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426" r:id="rId2"/>
    <p:sldId id="427" r:id="rId3"/>
    <p:sldId id="301" r:id="rId4"/>
    <p:sldId id="300" r:id="rId5"/>
    <p:sldId id="384" r:id="rId6"/>
    <p:sldId id="302" r:id="rId7"/>
    <p:sldId id="303" r:id="rId8"/>
    <p:sldId id="304" r:id="rId9"/>
    <p:sldId id="305" r:id="rId10"/>
    <p:sldId id="320" r:id="rId11"/>
    <p:sldId id="307" r:id="rId12"/>
    <p:sldId id="308" r:id="rId13"/>
    <p:sldId id="407" r:id="rId14"/>
    <p:sldId id="428" r:id="rId15"/>
    <p:sldId id="408" r:id="rId16"/>
    <p:sldId id="409" r:id="rId17"/>
    <p:sldId id="410" r:id="rId18"/>
    <p:sldId id="430" r:id="rId19"/>
    <p:sldId id="429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0000"/>
    <a:srgbClr val="666699"/>
    <a:srgbClr val="660066"/>
    <a:srgbClr val="F8BFBE"/>
    <a:srgbClr val="008000"/>
    <a:srgbClr val="EDFA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730" autoAdjust="0"/>
    <p:restoredTop sz="94682" autoAdjust="0"/>
  </p:normalViewPr>
  <p:slideViewPr>
    <p:cSldViewPr>
      <p:cViewPr varScale="1">
        <p:scale>
          <a:sx n="75" d="100"/>
          <a:sy n="75" d="100"/>
        </p:scale>
        <p:origin x="-5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BB9B88E-0645-4F60-BCC3-CFB9FB14D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B21A5-7355-4CFA-A413-06AB99F6D9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A0CB4-8517-4236-9CF0-88CD3E194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A9A0B-A18D-4D22-BBAC-2CF00342C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7173D-68FC-4391-94B5-C4A54599D4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21BE0-E377-45C4-B645-B0B5F369F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B18B-844F-4860-8A44-819B3D8CE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06D6A-D578-4612-ABE6-99335E622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1DC6F-01DB-4FC6-9D0A-E844C18903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1F61-4EE5-4434-8F44-66054F8AB0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E7B9BC-3EFE-4280-B633-2F4EDD8B4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786182" y="1925599"/>
            <a:ext cx="2905116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176863" y="3078124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675344" y="3233688"/>
            <a:ext cx="85091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映射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08" y="2405024"/>
            <a:ext cx="168273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66765" y="4564024"/>
            <a:ext cx="168273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1000151" y="3268624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4241826" y="6029286"/>
            <a:ext cx="20034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链队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示意图</a:t>
            </a: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2489226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2994051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6" name="Rectangle 16"/>
          <p:cNvSpPr>
            <a:spLocks noChangeArrowheads="1"/>
          </p:cNvSpPr>
          <p:nvPr/>
        </p:nvSpPr>
        <p:spPr bwMode="auto">
          <a:xfrm>
            <a:off x="4002113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6877" name="Rectangle 17"/>
          <p:cNvSpPr>
            <a:spLocks noChangeArrowheads="1"/>
          </p:cNvSpPr>
          <p:nvPr/>
        </p:nvSpPr>
        <p:spPr bwMode="auto">
          <a:xfrm>
            <a:off x="4506938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8" name="Line 18"/>
          <p:cNvSpPr>
            <a:spLocks noChangeShapeType="1"/>
          </p:cNvSpPr>
          <p:nvPr/>
        </p:nvSpPr>
        <p:spPr bwMode="auto">
          <a:xfrm>
            <a:off x="32464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7170763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7675588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∧</a:t>
            </a:r>
          </a:p>
        </p:txBody>
      </p:sp>
      <p:sp>
        <p:nvSpPr>
          <p:cNvPr id="36881" name="Line 21"/>
          <p:cNvSpPr>
            <a:spLocks noChangeShapeType="1"/>
          </p:cNvSpPr>
          <p:nvPr/>
        </p:nvSpPr>
        <p:spPr bwMode="auto">
          <a:xfrm>
            <a:off x="641511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>
            <a:off x="47577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3" name="Text Box 23"/>
          <p:cNvSpPr txBox="1">
            <a:spLocks noChangeArrowheads="1"/>
          </p:cNvSpPr>
          <p:nvPr/>
        </p:nvSpPr>
        <p:spPr bwMode="auto">
          <a:xfrm>
            <a:off x="5580088" y="4565611"/>
            <a:ext cx="86518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6884" name="Text Box 26"/>
          <p:cNvSpPr txBox="1">
            <a:spLocks noChangeArrowheads="1"/>
          </p:cNvSpPr>
          <p:nvPr/>
        </p:nvSpPr>
        <p:spPr bwMode="auto">
          <a:xfrm>
            <a:off x="241622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</a:p>
        </p:txBody>
      </p:sp>
      <p:sp>
        <p:nvSpPr>
          <p:cNvPr id="36885" name="Text Box 27"/>
          <p:cNvSpPr txBox="1">
            <a:spLocks noChangeArrowheads="1"/>
          </p:cNvSpPr>
          <p:nvPr/>
        </p:nvSpPr>
        <p:spPr bwMode="auto">
          <a:xfrm>
            <a:off x="709617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队尾</a:t>
            </a:r>
          </a:p>
        </p:txBody>
      </p:sp>
      <p:sp>
        <p:nvSpPr>
          <p:cNvPr id="36886" name="Line 28"/>
          <p:cNvSpPr>
            <a:spLocks noChangeShapeType="1"/>
          </p:cNvSpPr>
          <p:nvPr/>
        </p:nvSpPr>
        <p:spPr bwMode="auto">
          <a:xfrm flipV="1">
            <a:off x="2886101" y="50212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7" name="Text Box 29"/>
          <p:cNvSpPr txBox="1">
            <a:spLocks noChangeArrowheads="1"/>
          </p:cNvSpPr>
          <p:nvPr/>
        </p:nvSpPr>
        <p:spPr bwMode="auto">
          <a:xfrm>
            <a:off x="2081238" y="54546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队头指针</a:t>
            </a:r>
          </a:p>
        </p:txBody>
      </p:sp>
      <p:sp>
        <p:nvSpPr>
          <p:cNvPr id="36888" name="Line 30"/>
          <p:cNvSpPr>
            <a:spLocks noChangeShapeType="1"/>
          </p:cNvSpPr>
          <p:nvPr/>
        </p:nvSpPr>
        <p:spPr bwMode="auto">
          <a:xfrm flipV="1">
            <a:off x="7435876" y="49958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9" name="Text Box 31"/>
          <p:cNvSpPr txBox="1">
            <a:spLocks noChangeArrowheads="1"/>
          </p:cNvSpPr>
          <p:nvPr/>
        </p:nvSpPr>
        <p:spPr bwMode="auto">
          <a:xfrm>
            <a:off x="6631013" y="54292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队尾指针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85720" y="1212163"/>
            <a:ext cx="85011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采用链表存储的队列称为</a:t>
            </a:r>
            <a:r>
              <a:rPr kumimoji="1" lang="zh-CN" altLang="en-US" sz="22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链队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，这里采用不带头结点的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实现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 Box 4" descr="新闻纸"/>
          <p:cNvSpPr txBox="1">
            <a:spLocks noChangeArrowheads="1"/>
          </p:cNvSpPr>
          <p:nvPr/>
        </p:nvSpPr>
        <p:spPr bwMode="auto">
          <a:xfrm>
            <a:off x="142844" y="214290"/>
            <a:ext cx="8643998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3.2.3 </a:t>
            </a:r>
            <a:r>
              <a:rPr kumimoji="1" lang="en-US" altLang="zh-CN" sz="32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的链式存储结构及其基本运算的实现</a:t>
            </a:r>
            <a:endParaRPr kumimoji="1" lang="zh-CN" altLang="en-US" sz="32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026"/>
          <p:cNvSpPr txBox="1">
            <a:spLocks noChangeArrowheads="1"/>
          </p:cNvSpPr>
          <p:nvPr/>
        </p:nvSpPr>
        <p:spPr bwMode="auto">
          <a:xfrm>
            <a:off x="228600" y="452438"/>
            <a:ext cx="8415366" cy="35548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rIns="144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enQueue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(LinkQuNode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DataNode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p=(DataNode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*)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malloc(sizeof(DataNode));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&gt;data=e;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&gt;next=NULL;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q-&gt;rear==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若链队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空，新结点是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首结点又是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尾结点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q-&gt;front=q-&gt;rear=p;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q-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&gt;rear-&gt;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next=p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结点链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尾，并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指向它</a:t>
            </a:r>
          </a:p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&gt;rear=p;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14282" y="2706682"/>
            <a:ext cx="8372525" cy="3036899"/>
            <a:chOff x="214282" y="2928934"/>
            <a:chExt cx="8372525" cy="3036899"/>
          </a:xfrm>
        </p:grpSpPr>
        <p:sp>
          <p:nvSpPr>
            <p:cNvPr id="46083" name="Rectangle 3"/>
            <p:cNvSpPr>
              <a:spLocks noChangeArrowheads="1"/>
            </p:cNvSpPr>
            <p:nvPr/>
          </p:nvSpPr>
          <p:spPr bwMode="auto">
            <a:xfrm>
              <a:off x="827088" y="4794250"/>
              <a:ext cx="792162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827088" y="5227638"/>
              <a:ext cx="792162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395288" y="49387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214282" y="4508508"/>
              <a:ext cx="4333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2120900" y="4795838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2554288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1328738" y="5013325"/>
              <a:ext cx="7921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6081713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6515100" y="479901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6092" name="Freeform 12"/>
            <p:cNvSpPr>
              <a:spLocks/>
            </p:cNvSpPr>
            <p:nvPr/>
          </p:nvSpPr>
          <p:spPr bwMode="auto">
            <a:xfrm>
              <a:off x="5675313" y="5016500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3" name="Freeform 13"/>
            <p:cNvSpPr>
              <a:spLocks/>
            </p:cNvSpPr>
            <p:nvPr/>
          </p:nvSpPr>
          <p:spPr bwMode="auto">
            <a:xfrm>
              <a:off x="2768600" y="4994275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4" name="Freeform 14"/>
            <p:cNvSpPr>
              <a:spLocks/>
            </p:cNvSpPr>
            <p:nvPr/>
          </p:nvSpPr>
          <p:spPr bwMode="auto">
            <a:xfrm>
              <a:off x="1328738" y="5502275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 flipV="1">
              <a:off x="6370638" y="5229225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4714876" y="4686312"/>
              <a:ext cx="7921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7812088" y="4797425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344863" y="4795838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778250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0" name="Freeform 20"/>
            <p:cNvSpPr>
              <a:spLocks/>
            </p:cNvSpPr>
            <p:nvPr/>
          </p:nvSpPr>
          <p:spPr bwMode="auto">
            <a:xfrm>
              <a:off x="3992563" y="4994275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1" name="Text Box 22"/>
            <p:cNvSpPr txBox="1">
              <a:spLocks noChangeArrowheads="1"/>
            </p:cNvSpPr>
            <p:nvPr/>
          </p:nvSpPr>
          <p:spPr bwMode="auto">
            <a:xfrm>
              <a:off x="7773988" y="4652963"/>
              <a:ext cx="5048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6102" name="Rectangle 24"/>
            <p:cNvSpPr>
              <a:spLocks noChangeArrowheads="1"/>
            </p:cNvSpPr>
            <p:nvPr/>
          </p:nvSpPr>
          <p:spPr bwMode="auto">
            <a:xfrm>
              <a:off x="7594600" y="515461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6103" name="Rectangle 25"/>
            <p:cNvSpPr>
              <a:spLocks noChangeArrowheads="1"/>
            </p:cNvSpPr>
            <p:nvPr/>
          </p:nvSpPr>
          <p:spPr bwMode="auto">
            <a:xfrm>
              <a:off x="8027988" y="51562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4" name="Oval 26"/>
            <p:cNvSpPr>
              <a:spLocks noChangeArrowheads="1"/>
            </p:cNvSpPr>
            <p:nvPr/>
          </p:nvSpPr>
          <p:spPr bwMode="auto">
            <a:xfrm>
              <a:off x="7362844" y="4597408"/>
              <a:ext cx="1223963" cy="136842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5" name="Freeform 27"/>
            <p:cNvSpPr>
              <a:spLocks/>
            </p:cNvSpPr>
            <p:nvPr/>
          </p:nvSpPr>
          <p:spPr bwMode="auto">
            <a:xfrm>
              <a:off x="7061200" y="4510088"/>
              <a:ext cx="596900" cy="417512"/>
            </a:xfrm>
            <a:custGeom>
              <a:avLst/>
              <a:gdLst>
                <a:gd name="T0" fmla="*/ 376 w 376"/>
                <a:gd name="T1" fmla="*/ 143 h 263"/>
                <a:gd name="T2" fmla="*/ 328 w 376"/>
                <a:gd name="T3" fmla="*/ 59 h 263"/>
                <a:gd name="T4" fmla="*/ 284 w 376"/>
                <a:gd name="T5" fmla="*/ 27 h 263"/>
                <a:gd name="T6" fmla="*/ 200 w 376"/>
                <a:gd name="T7" fmla="*/ 3 h 263"/>
                <a:gd name="T8" fmla="*/ 92 w 376"/>
                <a:gd name="T9" fmla="*/ 43 h 263"/>
                <a:gd name="T10" fmla="*/ 32 w 376"/>
                <a:gd name="T11" fmla="*/ 151 h 263"/>
                <a:gd name="T12" fmla="*/ 0 w 376"/>
                <a:gd name="T13" fmla="*/ 263 h 2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6"/>
                <a:gd name="T22" fmla="*/ 0 h 263"/>
                <a:gd name="T23" fmla="*/ 376 w 376"/>
                <a:gd name="T24" fmla="*/ 263 h 2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6" h="263">
                  <a:moveTo>
                    <a:pt x="376" y="143"/>
                  </a:moveTo>
                  <a:cubicBezTo>
                    <a:pt x="368" y="129"/>
                    <a:pt x="343" y="78"/>
                    <a:pt x="328" y="59"/>
                  </a:cubicBezTo>
                  <a:lnTo>
                    <a:pt x="284" y="27"/>
                  </a:lnTo>
                  <a:cubicBezTo>
                    <a:pt x="263" y="18"/>
                    <a:pt x="232" y="0"/>
                    <a:pt x="200" y="3"/>
                  </a:cubicBezTo>
                  <a:cubicBezTo>
                    <a:pt x="168" y="6"/>
                    <a:pt x="120" y="18"/>
                    <a:pt x="92" y="43"/>
                  </a:cubicBezTo>
                  <a:cubicBezTo>
                    <a:pt x="64" y="68"/>
                    <a:pt x="47" y="114"/>
                    <a:pt x="32" y="151"/>
                  </a:cubicBezTo>
                  <a:cubicBezTo>
                    <a:pt x="24" y="187"/>
                    <a:pt x="7" y="240"/>
                    <a:pt x="0" y="26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42976" y="2928934"/>
              <a:ext cx="6500858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6200000" flipH="1">
              <a:off x="3964777" y="4107661"/>
              <a:ext cx="78582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28596" y="785794"/>
            <a:ext cx="4071966" cy="4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deQueue(q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673318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考虑情况：</a:t>
            </a:r>
            <a:endParaRPr kumimoji="1"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316260"/>
            <a:ext cx="435771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原队列为空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原队列只有一个结点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其他情况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00034" y="71414"/>
            <a:ext cx="8001000" cy="39645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algn="l"/>
            <a:r>
              <a:rPr kumimoji="1"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kumimoji="1" lang="pt-BR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kumimoji="1"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(LinkQuNode </a:t>
            </a:r>
            <a:r>
              <a:rPr kumimoji="1"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DataNode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*t;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(q-&gt;rear==NULL) return false;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队列为空</a:t>
            </a:r>
          </a:p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t=q-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&gt;front;		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个数据结点</a:t>
            </a:r>
            <a:endParaRPr kumimoji="1" lang="zh-CN" altLang="en-US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q-&gt;front==q-&gt;rear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队列中只有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一个结点时</a:t>
            </a:r>
            <a:endParaRPr kumimoji="1" lang="zh-CN" altLang="en-US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q-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&gt;front=q-&gt;rear=NULL;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队列中有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多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个结点时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q-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&gt;front=q-&gt;front-&gt;next;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e=t-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00100" y="2214554"/>
            <a:ext cx="6910389" cy="3357586"/>
            <a:chOff x="1000100" y="2357430"/>
            <a:chExt cx="6910389" cy="3357586"/>
          </a:xfrm>
        </p:grpSpPr>
        <p:sp>
          <p:nvSpPr>
            <p:cNvPr id="48131" name="Rectangle 4"/>
            <p:cNvSpPr>
              <a:spLocks noChangeArrowheads="1"/>
            </p:cNvSpPr>
            <p:nvPr/>
          </p:nvSpPr>
          <p:spPr bwMode="auto">
            <a:xfrm>
              <a:off x="1790676" y="4848241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8132" name="Rectangle 5"/>
            <p:cNvSpPr>
              <a:spLocks noChangeArrowheads="1"/>
            </p:cNvSpPr>
            <p:nvPr/>
          </p:nvSpPr>
          <p:spPr bwMode="auto">
            <a:xfrm>
              <a:off x="1790676" y="5281628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8133" name="Line 6"/>
            <p:cNvSpPr>
              <a:spLocks noChangeShapeType="1"/>
            </p:cNvSpPr>
            <p:nvPr/>
          </p:nvSpPr>
          <p:spPr bwMode="auto">
            <a:xfrm>
              <a:off x="1358876" y="499270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4" name="Text Box 7"/>
            <p:cNvSpPr txBox="1">
              <a:spLocks noChangeArrowheads="1"/>
            </p:cNvSpPr>
            <p:nvPr/>
          </p:nvSpPr>
          <p:spPr bwMode="auto">
            <a:xfrm>
              <a:off x="1000100" y="4572008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48135" name="Rectangle 8"/>
            <p:cNvSpPr>
              <a:spLocks noChangeArrowheads="1"/>
            </p:cNvSpPr>
            <p:nvPr/>
          </p:nvSpPr>
          <p:spPr bwMode="auto">
            <a:xfrm>
              <a:off x="3084489" y="484982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8136" name="Rectangle 9"/>
            <p:cNvSpPr>
              <a:spLocks noChangeArrowheads="1"/>
            </p:cNvSpPr>
            <p:nvPr/>
          </p:nvSpPr>
          <p:spPr bwMode="auto">
            <a:xfrm>
              <a:off x="3517876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7" name="Line 10"/>
            <p:cNvSpPr>
              <a:spLocks noChangeShapeType="1"/>
            </p:cNvSpPr>
            <p:nvPr/>
          </p:nvSpPr>
          <p:spPr bwMode="auto">
            <a:xfrm>
              <a:off x="2292326" y="5067316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8" name="Rectangle 11"/>
            <p:cNvSpPr>
              <a:spLocks noChangeArrowheads="1"/>
            </p:cNvSpPr>
            <p:nvPr/>
          </p:nvSpPr>
          <p:spPr bwMode="auto">
            <a:xfrm>
              <a:off x="7045301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8139" name="Rectangle 12"/>
            <p:cNvSpPr>
              <a:spLocks noChangeArrowheads="1"/>
            </p:cNvSpPr>
            <p:nvPr/>
          </p:nvSpPr>
          <p:spPr bwMode="auto">
            <a:xfrm>
              <a:off x="7478689" y="485300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8140" name="Freeform 13"/>
            <p:cNvSpPr>
              <a:spLocks/>
            </p:cNvSpPr>
            <p:nvPr/>
          </p:nvSpPr>
          <p:spPr bwMode="auto">
            <a:xfrm>
              <a:off x="6638901" y="5070491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1" name="Freeform 14"/>
            <p:cNvSpPr>
              <a:spLocks/>
            </p:cNvSpPr>
            <p:nvPr/>
          </p:nvSpPr>
          <p:spPr bwMode="auto">
            <a:xfrm>
              <a:off x="3808389" y="5048266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2" name="Freeform 15"/>
            <p:cNvSpPr>
              <a:spLocks/>
            </p:cNvSpPr>
            <p:nvPr/>
          </p:nvSpPr>
          <p:spPr bwMode="auto">
            <a:xfrm>
              <a:off x="2292326" y="5556266"/>
              <a:ext cx="5057775" cy="14287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 flipV="1">
              <a:off x="7346926" y="5283216"/>
              <a:ext cx="0" cy="2873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5715008" y="475775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4308451" y="484982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4741839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7" name="Freeform 20"/>
            <p:cNvSpPr>
              <a:spLocks/>
            </p:cNvSpPr>
            <p:nvPr/>
          </p:nvSpPr>
          <p:spPr bwMode="auto">
            <a:xfrm>
              <a:off x="4956151" y="5048266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8" name="Oval 21"/>
            <p:cNvSpPr>
              <a:spLocks noChangeArrowheads="1"/>
            </p:cNvSpPr>
            <p:nvPr/>
          </p:nvSpPr>
          <p:spPr bwMode="auto">
            <a:xfrm>
              <a:off x="2844788" y="4240218"/>
              <a:ext cx="1296988" cy="12255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3301976" y="4491053"/>
              <a:ext cx="0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50" name="Text Box 23"/>
            <p:cNvSpPr txBox="1">
              <a:spLocks noChangeArrowheads="1"/>
            </p:cNvSpPr>
            <p:nvPr/>
          </p:nvSpPr>
          <p:spPr bwMode="auto">
            <a:xfrm>
              <a:off x="3344839" y="4311666"/>
              <a:ext cx="3603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t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428728" y="2357430"/>
              <a:ext cx="3214710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23" idx="2"/>
            </p:cNvCxnSpPr>
            <p:nvPr/>
          </p:nvCxnSpPr>
          <p:spPr>
            <a:xfrm rot="16200000" flipH="1">
              <a:off x="2482438" y="3339702"/>
              <a:ext cx="1428760" cy="32147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71934" y="428625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删除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142844" y="549275"/>
            <a:ext cx="8643998" cy="13111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3-8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p108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采用一个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带头结点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只有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尾结点指针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的循环单链表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队列，设计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队列的初始化、进队和出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队等算法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071538" y="2263775"/>
            <a:ext cx="6480175" cy="2065401"/>
            <a:chOff x="1071538" y="2263775"/>
            <a:chExt cx="6480175" cy="2065401"/>
          </a:xfrm>
        </p:grpSpPr>
        <p:sp>
          <p:nvSpPr>
            <p:cNvPr id="49157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49158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59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0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9161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2" name="Freeform 39"/>
            <p:cNvSpPr>
              <a:spLocks/>
            </p:cNvSpPr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3" name="Freeform 40"/>
            <p:cNvSpPr>
              <a:spLocks/>
            </p:cNvSpPr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4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49165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9166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7" name="Freeform 44"/>
            <p:cNvSpPr>
              <a:spLocks/>
            </p:cNvSpPr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8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9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0" name="Freeform 47"/>
            <p:cNvSpPr>
              <a:spLocks/>
            </p:cNvSpPr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1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2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3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49174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49175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这样的链队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通过</a:t>
              </a: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尾结点指针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唯一标识</a:t>
              </a:r>
              <a:r>
                <a: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。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8" name="Text Box 23"/>
          <p:cNvSpPr txBox="1">
            <a:spLocks noChangeArrowheads="1"/>
          </p:cNvSpPr>
          <p:nvPr/>
        </p:nvSpPr>
        <p:spPr bwMode="auto">
          <a:xfrm>
            <a:off x="971551" y="3429000"/>
            <a:ext cx="6100780" cy="1910880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空条件：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满条件：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进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将包含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的结点插入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出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首结点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0199" name="Text Box 24"/>
          <p:cNvSpPr txBox="1">
            <a:spLocks noChangeArrowheads="1"/>
          </p:cNvSpPr>
          <p:nvPr/>
        </p:nvSpPr>
        <p:spPr bwMode="auto">
          <a:xfrm>
            <a:off x="785786" y="2857496"/>
            <a:ext cx="260190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链队的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63659" y="377815"/>
            <a:ext cx="6480175" cy="2096178"/>
            <a:chOff x="1071538" y="2263775"/>
            <a:chExt cx="6480175" cy="2096178"/>
          </a:xfrm>
        </p:grpSpPr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4"/>
            <p:cNvSpPr>
              <a:spLocks/>
            </p:cNvSpPr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这样的链队</a:t>
              </a:r>
              <a:r>
                <a:rPr lang="zh-CN" altLang="en-US" sz="22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通过</a:t>
              </a:r>
              <a:r>
                <a:rPr lang="zh-CN" altLang="en-US" sz="22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尾结点指针</a:t>
              </a:r>
              <a:r>
                <a:rPr lang="en-US" altLang="zh-CN" sz="22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rear</a:t>
              </a:r>
              <a:r>
                <a:rPr lang="zh-CN" altLang="en-US" sz="22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唯一标识。</a:t>
              </a:r>
            </a:p>
          </p:txBody>
        </p:sp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7177108" cy="29383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*&amp;rear)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初始化队运算算法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rear=NULL;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10000"/>
              </a:lnSpc>
            </a:pP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*rear)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判队空运算算法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return(rear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==NULL);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87368" y="284171"/>
            <a:ext cx="8642350" cy="410881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enQueue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进队运算算法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LinkList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LinkList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  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&gt;data=x;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(rear==NULL)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原链队为空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p-&gt;next=p;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构成循环链表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rear=p;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&gt;next=rear-&gt;next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结点插入到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结点之后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&gt;next=p;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让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指向这个新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00099" y="2857496"/>
            <a:ext cx="7472363" cy="3429024"/>
            <a:chOff x="576293" y="3071810"/>
            <a:chExt cx="7472363" cy="3429024"/>
          </a:xfrm>
        </p:grpSpPr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5743606" y="5073671"/>
              <a:ext cx="7921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023968" y="55769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457356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4984781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5418168" y="5580084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2" name="Freeform 8"/>
            <p:cNvSpPr>
              <a:spLocks/>
            </p:cNvSpPr>
            <p:nvPr/>
          </p:nvSpPr>
          <p:spPr bwMode="auto">
            <a:xfrm>
              <a:off x="4578381" y="5797571"/>
              <a:ext cx="406400" cy="15875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3" name="Freeform 9"/>
            <p:cNvSpPr>
              <a:spLocks/>
            </p:cNvSpPr>
            <p:nvPr/>
          </p:nvSpPr>
          <p:spPr bwMode="auto">
            <a:xfrm>
              <a:off x="1722468" y="5775346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3905281" y="5434034"/>
              <a:ext cx="7921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2247931" y="55769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2681318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7" name="Freeform 13"/>
            <p:cNvSpPr>
              <a:spLocks/>
            </p:cNvSpPr>
            <p:nvPr/>
          </p:nvSpPr>
          <p:spPr bwMode="auto">
            <a:xfrm>
              <a:off x="2895631" y="5775346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>
              <a:off x="5545168" y="5840434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9" name="Line 15"/>
            <p:cNvSpPr>
              <a:spLocks noChangeShapeType="1"/>
            </p:cNvSpPr>
            <p:nvPr/>
          </p:nvSpPr>
          <p:spPr bwMode="auto">
            <a:xfrm>
              <a:off x="576293" y="6492896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0" name="Freeform 16"/>
            <p:cNvSpPr>
              <a:spLocks/>
            </p:cNvSpPr>
            <p:nvPr/>
          </p:nvSpPr>
          <p:spPr bwMode="auto">
            <a:xfrm>
              <a:off x="595343" y="5772171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593756" y="5792809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 flipH="1">
              <a:off x="5562631" y="5218134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1096993" y="5073671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4770468" y="5073671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7615268" y="5502296"/>
              <a:ext cx="4333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6767543" y="6007121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7200931" y="60087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 flipH="1">
              <a:off x="7345393" y="5646759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9" name="Freeform 25"/>
            <p:cNvSpPr>
              <a:spLocks/>
            </p:cNvSpPr>
            <p:nvPr/>
          </p:nvSpPr>
          <p:spPr bwMode="auto">
            <a:xfrm>
              <a:off x="6043643" y="5435621"/>
              <a:ext cx="941388" cy="431800"/>
            </a:xfrm>
            <a:custGeom>
              <a:avLst/>
              <a:gdLst>
                <a:gd name="T0" fmla="*/ 593 w 593"/>
                <a:gd name="T1" fmla="*/ 272 h 272"/>
                <a:gd name="T2" fmla="*/ 520 w 593"/>
                <a:gd name="T3" fmla="*/ 136 h 272"/>
                <a:gd name="T4" fmla="*/ 400 w 593"/>
                <a:gd name="T5" fmla="*/ 24 h 272"/>
                <a:gd name="T6" fmla="*/ 328 w 593"/>
                <a:gd name="T7" fmla="*/ 0 h 272"/>
                <a:gd name="T8" fmla="*/ 232 w 593"/>
                <a:gd name="T9" fmla="*/ 0 h 272"/>
                <a:gd name="T10" fmla="*/ 112 w 593"/>
                <a:gd name="T11" fmla="*/ 48 h 272"/>
                <a:gd name="T12" fmla="*/ 0 w 593"/>
                <a:gd name="T13" fmla="*/ 168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3"/>
                <a:gd name="T22" fmla="*/ 0 h 272"/>
                <a:gd name="T23" fmla="*/ 593 w 593"/>
                <a:gd name="T24" fmla="*/ 272 h 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3" h="272">
                  <a:moveTo>
                    <a:pt x="593" y="272"/>
                  </a:moveTo>
                  <a:cubicBezTo>
                    <a:pt x="581" y="249"/>
                    <a:pt x="552" y="177"/>
                    <a:pt x="520" y="136"/>
                  </a:cubicBezTo>
                  <a:cubicBezTo>
                    <a:pt x="488" y="95"/>
                    <a:pt x="448" y="47"/>
                    <a:pt x="400" y="24"/>
                  </a:cubicBezTo>
                  <a:lnTo>
                    <a:pt x="328" y="0"/>
                  </a:lnTo>
                  <a:lnTo>
                    <a:pt x="232" y="0"/>
                  </a:lnTo>
                  <a:lnTo>
                    <a:pt x="112" y="48"/>
                  </a:lnTo>
                  <a:lnTo>
                    <a:pt x="0" y="168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28662" y="3071810"/>
              <a:ext cx="7072362" cy="114300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>
              <a:stCxn id="26" idx="2"/>
            </p:cNvCxnSpPr>
            <p:nvPr/>
          </p:nvCxnSpPr>
          <p:spPr>
            <a:xfrm rot="5400000">
              <a:off x="4036215" y="4643446"/>
              <a:ext cx="857256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z="1800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16</a:t>
            </a:fld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0825" y="262934"/>
            <a:ext cx="8713788" cy="47397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deQueue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&amp;x)	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出队运算算法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LinkList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*q;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(rear==NULL) return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队空</a:t>
            </a:r>
          </a:p>
          <a:p>
            <a:pPr algn="l">
              <a:lnSpc>
                <a:spcPts val="2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rear-&gt;next==rear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原队中只有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x=rear-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free(rear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rear=NULL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原队中有两个或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以上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q=rear-&gt;next;</a:t>
            </a: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x=q-&gt;data;</a:t>
            </a: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rear-&gt;next=q-&gt;next;</a:t>
            </a: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free(q);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71538" y="2928934"/>
            <a:ext cx="6435764" cy="3786214"/>
            <a:chOff x="1071538" y="2786058"/>
            <a:chExt cx="6435764" cy="3786214"/>
          </a:xfrm>
        </p:grpSpPr>
        <p:sp>
          <p:nvSpPr>
            <p:cNvPr id="53251" name="Text Box 3"/>
            <p:cNvSpPr txBox="1">
              <a:spLocks noChangeArrowheads="1"/>
            </p:cNvSpPr>
            <p:nvPr/>
          </p:nvSpPr>
          <p:spPr bwMode="auto">
            <a:xfrm>
              <a:off x="6715140" y="5072074"/>
              <a:ext cx="7921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1978025" y="5648347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2411413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5938838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6372225" y="5651522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56" name="Freeform 8"/>
            <p:cNvSpPr>
              <a:spLocks/>
            </p:cNvSpPr>
            <p:nvPr/>
          </p:nvSpPr>
          <p:spPr bwMode="auto">
            <a:xfrm>
              <a:off x="5532438" y="5869010"/>
              <a:ext cx="406400" cy="15875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57" name="Freeform 9"/>
            <p:cNvSpPr>
              <a:spLocks/>
            </p:cNvSpPr>
            <p:nvPr/>
          </p:nvSpPr>
          <p:spPr bwMode="auto">
            <a:xfrm>
              <a:off x="2701925" y="5846785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4859338" y="5505472"/>
              <a:ext cx="7921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3201988" y="5648347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3635375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1" name="Freeform 13"/>
            <p:cNvSpPr>
              <a:spLocks/>
            </p:cNvSpPr>
            <p:nvPr/>
          </p:nvSpPr>
          <p:spPr bwMode="auto">
            <a:xfrm>
              <a:off x="3849688" y="5846785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>
              <a:off x="6499225" y="5911872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>
              <a:off x="1530350" y="6564335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4" name="Freeform 16"/>
            <p:cNvSpPr>
              <a:spLocks/>
            </p:cNvSpPr>
            <p:nvPr/>
          </p:nvSpPr>
          <p:spPr bwMode="auto">
            <a:xfrm>
              <a:off x="1549400" y="5843610"/>
              <a:ext cx="1588" cy="728662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1547813" y="586424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 flipH="1">
              <a:off x="6516688" y="5289572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7" name="Text Box 19"/>
            <p:cNvSpPr txBox="1">
              <a:spLocks noChangeArrowheads="1"/>
            </p:cNvSpPr>
            <p:nvPr/>
          </p:nvSpPr>
          <p:spPr bwMode="auto">
            <a:xfrm>
              <a:off x="2051050" y="6103958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5724525" y="514510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53269" name="Oval 21"/>
            <p:cNvSpPr>
              <a:spLocks noChangeArrowheads="1"/>
            </p:cNvSpPr>
            <p:nvPr/>
          </p:nvSpPr>
          <p:spPr bwMode="auto">
            <a:xfrm>
              <a:off x="1857356" y="5143512"/>
              <a:ext cx="1214446" cy="135732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71538" y="2786058"/>
              <a:ext cx="2714644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>
              <a:stCxn id="22" idx="2"/>
              <a:endCxn id="53269" idx="0"/>
            </p:cNvCxnSpPr>
            <p:nvPr/>
          </p:nvCxnSpPr>
          <p:spPr>
            <a:xfrm rot="16200000" flipH="1">
              <a:off x="1875215" y="4554148"/>
              <a:ext cx="1143008" cy="3571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71802" y="5072074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删除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2500298" y="5067305"/>
              <a:ext cx="301614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q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>
              <a:off x="2214546" y="5284803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z="1800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17</a:t>
            </a:fld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1142984"/>
            <a:ext cx="7000924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链队和顺序队两种存储结构有什么不同？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071670" y="2071678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357158" y="571480"/>
            <a:ext cx="528641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通常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将队头和队尾两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个指针合起来：</a:t>
            </a:r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1260475" y="19891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2590800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4" name="Rectangle 13"/>
          <p:cNvSpPr>
            <a:spLocks noChangeArrowheads="1"/>
          </p:cNvSpPr>
          <p:nvPr/>
        </p:nvSpPr>
        <p:spPr bwMode="auto">
          <a:xfrm>
            <a:off x="3095625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5" name="Line 14"/>
          <p:cNvSpPr>
            <a:spLocks noChangeShapeType="1"/>
          </p:cNvSpPr>
          <p:nvPr/>
        </p:nvSpPr>
        <p:spPr bwMode="auto">
          <a:xfrm>
            <a:off x="1835150" y="2205038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6" name="Rectangle 15"/>
          <p:cNvSpPr>
            <a:spLocks noChangeArrowheads="1"/>
          </p:cNvSpPr>
          <p:nvPr/>
        </p:nvSpPr>
        <p:spPr bwMode="auto">
          <a:xfrm>
            <a:off x="4103688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7897" name="Rectangle 16"/>
          <p:cNvSpPr>
            <a:spLocks noChangeArrowheads="1"/>
          </p:cNvSpPr>
          <p:nvPr/>
        </p:nvSpPr>
        <p:spPr bwMode="auto">
          <a:xfrm>
            <a:off x="4608513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8" name="Line 17"/>
          <p:cNvSpPr>
            <a:spLocks noChangeShapeType="1"/>
          </p:cNvSpPr>
          <p:nvPr/>
        </p:nvSpPr>
        <p:spPr bwMode="auto">
          <a:xfrm>
            <a:off x="33480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9" name="Rectangle 18"/>
          <p:cNvSpPr>
            <a:spLocks noChangeArrowheads="1"/>
          </p:cNvSpPr>
          <p:nvPr/>
        </p:nvSpPr>
        <p:spPr bwMode="auto">
          <a:xfrm>
            <a:off x="7272338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37900" name="Rectangle 19"/>
          <p:cNvSpPr>
            <a:spLocks noChangeArrowheads="1"/>
          </p:cNvSpPr>
          <p:nvPr/>
        </p:nvSpPr>
        <p:spPr bwMode="auto">
          <a:xfrm>
            <a:off x="7777163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7901" name="Line 20"/>
          <p:cNvSpPr>
            <a:spLocks noChangeShapeType="1"/>
          </p:cNvSpPr>
          <p:nvPr/>
        </p:nvSpPr>
        <p:spPr bwMode="auto">
          <a:xfrm>
            <a:off x="651668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2" name="Line 21"/>
          <p:cNvSpPr>
            <a:spLocks noChangeShapeType="1"/>
          </p:cNvSpPr>
          <p:nvPr/>
        </p:nvSpPr>
        <p:spPr bwMode="auto">
          <a:xfrm>
            <a:off x="48593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3" name="Text Box 22"/>
          <p:cNvSpPr txBox="1">
            <a:spLocks noChangeArrowheads="1"/>
          </p:cNvSpPr>
          <p:nvPr/>
        </p:nvSpPr>
        <p:spPr bwMode="auto">
          <a:xfrm>
            <a:off x="5681663" y="1963738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7904" name="Arc 23"/>
          <p:cNvSpPr>
            <a:spLocks/>
          </p:cNvSpPr>
          <p:nvPr/>
        </p:nvSpPr>
        <p:spPr bwMode="auto">
          <a:xfrm>
            <a:off x="1187450" y="16287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5" name="Text Box 24"/>
          <p:cNvSpPr txBox="1">
            <a:spLocks noChangeArrowheads="1"/>
          </p:cNvSpPr>
          <p:nvPr/>
        </p:nvSpPr>
        <p:spPr bwMode="auto">
          <a:xfrm>
            <a:off x="755650" y="1341438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sp>
        <p:nvSpPr>
          <p:cNvPr id="37906" name="Text Box 25"/>
          <p:cNvSpPr txBox="1">
            <a:spLocks noChangeArrowheads="1"/>
          </p:cNvSpPr>
          <p:nvPr/>
        </p:nvSpPr>
        <p:spPr bwMode="auto">
          <a:xfrm>
            <a:off x="248443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</a:p>
        </p:txBody>
      </p:sp>
      <p:sp>
        <p:nvSpPr>
          <p:cNvPr id="37907" name="Text Box 26"/>
          <p:cNvSpPr txBox="1">
            <a:spLocks noChangeArrowheads="1"/>
          </p:cNvSpPr>
          <p:nvPr/>
        </p:nvSpPr>
        <p:spPr bwMode="auto">
          <a:xfrm>
            <a:off x="716438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队尾</a:t>
            </a:r>
          </a:p>
        </p:txBody>
      </p:sp>
      <p:sp>
        <p:nvSpPr>
          <p:cNvPr id="37908" name="Line 29"/>
          <p:cNvSpPr>
            <a:spLocks noChangeShapeType="1"/>
          </p:cNvSpPr>
          <p:nvPr/>
        </p:nvSpPr>
        <p:spPr bwMode="auto">
          <a:xfrm flipV="1">
            <a:off x="7537450" y="2393950"/>
            <a:ext cx="0" cy="25241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9" name="Rectangle 31"/>
          <p:cNvSpPr>
            <a:spLocks noChangeArrowheads="1"/>
          </p:cNvSpPr>
          <p:nvPr/>
        </p:nvSpPr>
        <p:spPr bwMode="auto">
          <a:xfrm>
            <a:off x="1260475" y="24209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10" name="Text Box 32"/>
          <p:cNvSpPr txBox="1">
            <a:spLocks noChangeArrowheads="1"/>
          </p:cNvSpPr>
          <p:nvPr/>
        </p:nvSpPr>
        <p:spPr bwMode="auto">
          <a:xfrm>
            <a:off x="384122" y="1989138"/>
            <a:ext cx="96364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37911" name="Text Box 33"/>
          <p:cNvSpPr txBox="1">
            <a:spLocks noChangeArrowheads="1"/>
          </p:cNvSpPr>
          <p:nvPr/>
        </p:nvSpPr>
        <p:spPr bwMode="auto">
          <a:xfrm>
            <a:off x="514327" y="2455863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37912" name="Line 34"/>
          <p:cNvSpPr>
            <a:spLocks noChangeShapeType="1"/>
          </p:cNvSpPr>
          <p:nvPr/>
        </p:nvSpPr>
        <p:spPr bwMode="auto">
          <a:xfrm>
            <a:off x="1835150" y="2636838"/>
            <a:ext cx="5689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9750" y="2500313"/>
            <a:ext cx="8001000" cy="3016250"/>
            <a:chOff x="340" y="1575"/>
            <a:chExt cx="5040" cy="1900"/>
          </a:xfrm>
        </p:grpSpPr>
        <p:sp>
          <p:nvSpPr>
            <p:cNvPr id="37914" name="Text Box 35"/>
            <p:cNvSpPr txBox="1">
              <a:spLocks noChangeArrowheads="1"/>
            </p:cNvSpPr>
            <p:nvPr/>
          </p:nvSpPr>
          <p:spPr bwMode="auto">
            <a:xfrm>
              <a:off x="340" y="2296"/>
              <a:ext cx="5040" cy="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链队组成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）存储队列元素的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单</a:t>
              </a:r>
              <a:r>
                <a:rPr kumimoji="1"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链表结点</a:t>
              </a:r>
              <a:endPara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 指向队头和队尾指针的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</a:t>
              </a:r>
              <a:r>
                <a:rPr kumimoji="1"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</a:t>
              </a:r>
              <a:r>
                <a:rPr kumimoji="1"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头结点    </a:t>
              </a:r>
              <a:endPara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915" name="Line 36"/>
            <p:cNvSpPr>
              <a:spLocks noChangeShapeType="1"/>
            </p:cNvSpPr>
            <p:nvPr/>
          </p:nvSpPr>
          <p:spPr bwMode="auto">
            <a:xfrm flipV="1">
              <a:off x="3285" y="2758"/>
              <a:ext cx="63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16" name="Line 37"/>
            <p:cNvSpPr>
              <a:spLocks noChangeShapeType="1"/>
            </p:cNvSpPr>
            <p:nvPr/>
          </p:nvSpPr>
          <p:spPr bwMode="auto">
            <a:xfrm flipH="1" flipV="1">
              <a:off x="2835" y="1575"/>
              <a:ext cx="1084" cy="117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17" name="Line 38"/>
            <p:cNvSpPr>
              <a:spLocks noChangeShapeType="1"/>
            </p:cNvSpPr>
            <p:nvPr/>
          </p:nvSpPr>
          <p:spPr bwMode="auto">
            <a:xfrm>
              <a:off x="3330" y="3166"/>
              <a:ext cx="0" cy="2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18" name="Line 39"/>
            <p:cNvSpPr>
              <a:spLocks noChangeShapeType="1"/>
            </p:cNvSpPr>
            <p:nvPr/>
          </p:nvSpPr>
          <p:spPr bwMode="auto">
            <a:xfrm flipV="1">
              <a:off x="476" y="3446"/>
              <a:ext cx="285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19" name="Line 40"/>
            <p:cNvSpPr>
              <a:spLocks noChangeShapeType="1"/>
            </p:cNvSpPr>
            <p:nvPr/>
          </p:nvSpPr>
          <p:spPr bwMode="auto">
            <a:xfrm>
              <a:off x="476" y="2115"/>
              <a:ext cx="0" cy="136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20" name="Freeform 41"/>
            <p:cNvSpPr>
              <a:spLocks/>
            </p:cNvSpPr>
            <p:nvPr/>
          </p:nvSpPr>
          <p:spPr bwMode="auto">
            <a:xfrm>
              <a:off x="476" y="1755"/>
              <a:ext cx="289" cy="360"/>
            </a:xfrm>
            <a:custGeom>
              <a:avLst/>
              <a:gdLst>
                <a:gd name="T0" fmla="*/ 0 w 260"/>
                <a:gd name="T1" fmla="*/ 259 h 259"/>
                <a:gd name="T2" fmla="*/ 260 w 260"/>
                <a:gd name="T3" fmla="*/ 0 h 259"/>
                <a:gd name="T4" fmla="*/ 0 60000 65536"/>
                <a:gd name="T5" fmla="*/ 0 60000 65536"/>
                <a:gd name="T6" fmla="*/ 0 w 260"/>
                <a:gd name="T7" fmla="*/ 0 h 259"/>
                <a:gd name="T8" fmla="*/ 260 w 260"/>
                <a:gd name="T9" fmla="*/ 259 h 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" h="259">
                  <a:moveTo>
                    <a:pt x="0" y="259"/>
                  </a:moveTo>
                  <a:lnTo>
                    <a:pt x="260" y="0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357158" y="285728"/>
            <a:ext cx="428628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链队的进队和出队</a:t>
            </a:r>
            <a:r>
              <a:rPr kumimoji="1" lang="zh-CN" altLang="en-US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操作演示</a:t>
            </a:r>
            <a:endParaRPr kumimoji="1" lang="zh-CN" altLang="en-US" dirty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425805" y="15319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8916" name="Arc 15"/>
          <p:cNvSpPr>
            <a:spLocks/>
          </p:cNvSpPr>
          <p:nvPr/>
        </p:nvSpPr>
        <p:spPr bwMode="auto">
          <a:xfrm>
            <a:off x="3352780" y="11715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917" name="Text Box 16"/>
          <p:cNvSpPr txBox="1">
            <a:spLocks noChangeArrowheads="1"/>
          </p:cNvSpPr>
          <p:nvPr/>
        </p:nvSpPr>
        <p:spPr bwMode="auto">
          <a:xfrm>
            <a:off x="3046393" y="884238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sp>
        <p:nvSpPr>
          <p:cNvPr id="38918" name="Rectangle 20"/>
          <p:cNvSpPr>
            <a:spLocks noChangeArrowheads="1"/>
          </p:cNvSpPr>
          <p:nvPr/>
        </p:nvSpPr>
        <p:spPr bwMode="auto">
          <a:xfrm>
            <a:off x="3425805" y="19637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8919" name="Text Box 21"/>
          <p:cNvSpPr txBox="1">
            <a:spLocks noChangeArrowheads="1"/>
          </p:cNvSpPr>
          <p:nvPr/>
        </p:nvSpPr>
        <p:spPr bwMode="auto">
          <a:xfrm>
            <a:off x="2576510" y="1531938"/>
            <a:ext cx="98583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38920" name="Text Box 22"/>
          <p:cNvSpPr txBox="1">
            <a:spLocks noChangeArrowheads="1"/>
          </p:cNvSpPr>
          <p:nvPr/>
        </p:nvSpPr>
        <p:spPr bwMode="auto">
          <a:xfrm>
            <a:off x="2779705" y="1998663"/>
            <a:ext cx="7921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38921" name="Text Box 45"/>
          <p:cNvSpPr txBox="1">
            <a:spLocks noChangeArrowheads="1"/>
          </p:cNvSpPr>
          <p:nvPr/>
        </p:nvSpPr>
        <p:spPr bwMode="auto">
          <a:xfrm>
            <a:off x="272999" y="1714488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）空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</a:p>
        </p:txBody>
      </p:sp>
      <p:sp>
        <p:nvSpPr>
          <p:cNvPr id="38959" name="Text Box 65"/>
          <p:cNvSpPr txBox="1">
            <a:spLocks noChangeArrowheads="1"/>
          </p:cNvSpPr>
          <p:nvPr/>
        </p:nvSpPr>
        <p:spPr bwMode="auto">
          <a:xfrm>
            <a:off x="71406" y="5072074"/>
            <a:ext cx="21605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）出队一次</a:t>
            </a:r>
          </a:p>
        </p:txBody>
      </p:sp>
      <p:sp>
        <p:nvSpPr>
          <p:cNvPr id="38943" name="Text Box 46"/>
          <p:cNvSpPr txBox="1">
            <a:spLocks noChangeArrowheads="1"/>
          </p:cNvSpPr>
          <p:nvPr/>
        </p:nvSpPr>
        <p:spPr bwMode="auto">
          <a:xfrm>
            <a:off x="357126" y="3357562"/>
            <a:ext cx="1584325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373306" y="1886100"/>
            <a:ext cx="6299187" cy="2311250"/>
            <a:chOff x="2373306" y="1886100"/>
            <a:chExt cx="6299187" cy="2311250"/>
          </a:xfrm>
        </p:grpSpPr>
        <p:sp>
          <p:nvSpPr>
            <p:cNvPr id="38924" name="Rectangle 24"/>
            <p:cNvSpPr>
              <a:spLocks noChangeArrowheads="1"/>
            </p:cNvSpPr>
            <p:nvPr/>
          </p:nvSpPr>
          <p:spPr bwMode="auto">
            <a:xfrm>
              <a:off x="3200380" y="3333750"/>
              <a:ext cx="8636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5" name="Rectangle 25"/>
            <p:cNvSpPr>
              <a:spLocks noChangeArrowheads="1"/>
            </p:cNvSpPr>
            <p:nvPr/>
          </p:nvSpPr>
          <p:spPr bwMode="auto">
            <a:xfrm>
              <a:off x="4530705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6" name="Rectangle 26"/>
            <p:cNvSpPr>
              <a:spLocks noChangeArrowheads="1"/>
            </p:cNvSpPr>
            <p:nvPr/>
          </p:nvSpPr>
          <p:spPr bwMode="auto">
            <a:xfrm>
              <a:off x="5035530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7" name="Line 27"/>
            <p:cNvSpPr>
              <a:spLocks noChangeShapeType="1"/>
            </p:cNvSpPr>
            <p:nvPr/>
          </p:nvSpPr>
          <p:spPr bwMode="auto">
            <a:xfrm>
              <a:off x="3775055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8" name="Rectangle 28"/>
            <p:cNvSpPr>
              <a:spLocks noChangeArrowheads="1"/>
            </p:cNvSpPr>
            <p:nvPr/>
          </p:nvSpPr>
          <p:spPr bwMode="auto">
            <a:xfrm>
              <a:off x="6043593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9" name="Rectangle 29"/>
            <p:cNvSpPr>
              <a:spLocks noChangeArrowheads="1"/>
            </p:cNvSpPr>
            <p:nvPr/>
          </p:nvSpPr>
          <p:spPr bwMode="auto">
            <a:xfrm>
              <a:off x="6548418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0" name="Line 30"/>
            <p:cNvSpPr>
              <a:spLocks noChangeShapeType="1"/>
            </p:cNvSpPr>
            <p:nvPr/>
          </p:nvSpPr>
          <p:spPr bwMode="auto">
            <a:xfrm>
              <a:off x="52879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1" name="Rectangle 31"/>
            <p:cNvSpPr>
              <a:spLocks noChangeArrowheads="1"/>
            </p:cNvSpPr>
            <p:nvPr/>
          </p:nvSpPr>
          <p:spPr bwMode="auto">
            <a:xfrm>
              <a:off x="7627918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2" name="Rectangle 32"/>
            <p:cNvSpPr>
              <a:spLocks noChangeArrowheads="1"/>
            </p:cNvSpPr>
            <p:nvPr/>
          </p:nvSpPr>
          <p:spPr bwMode="auto">
            <a:xfrm>
              <a:off x="8132743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933" name="Line 34"/>
            <p:cNvSpPr>
              <a:spLocks noChangeShapeType="1"/>
            </p:cNvSpPr>
            <p:nvPr/>
          </p:nvSpPr>
          <p:spPr bwMode="auto">
            <a:xfrm>
              <a:off x="67992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4" name="Arc 36"/>
            <p:cNvSpPr>
              <a:spLocks/>
            </p:cNvSpPr>
            <p:nvPr/>
          </p:nvSpPr>
          <p:spPr bwMode="auto">
            <a:xfrm>
              <a:off x="3127355" y="2973388"/>
              <a:ext cx="360363" cy="360363"/>
            </a:xfrm>
            <a:custGeom>
              <a:avLst/>
              <a:gdLst>
                <a:gd name="T0" fmla="*/ 0 w 21600"/>
                <a:gd name="T1" fmla="*/ 0 h 21600"/>
                <a:gd name="T2" fmla="*/ 227 w 21600"/>
                <a:gd name="T3" fmla="*/ 227 h 21600"/>
                <a:gd name="T4" fmla="*/ 0 w 21600"/>
                <a:gd name="T5" fmla="*/ 2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5" name="Text Box 37"/>
            <p:cNvSpPr txBox="1">
              <a:spLocks noChangeArrowheads="1"/>
            </p:cNvSpPr>
            <p:nvPr/>
          </p:nvSpPr>
          <p:spPr bwMode="auto">
            <a:xfrm>
              <a:off x="2782878" y="2686050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38936" name="Text Box 38"/>
            <p:cNvSpPr txBox="1">
              <a:spLocks noChangeArrowheads="1"/>
            </p:cNvSpPr>
            <p:nvPr/>
          </p:nvSpPr>
          <p:spPr bwMode="auto">
            <a:xfrm>
              <a:off x="4572000" y="2846388"/>
              <a:ext cx="10080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38937" name="Text Box 39"/>
            <p:cNvSpPr txBox="1">
              <a:spLocks noChangeArrowheads="1"/>
            </p:cNvSpPr>
            <p:nvPr/>
          </p:nvSpPr>
          <p:spPr bwMode="auto">
            <a:xfrm>
              <a:off x="7519968" y="2846388"/>
              <a:ext cx="10080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38938" name="Line 40"/>
            <p:cNvSpPr>
              <a:spLocks noChangeShapeType="1"/>
            </p:cNvSpPr>
            <p:nvPr/>
          </p:nvSpPr>
          <p:spPr bwMode="auto">
            <a:xfrm flipV="1">
              <a:off x="7905730" y="3738563"/>
              <a:ext cx="0" cy="252413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3200380" y="3765550"/>
              <a:ext cx="8636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40" name="Text Box 42"/>
            <p:cNvSpPr txBox="1">
              <a:spLocks noChangeArrowheads="1"/>
            </p:cNvSpPr>
            <p:nvPr/>
          </p:nvSpPr>
          <p:spPr bwMode="auto">
            <a:xfrm>
              <a:off x="2373306" y="3333750"/>
              <a:ext cx="90328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38941" name="Text Box 43"/>
            <p:cNvSpPr txBox="1">
              <a:spLocks noChangeArrowheads="1"/>
            </p:cNvSpPr>
            <p:nvPr/>
          </p:nvSpPr>
          <p:spPr bwMode="auto">
            <a:xfrm>
              <a:off x="2493953" y="3800475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38942" name="Freeform 44"/>
            <p:cNvSpPr>
              <a:spLocks/>
            </p:cNvSpPr>
            <p:nvPr/>
          </p:nvSpPr>
          <p:spPr bwMode="auto">
            <a:xfrm>
              <a:off x="3775055" y="3968750"/>
              <a:ext cx="4133850" cy="1588"/>
            </a:xfrm>
            <a:custGeom>
              <a:avLst/>
              <a:gdLst>
                <a:gd name="T0" fmla="*/ 0 w 2604"/>
                <a:gd name="T1" fmla="*/ 8 h 8"/>
                <a:gd name="T2" fmla="*/ 2604 w 2604"/>
                <a:gd name="T3" fmla="*/ 0 h 8"/>
                <a:gd name="T4" fmla="*/ 0 60000 65536"/>
                <a:gd name="T5" fmla="*/ 0 60000 65536"/>
                <a:gd name="T6" fmla="*/ 0 w 2604"/>
                <a:gd name="T7" fmla="*/ 0 h 8"/>
                <a:gd name="T8" fmla="*/ 2604 w 2604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4" h="8">
                  <a:moveTo>
                    <a:pt x="0" y="8"/>
                  </a:moveTo>
                  <a:lnTo>
                    <a:pt x="2604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右弧形箭头 47"/>
            <p:cNvSpPr/>
            <p:nvPr/>
          </p:nvSpPr>
          <p:spPr>
            <a:xfrm rot="19663757">
              <a:off x="5142997" y="1886100"/>
              <a:ext cx="428628" cy="928694"/>
            </a:xfrm>
            <a:prstGeom prst="curvedLeftArrow">
              <a:avLst>
                <a:gd name="adj1" fmla="val 25000"/>
                <a:gd name="adj2" fmla="val 50000"/>
                <a:gd name="adj3" fmla="val 6838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357422" y="4143380"/>
            <a:ext cx="4740271" cy="1612895"/>
            <a:chOff x="2357422" y="4143380"/>
            <a:chExt cx="4740271" cy="1612895"/>
          </a:xfrm>
        </p:grpSpPr>
        <p:grpSp>
          <p:nvGrpSpPr>
            <p:cNvPr id="51" name="组合 50"/>
            <p:cNvGrpSpPr/>
            <p:nvPr/>
          </p:nvGrpSpPr>
          <p:grpSpPr>
            <a:xfrm>
              <a:off x="2357422" y="4244975"/>
              <a:ext cx="4740271" cy="1511300"/>
              <a:chOff x="2357422" y="4244975"/>
              <a:chExt cx="4740271" cy="1511300"/>
            </a:xfrm>
          </p:grpSpPr>
          <p:sp>
            <p:nvSpPr>
              <p:cNvPr id="38945" name="Text Box 58"/>
              <p:cNvSpPr txBox="1">
                <a:spLocks noChangeArrowheads="1"/>
              </p:cNvSpPr>
              <p:nvPr/>
            </p:nvSpPr>
            <p:spPr bwMode="auto">
              <a:xfrm>
                <a:off x="2786050" y="4244975"/>
                <a:ext cx="431800" cy="40011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q</a:t>
                </a:r>
              </a:p>
            </p:txBody>
          </p:sp>
          <p:sp>
            <p:nvSpPr>
              <p:cNvPr id="38946" name="Rectangle 47"/>
              <p:cNvSpPr>
                <a:spLocks noChangeArrowheads="1"/>
              </p:cNvSpPr>
              <p:nvPr/>
            </p:nvSpPr>
            <p:spPr bwMode="auto">
              <a:xfrm>
                <a:off x="3209905" y="4892675"/>
                <a:ext cx="86360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47" name="Rectangle 48"/>
              <p:cNvSpPr>
                <a:spLocks noChangeArrowheads="1"/>
              </p:cNvSpPr>
              <p:nvPr/>
            </p:nvSpPr>
            <p:spPr bwMode="auto">
              <a:xfrm>
                <a:off x="4540230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48" name="Rectangle 49"/>
              <p:cNvSpPr>
                <a:spLocks noChangeArrowheads="1"/>
              </p:cNvSpPr>
              <p:nvPr/>
            </p:nvSpPr>
            <p:spPr bwMode="auto">
              <a:xfrm>
                <a:off x="5045055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49" name="Line 50"/>
              <p:cNvSpPr>
                <a:spLocks noChangeShapeType="1"/>
              </p:cNvSpPr>
              <p:nvPr/>
            </p:nvSpPr>
            <p:spPr bwMode="auto">
              <a:xfrm>
                <a:off x="3784580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0" name="Rectangle 51"/>
              <p:cNvSpPr>
                <a:spLocks noChangeArrowheads="1"/>
              </p:cNvSpPr>
              <p:nvPr/>
            </p:nvSpPr>
            <p:spPr bwMode="auto">
              <a:xfrm>
                <a:off x="6053118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c</a:t>
                </a:r>
                <a:endPara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1" name="Rectangle 52"/>
              <p:cNvSpPr>
                <a:spLocks noChangeArrowheads="1"/>
              </p:cNvSpPr>
              <p:nvPr/>
            </p:nvSpPr>
            <p:spPr bwMode="auto">
              <a:xfrm>
                <a:off x="6557943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2000" dirty="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  <a:endParaRPr lang="zh-CN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2" name="Line 53"/>
              <p:cNvSpPr>
                <a:spLocks noChangeShapeType="1"/>
              </p:cNvSpPr>
              <p:nvPr/>
            </p:nvSpPr>
            <p:spPr bwMode="auto">
              <a:xfrm>
                <a:off x="5297468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3" name="Arc 57"/>
              <p:cNvSpPr>
                <a:spLocks/>
              </p:cNvSpPr>
              <p:nvPr/>
            </p:nvSpPr>
            <p:spPr bwMode="auto">
              <a:xfrm>
                <a:off x="3136880" y="4532313"/>
                <a:ext cx="360363" cy="360363"/>
              </a:xfrm>
              <a:custGeom>
                <a:avLst/>
                <a:gdLst>
                  <a:gd name="T0" fmla="*/ 0 w 21600"/>
                  <a:gd name="T1" fmla="*/ 0 h 21600"/>
                  <a:gd name="T2" fmla="*/ 227 w 21600"/>
                  <a:gd name="T3" fmla="*/ 227 h 21600"/>
                  <a:gd name="T4" fmla="*/ 0 w 21600"/>
                  <a:gd name="T5" fmla="*/ 22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4" name="Line 60"/>
              <p:cNvSpPr>
                <a:spLocks noChangeShapeType="1"/>
              </p:cNvSpPr>
              <p:nvPr/>
            </p:nvSpPr>
            <p:spPr bwMode="auto">
              <a:xfrm flipV="1">
                <a:off x="6440468" y="5297488"/>
                <a:ext cx="0" cy="252413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5" name="Rectangle 61"/>
              <p:cNvSpPr>
                <a:spLocks noChangeArrowheads="1"/>
              </p:cNvSpPr>
              <p:nvPr/>
            </p:nvSpPr>
            <p:spPr bwMode="auto">
              <a:xfrm>
                <a:off x="3209905" y="5324475"/>
                <a:ext cx="86360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6" name="Text Box 62"/>
              <p:cNvSpPr txBox="1">
                <a:spLocks noChangeArrowheads="1"/>
              </p:cNvSpPr>
              <p:nvPr/>
            </p:nvSpPr>
            <p:spPr bwMode="auto">
              <a:xfrm>
                <a:off x="2357422" y="4892675"/>
                <a:ext cx="91281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38957" name="Text Box 63"/>
              <p:cNvSpPr txBox="1">
                <a:spLocks noChangeArrowheads="1"/>
              </p:cNvSpPr>
              <p:nvPr/>
            </p:nvSpPr>
            <p:spPr bwMode="auto">
              <a:xfrm>
                <a:off x="2487593" y="5359400"/>
                <a:ext cx="792163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rear</a:t>
                </a:r>
              </a:p>
            </p:txBody>
          </p:sp>
          <p:sp>
            <p:nvSpPr>
              <p:cNvPr id="38958" name="Freeform 64"/>
              <p:cNvSpPr>
                <a:spLocks/>
              </p:cNvSpPr>
              <p:nvPr/>
            </p:nvSpPr>
            <p:spPr bwMode="auto">
              <a:xfrm>
                <a:off x="3784580" y="5543550"/>
                <a:ext cx="2651125" cy="1588"/>
              </a:xfrm>
              <a:custGeom>
                <a:avLst/>
                <a:gdLst>
                  <a:gd name="T0" fmla="*/ 0 w 1670"/>
                  <a:gd name="T1" fmla="*/ 7 h 7"/>
                  <a:gd name="T2" fmla="*/ 1670 w 1670"/>
                  <a:gd name="T3" fmla="*/ 0 h 7"/>
                  <a:gd name="T4" fmla="*/ 0 60000 65536"/>
                  <a:gd name="T5" fmla="*/ 0 60000 65536"/>
                  <a:gd name="T6" fmla="*/ 0 w 1670"/>
                  <a:gd name="T7" fmla="*/ 0 h 7"/>
                  <a:gd name="T8" fmla="*/ 1670 w 167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70" h="7">
                    <a:moveTo>
                      <a:pt x="0" y="7"/>
                    </a:moveTo>
                    <a:lnTo>
                      <a:pt x="1670" y="0"/>
                    </a:lnTo>
                  </a:path>
                </a:pathLst>
              </a:custGeom>
              <a:noFill/>
              <a:ln w="381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49" name="下箭头 48"/>
            <p:cNvSpPr/>
            <p:nvPr/>
          </p:nvSpPr>
          <p:spPr>
            <a:xfrm>
              <a:off x="5143504" y="4143380"/>
              <a:ext cx="285752" cy="57150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9" grpId="0"/>
      <p:bldP spid="389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55650" y="981075"/>
            <a:ext cx="6316680" cy="1741603"/>
          </a:xfrm>
          <a:prstGeom prst="rect">
            <a:avLst/>
          </a:prstGeom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qnode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数据元素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469898" y="3644900"/>
            <a:ext cx="6316680" cy="1658504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*front;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指向单链表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*rear;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指向单链表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尾结点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LinkQuNode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827088" y="3043238"/>
            <a:ext cx="597693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链队中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头结点类型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LinkQuNode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684213" y="379413"/>
            <a:ext cx="626427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数据结点类型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DataNode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00113" y="4005263"/>
            <a:ext cx="5886465" cy="191088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空条件：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front=rear=NULL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满条件：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进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将包含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的结点插入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出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删除单链表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数据结点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900113" y="3403600"/>
            <a:ext cx="5400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链队的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1333500" y="188913"/>
            <a:ext cx="79216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</a:t>
            </a: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1333500" y="622300"/>
            <a:ext cx="792163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</a:t>
            </a:r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901700" y="33337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495275" y="14285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2197100" y="200025"/>
            <a:ext cx="1368425" cy="78483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front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3419475" y="333375"/>
            <a:ext cx="11525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初始时</a:t>
            </a:r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1333500" y="1914525"/>
            <a:ext cx="792163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1333500" y="2347913"/>
            <a:ext cx="79216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901700" y="205898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468313" y="1857364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627313" y="1916113"/>
            <a:ext cx="431800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3060700" y="1917700"/>
            <a:ext cx="431800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835150" y="2133600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6011863" y="1917700"/>
            <a:ext cx="431800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6445250" y="1919288"/>
            <a:ext cx="431800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  <a:p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>
            <a:off x="5219700" y="2135188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>
            <a:off x="3275013" y="2133600"/>
            <a:ext cx="7921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>
            <a:off x="1835150" y="2636838"/>
            <a:ext cx="45370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 flipV="1">
            <a:off x="6372225" y="2349500"/>
            <a:ext cx="0" cy="287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4286248" y="1828792"/>
            <a:ext cx="7921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2627313" y="1341438"/>
            <a:ext cx="720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6083300" y="1341438"/>
            <a:ext cx="720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队尾</a:t>
            </a:r>
          </a:p>
        </p:txBody>
      </p:sp>
      <p:sp>
        <p:nvSpPr>
          <p:cNvPr id="26" name="下箭头 25"/>
          <p:cNvSpPr/>
          <p:nvPr/>
        </p:nvSpPr>
        <p:spPr>
          <a:xfrm>
            <a:off x="3571868" y="1000108"/>
            <a:ext cx="285752" cy="64294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z="1800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5</a:t>
            </a:fld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8143932" cy="178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链队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中，队列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的基本运算算法如下。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）初始化队列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InitQueue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队列，即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只创建一个链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头结点，其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域均置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，不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数据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元素结点。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42976" y="2357430"/>
            <a:ext cx="6072230" cy="1436905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(LinkQuNode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*&amp;q)</a:t>
            </a:r>
          </a:p>
          <a:p>
            <a:pPr algn="l">
              <a:lnSpc>
                <a:spcPct val="11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q=(LinkQuNode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malloc(sizeof(LinkQuNode));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&gt;front=q-&gt;rear=NULL;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501882" y="4000504"/>
            <a:ext cx="3070250" cy="2201859"/>
            <a:chOff x="2501882" y="4000504"/>
            <a:chExt cx="3070250" cy="2201859"/>
          </a:xfrm>
        </p:grpSpPr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276600" y="5805488"/>
              <a:ext cx="20875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队结点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40107" y="477680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40107" y="5210190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908307" y="49212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501882" y="47307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203707" y="47879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3786182" y="4000504"/>
              <a:ext cx="285752" cy="571504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71414"/>
            <a:ext cx="8777318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）销毁队列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DestroyQueue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释放队列占用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存储空间，包括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队头结点和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数据结点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存储空间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14282" y="1484313"/>
            <a:ext cx="7991475" cy="3139321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DestroyQueue</a:t>
            </a:r>
            <a:r>
              <a:rPr lang="en-US" altLang="zh-CN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LinkQuNode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*&amp;q)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DataNode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*p=q-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r;  </a:t>
            </a: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pt-BR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指向队</a:t>
            </a:r>
            <a:r>
              <a:rPr lang="zh-CN" altLang="pt-BR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</a:t>
            </a:r>
            <a:r>
              <a:rPr lang="zh-CN" altLang="pt-BR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pt-BR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(p!=NULL)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数据结点占用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r=p-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(r!=NULL)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{  free(p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p=r;r=p-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free(p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  free(q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	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队结点占用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38151" y="5013325"/>
            <a:ext cx="6958037" cy="1368425"/>
            <a:chOff x="638151" y="5013325"/>
            <a:chExt cx="6958037" cy="1368425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1476375" y="5514975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476375" y="594836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044575" y="565943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638151" y="5429264"/>
              <a:ext cx="43338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2770188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3203575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1978025" y="5734050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6731000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7164388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auto">
            <a:xfrm>
              <a:off x="6324600" y="573722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2" name="Freeform 14"/>
            <p:cNvSpPr>
              <a:spLocks/>
            </p:cNvSpPr>
            <p:nvPr/>
          </p:nvSpPr>
          <p:spPr bwMode="auto">
            <a:xfrm>
              <a:off x="3417888" y="5715000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>
              <a:off x="1978025" y="6223000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019925" y="59499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5357818" y="5429264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2987675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3994150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4427538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9" name="Freeform 21"/>
            <p:cNvSpPr>
              <a:spLocks/>
            </p:cNvSpPr>
            <p:nvPr/>
          </p:nvSpPr>
          <p:spPr bwMode="auto">
            <a:xfrm>
              <a:off x="4641850" y="571500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4211638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31" name="Text Box 23"/>
            <p:cNvSpPr txBox="1">
              <a:spLocks noChangeArrowheads="1"/>
            </p:cNvSpPr>
            <p:nvPr/>
          </p:nvSpPr>
          <p:spPr bwMode="auto">
            <a:xfrm>
              <a:off x="2916238" y="5013325"/>
              <a:ext cx="5048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4140200" y="5013325"/>
              <a:ext cx="5048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15340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）判断队列是否为空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QueueEmpty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链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队结点的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域值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，表示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空，返回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；否则返回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00113" y="2205038"/>
            <a:ext cx="5314961" cy="132610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QueueEmpty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(LinkQuNode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*q)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return(q-&gt;rear==NULL);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01882" y="4071942"/>
            <a:ext cx="3070250" cy="1472655"/>
            <a:chOff x="2501882" y="4071942"/>
            <a:chExt cx="3070250" cy="1472655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3143240" y="5175265"/>
              <a:ext cx="1438276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空链队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340107" y="411800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340107" y="4551390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908307" y="42624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01882" y="4071942"/>
              <a:ext cx="43338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03707" y="4129115"/>
              <a:ext cx="1368425" cy="7848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467836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 进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enQueue(q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考虑情况：</a:t>
            </a:r>
            <a:endParaRPr kumimoji="1"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357430"/>
            <a:ext cx="2928958" cy="13722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bIns="216000" rtlCol="0">
            <a:spAutoFit/>
          </a:bodyPr>
          <a:lstStyle/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原队列为空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原队列非空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1894</TotalTime>
  <Words>840</Words>
  <Application>Microsoft PowerPoint</Application>
  <PresentationFormat>全屏显示(4:3)</PresentationFormat>
  <Paragraphs>280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718</cp:revision>
  <dcterms:created xsi:type="dcterms:W3CDTF">2004-04-04T02:09:16Z</dcterms:created>
  <dcterms:modified xsi:type="dcterms:W3CDTF">2017-12-05T22:40:50Z</dcterms:modified>
</cp:coreProperties>
</file>