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3"/>
  </p:notesMasterIdLst>
  <p:sldIdLst>
    <p:sldId id="256" r:id="rId2"/>
    <p:sldId id="257" r:id="rId3"/>
    <p:sldId id="258" r:id="rId4"/>
    <p:sldId id="333" r:id="rId5"/>
    <p:sldId id="259" r:id="rId6"/>
    <p:sldId id="261" r:id="rId7"/>
    <p:sldId id="384" r:id="rId8"/>
    <p:sldId id="334" r:id="rId9"/>
    <p:sldId id="337" r:id="rId10"/>
    <p:sldId id="338" r:id="rId11"/>
    <p:sldId id="339" r:id="rId12"/>
    <p:sldId id="355" r:id="rId13"/>
    <p:sldId id="356" r:id="rId14"/>
    <p:sldId id="357" r:id="rId15"/>
    <p:sldId id="358" r:id="rId16"/>
    <p:sldId id="359" r:id="rId17"/>
    <p:sldId id="383" r:id="rId18"/>
    <p:sldId id="380" r:id="rId19"/>
    <p:sldId id="381" r:id="rId20"/>
    <p:sldId id="382" r:id="rId21"/>
    <p:sldId id="335" r:id="rId2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3333FF"/>
    <a:srgbClr val="FF3300"/>
    <a:srgbClr val="00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7" autoAdjust="0"/>
    <p:restoredTop sz="94682" autoAdjust="0"/>
  </p:normalViewPr>
  <p:slideViewPr>
    <p:cSldViewPr>
      <p:cViewPr varScale="1">
        <p:scale>
          <a:sx n="73" d="100"/>
          <a:sy n="73" d="100"/>
        </p:scale>
        <p:origin x="-114" y="-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307D6-2688-4B1C-B71F-7E5C782B1416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42C075-2CCB-4A81-852E-3CB3814FF8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DBA1-A9EF-4EA6-B3FD-D6B3269E467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42792-ADD9-46B9-9C2B-7417E83256D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C809-BC9B-4A75-81EE-EF0BCBEC78A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443A5-BBF4-4C7A-B48F-0DF31560866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95776-1555-405C-8D23-3E489D6323A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A1B0-2805-4283-A6F7-7F4D6303CDC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5A47B-3F6E-4056-B723-AAB0E014127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9DBBE-06AD-4DF8-B3A4-B763EB6C5F9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FC48B070-CACB-469F-8DBA-0AC832FC8918}" type="slidenum">
              <a:rPr lang="en-US" altLang="zh-CN" smtClean="0"/>
              <a:pPr/>
              <a:t>‹#›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1095-64D7-43C8-8CB6-E0C9A14AD23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9F0B-DD54-4090-A7FB-F7CF679B590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4AFD3-DC9A-4B8E-AF8D-DAE3CFAF72F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slide" Target="slide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 descr="信纸"/>
          <p:cNvSpPr txBox="1">
            <a:spLocks noChangeArrowheads="1"/>
          </p:cNvSpPr>
          <p:nvPr/>
        </p:nvSpPr>
        <p:spPr bwMode="auto">
          <a:xfrm>
            <a:off x="2428859" y="2000240"/>
            <a:ext cx="4286280" cy="579437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fontAlgn="t">
              <a:spcBef>
                <a:spcPct val="50000"/>
              </a:spcBef>
            </a:pPr>
            <a:r>
              <a:rPr kumimoji="1" lang="en-US" altLang="zh-CN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  4.1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串的基本概念</a:t>
            </a:r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2843213" y="549275"/>
            <a:ext cx="3124200" cy="823913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4400" dirty="0">
                <a:solidFill>
                  <a:srgbClr val="FF3300"/>
                </a:solidFill>
                <a:ea typeface="隶书" pitchFamily="49" charset="-122"/>
              </a:rPr>
              <a:t>第</a:t>
            </a:r>
            <a:r>
              <a:rPr lang="en-US" altLang="zh-CN" sz="4400" dirty="0">
                <a:solidFill>
                  <a:srgbClr val="FF3300"/>
                </a:solidFill>
                <a:ea typeface="隶书" pitchFamily="49" charset="-122"/>
              </a:rPr>
              <a:t>4</a:t>
            </a:r>
            <a:r>
              <a:rPr lang="zh-CN" altLang="en-US" sz="4400" dirty="0">
                <a:solidFill>
                  <a:srgbClr val="FF3300"/>
                </a:solidFill>
                <a:ea typeface="隶书" pitchFamily="49" charset="-122"/>
              </a:rPr>
              <a:t>章 串</a:t>
            </a:r>
            <a:r>
              <a:rPr lang="zh-CN" altLang="en-US" sz="4800" b="0" dirty="0">
                <a:solidFill>
                  <a:schemeClr val="tx1"/>
                </a:solidFill>
                <a:ea typeface="隶书" pitchFamily="49" charset="-122"/>
              </a:rPr>
              <a:t> </a:t>
            </a:r>
            <a:endParaRPr lang="zh-CN" altLang="en-US" dirty="0"/>
          </a:p>
        </p:txBody>
      </p:sp>
      <p:sp>
        <p:nvSpPr>
          <p:cNvPr id="5" name="Text Box 4" descr="信纸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2428859" y="3000372"/>
            <a:ext cx="4286280" cy="579437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  4.2 </a:t>
            </a:r>
            <a:r>
              <a:rPr kumimoji="1" lang="zh-CN" altLang="en-US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串的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存储结构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 </a:t>
            </a:r>
          </a:p>
        </p:txBody>
      </p:sp>
      <p:sp>
        <p:nvSpPr>
          <p:cNvPr id="6" name="Text Box 6" descr="信纸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2428860" y="4000504"/>
            <a:ext cx="4286280" cy="579437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  4.3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串的模式匹配 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1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571472" y="428604"/>
            <a:ext cx="773271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zh-CN" sz="2200" dirty="0">
                <a:ea typeface="楷体" pitchFamily="49" charset="-122"/>
                <a:cs typeface="Times New Roman" pitchFamily="18" charset="0"/>
              </a:rPr>
              <a:t>对于非紧缩格式的</a:t>
            </a:r>
            <a:r>
              <a:rPr kumimoji="1" lang="zh-CN" altLang="zh-CN" sz="2200">
                <a:ea typeface="楷体" pitchFamily="49" charset="-122"/>
                <a:cs typeface="Times New Roman" pitchFamily="18" charset="0"/>
              </a:rPr>
              <a:t>顺序</a:t>
            </a:r>
            <a:r>
              <a:rPr kumimoji="1" lang="zh-CN" altLang="zh-CN" sz="2200" smtClean="0">
                <a:ea typeface="楷体" pitchFamily="49" charset="-122"/>
                <a:cs typeface="Times New Roman" pitchFamily="18" charset="0"/>
              </a:rPr>
              <a:t>串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zh-CN" altLang="zh-CN" sz="2200" smtClean="0">
                <a:ea typeface="楷体" pitchFamily="49" charset="-122"/>
                <a:cs typeface="Times New Roman" pitchFamily="18" charset="0"/>
              </a:rPr>
              <a:t>其</a:t>
            </a:r>
            <a:r>
              <a:rPr kumimoji="1" lang="zh-CN" altLang="zh-CN" sz="2200" smtClean="0">
                <a:ea typeface="楷体" pitchFamily="49" charset="-122"/>
                <a:cs typeface="Times New Roman" pitchFamily="18" charset="0"/>
              </a:rPr>
              <a:t>类型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声明</a:t>
            </a:r>
            <a:r>
              <a:rPr kumimoji="1" lang="zh-CN" altLang="zh-CN" sz="2200" smtClean="0">
                <a:ea typeface="楷体" pitchFamily="49" charset="-122"/>
                <a:cs typeface="Times New Roman" pitchFamily="18" charset="0"/>
              </a:rPr>
              <a:t>如下</a:t>
            </a:r>
            <a:r>
              <a:rPr kumimoji="1" lang="zh-CN" altLang="zh-CN" sz="2200" dirty="0"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zh-CN" altLang="en-US" sz="22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	</a:t>
            </a:r>
          </a:p>
        </p:txBody>
      </p:sp>
      <p:sp>
        <p:nvSpPr>
          <p:cNvPr id="11267" name="Text Box 1027"/>
          <p:cNvSpPr txBox="1">
            <a:spLocks noChangeArrowheads="1"/>
          </p:cNvSpPr>
          <p:nvPr/>
        </p:nvSpPr>
        <p:spPr bwMode="auto">
          <a:xfrm>
            <a:off x="928662" y="1326032"/>
            <a:ext cx="4743458" cy="224584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rIns="180000" bIns="10800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#define 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MaxSize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100</a:t>
            </a:r>
          </a:p>
          <a:p>
            <a:pPr>
              <a:lnSpc>
                <a:spcPct val="150000"/>
              </a:lnSpc>
            </a:pP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typedef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struct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char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data[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MaxSize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];</a:t>
            </a:r>
          </a:p>
          <a:p>
            <a:pPr>
              <a:lnSpc>
                <a:spcPct val="150000"/>
              </a:lnSpc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en-US" altLang="zh-CN" sz="1800" dirty="0" err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length;</a:t>
            </a:r>
          </a:p>
          <a:p>
            <a:pPr>
              <a:lnSpc>
                <a:spcPct val="150000"/>
              </a:lnSpc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 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SqString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</a:p>
        </p:txBody>
      </p:sp>
      <p:cxnSp>
        <p:nvCxnSpPr>
          <p:cNvPr id="8" name="直接箭头连接符 7"/>
          <p:cNvCxnSpPr/>
          <p:nvPr/>
        </p:nvCxnSpPr>
        <p:spPr>
          <a:xfrm rot="10800000">
            <a:off x="4000496" y="2500306"/>
            <a:ext cx="1785950" cy="1500197"/>
          </a:xfrm>
          <a:prstGeom prst="bentConnector3">
            <a:avLst>
              <a:gd name="adj1" fmla="val 50000"/>
            </a:avLst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786446" y="3752852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用来存储字符串</a:t>
            </a:r>
            <a:endParaRPr lang="zh-CN" altLang="en-US" sz="2000"/>
          </a:p>
        </p:txBody>
      </p:sp>
      <p:sp>
        <p:nvSpPr>
          <p:cNvPr id="11" name="TextBox 10"/>
          <p:cNvSpPr txBox="1"/>
          <p:nvPr/>
        </p:nvSpPr>
        <p:spPr>
          <a:xfrm>
            <a:off x="1500166" y="4212559"/>
            <a:ext cx="321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用来存储字符串长度</a:t>
            </a:r>
            <a:endParaRPr lang="zh-CN" altLang="en-US" sz="2000"/>
          </a:p>
        </p:txBody>
      </p:sp>
      <p:cxnSp>
        <p:nvCxnSpPr>
          <p:cNvPr id="21" name="直接箭头连接符 20"/>
          <p:cNvCxnSpPr/>
          <p:nvPr/>
        </p:nvCxnSpPr>
        <p:spPr>
          <a:xfrm rot="5400000" flipH="1" flipV="1">
            <a:off x="2071670" y="3641055"/>
            <a:ext cx="1143008" cy="1588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10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571472" y="1071546"/>
            <a:ext cx="7889902" cy="1052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2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    顺序</a:t>
            </a:r>
            <a:r>
              <a:rPr kumimoji="1" lang="zh-CN" altLang="en-US" sz="22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串中实现串的</a:t>
            </a:r>
            <a:r>
              <a:rPr kumimoji="1" lang="zh-CN" altLang="en-US" sz="22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基本运算与顺序表的基本运算</a:t>
            </a:r>
            <a:r>
              <a:rPr kumimoji="1" lang="zh-CN" altLang="en-US" sz="2200" dirty="0" smtClean="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类似</a:t>
            </a:r>
            <a:r>
              <a:rPr kumimoji="1" lang="zh-CN" altLang="en-US" sz="22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。</a:t>
            </a:r>
            <a:r>
              <a:rPr kumimoji="1" lang="zh-CN" altLang="en-US" sz="22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详细算法实现参见第</a:t>
            </a:r>
            <a:r>
              <a:rPr kumimoji="1" lang="en-US" altLang="zh-CN" sz="22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kumimoji="1" lang="zh-CN" altLang="en-US" sz="22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章</a:t>
            </a:r>
            <a:r>
              <a:rPr kumimoji="1" lang="zh-CN" altLang="en-US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顺序表</a:t>
            </a:r>
            <a:r>
              <a:rPr kumimoji="1" lang="zh-CN" altLang="en-US" sz="22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部分。     </a:t>
            </a:r>
            <a:endParaRPr kumimoji="1" lang="zh-CN" altLang="en-US" sz="22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11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323850" y="404813"/>
            <a:ext cx="853443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ts val="3200"/>
              </a:lnSpc>
              <a:spcBef>
                <a:spcPts val="0"/>
              </a:spcBef>
            </a:pP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2200" smtClean="0">
                <a:solidFill>
                  <a:srgbClr val="FF33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【</a:t>
            </a:r>
            <a:r>
              <a:rPr kumimoji="1" lang="zh-CN" altLang="en-US" sz="22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kumimoji="1" lang="en-US" altLang="zh-CN" sz="22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4-1</a:t>
            </a:r>
            <a:r>
              <a:rPr kumimoji="1" lang="zh-CN" altLang="en-US" sz="22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en-US" altLang="zh-CN" sz="22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p127</a:t>
            </a:r>
            <a:r>
              <a:rPr kumimoji="1" lang="en-US" altLang="zh-CN" sz="2200" smtClean="0">
                <a:solidFill>
                  <a:srgbClr val="FF33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】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设计顺序串上实现串比较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运算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Strcmp(s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。例如：</a:t>
            </a:r>
            <a:endParaRPr kumimoji="1" lang="en-US" altLang="zh-CN" sz="22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lnSpc>
                <a:spcPts val="3200"/>
              </a:lnSpc>
              <a:spcBef>
                <a:spcPts val="0"/>
              </a:spcBef>
            </a:pP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"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ab" &lt; "abcd"           "abcd" &lt; "abd"</a:t>
            </a:r>
            <a:endParaRPr kumimoji="1"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571472" y="1928802"/>
            <a:ext cx="3500462" cy="502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ts val="3200"/>
              </a:lnSpc>
              <a:spcBef>
                <a:spcPts val="0"/>
              </a:spcBef>
            </a:pP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</a:t>
            </a:r>
            <a:r>
              <a:rPr kumimoji="1" lang="zh-CN" altLang="en-US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思路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如下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endParaRPr kumimoji="1" lang="en-US" altLang="zh-CN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12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/21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1538" y="2500306"/>
            <a:ext cx="7215238" cy="33341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ts val="3200"/>
              </a:lnSpc>
              <a:spcBef>
                <a:spcPts val="0"/>
              </a:spcBef>
            </a:pP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）比较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两个串</a:t>
            </a:r>
            <a:r>
              <a:rPr kumimoji="1"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共同长度范围内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的对应字符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① 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的字符＞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的字符，返回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；  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② 若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的字符＜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的字符，返回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；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③ 若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的字符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=t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的字符，按上述规则继续比较。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）当（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）中对应字符均相同时，比较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的长度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① 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两者相等时，返回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；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② 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的长度＞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的长度，返回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；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③ 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的长度＜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的长度，返回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1000100" y="428604"/>
            <a:ext cx="7929618" cy="4801314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1" lang="en-US" altLang="zh-CN" sz="180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Strcmp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err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SqString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s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SqString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t)</a:t>
            </a:r>
          </a:p>
          <a:p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comlen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s.length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kumimoji="1" lang="en-US" altLang="zh-CN" sz="180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t.length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 comlen=s.length; </a:t>
            </a:r>
            <a:r>
              <a:rPr kumimoji="1"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kumimoji="1"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kumimoji="1"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kumimoji="1"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kumimoji="1"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的共同长度</a:t>
            </a:r>
          </a:p>
          <a:p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 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comlen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t.length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comlen;i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     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	</a:t>
            </a:r>
            <a:r>
              <a:rPr kumimoji="1" lang="en-US" altLang="zh-CN" sz="1800" dirty="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在共同长度内逐个字符比较</a:t>
            </a:r>
            <a:endParaRPr kumimoji="1" lang="zh-CN" altLang="nb-NO" sz="1800" dirty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kumimoji="1" lang="nb-NO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</a:t>
            </a:r>
            <a:r>
              <a:rPr kumimoji="1" lang="nb-NO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(s.data[i]&gt;t.data[i])</a:t>
            </a:r>
          </a:p>
          <a:p>
            <a:r>
              <a:rPr kumimoji="1" lang="nb-NO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nb-NO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1;</a:t>
            </a:r>
          </a:p>
          <a:p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kumimoji="1" lang="nb-NO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 </a:t>
            </a:r>
            <a:r>
              <a:rPr kumimoji="1" lang="nb-NO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(s.data[i]&lt;t.data[i])</a:t>
            </a:r>
          </a:p>
          <a:p>
            <a:r>
              <a:rPr kumimoji="1" lang="nb-NO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nb-NO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-1;</a:t>
            </a:r>
          </a:p>
          <a:p>
            <a:endParaRPr kumimoji="1" lang="en-US" altLang="zh-CN" sz="1800" dirty="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s.length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t.length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s==t</a:t>
            </a:r>
          </a:p>
          <a:p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return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</a:t>
            </a:r>
          </a:p>
          <a:p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s.length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t.length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</a:t>
            </a:r>
            <a:r>
              <a:rPr kumimoji="1" lang="en-US" altLang="zh-CN" sz="1800" dirty="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s&gt;t</a:t>
            </a:r>
          </a:p>
          <a:p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return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1;</a:t>
            </a:r>
          </a:p>
          <a:p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 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-1;		</a:t>
            </a:r>
            <a:r>
              <a:rPr kumimoji="1"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//s&lt;t</a:t>
            </a:r>
          </a:p>
          <a:p>
            <a:endParaRPr kumimoji="1" lang="en-US" altLang="zh-CN" sz="1800" dirty="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357290" y="3028890"/>
            <a:ext cx="5786478" cy="2900440"/>
            <a:chOff x="1428728" y="3429000"/>
            <a:chExt cx="5786478" cy="2900440"/>
          </a:xfrm>
          <a:scene3d>
            <a:camera prst="perspectiveRight"/>
            <a:lightRig rig="threePt" dir="t"/>
          </a:scene3d>
        </p:grpSpPr>
        <p:sp>
          <p:nvSpPr>
            <p:cNvPr id="3" name="矩形 2"/>
            <p:cNvSpPr/>
            <p:nvPr/>
          </p:nvSpPr>
          <p:spPr>
            <a:xfrm>
              <a:off x="1428728" y="3429000"/>
              <a:ext cx="5786478" cy="200026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箭头连接符 4"/>
            <p:cNvCxnSpPr>
              <a:stCxn id="3" idx="2"/>
            </p:cNvCxnSpPr>
            <p:nvPr/>
          </p:nvCxnSpPr>
          <p:spPr>
            <a:xfrm rot="16200000" flipH="1">
              <a:off x="4071934" y="5679296"/>
              <a:ext cx="500066" cy="0"/>
            </a:xfrm>
            <a:prstGeom prst="straightConnector1">
              <a:avLst/>
            </a:prstGeom>
            <a:ln w="38100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500166" y="5929330"/>
              <a:ext cx="53578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楷体" pitchFamily="49" charset="-122"/>
                  <a:ea typeface="楷体" pitchFamily="49" charset="-122"/>
                </a:rPr>
                <a:t>所有</a:t>
              </a:r>
              <a:r>
                <a:rPr kumimoji="1" lang="zh-CN" altLang="en-US" sz="2000" dirty="0" smtClean="0"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共同长度内的</a:t>
              </a:r>
              <a:r>
                <a:rPr kumimoji="1" lang="zh-CN" altLang="en-US" sz="2000" smtClean="0"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字符相同，哪个</a:t>
              </a:r>
              <a:r>
                <a:rPr kumimoji="1" lang="zh-CN" altLang="en-US" sz="2000" dirty="0" smtClean="0"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长哪个大</a:t>
              </a:r>
              <a:endParaRPr lang="zh-CN" altLang="en-US" sz="2000" dirty="0"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13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 descr="蓝色面巾纸"/>
          <p:cNvSpPr txBox="1">
            <a:spLocks noChangeArrowheads="1"/>
          </p:cNvSpPr>
          <p:nvPr/>
        </p:nvSpPr>
        <p:spPr bwMode="auto">
          <a:xfrm>
            <a:off x="428596" y="428604"/>
            <a:ext cx="7572427" cy="535531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3200" dirty="0">
                <a:solidFill>
                  <a:srgbClr val="FF3300"/>
                </a:solidFill>
                <a:ea typeface="隶书" pitchFamily="49" charset="-122"/>
              </a:rPr>
              <a:t>4.2.2 </a:t>
            </a:r>
            <a:r>
              <a:rPr kumimoji="1" lang="en-US" altLang="zh-CN" sz="3200" dirty="0" smtClean="0">
                <a:solidFill>
                  <a:srgbClr val="FF3300"/>
                </a:solidFill>
                <a:ea typeface="隶书" pitchFamily="49" charset="-122"/>
              </a:rPr>
              <a:t> </a:t>
            </a:r>
            <a:r>
              <a:rPr kumimoji="1" lang="zh-CN" altLang="en-US" sz="3200" dirty="0" smtClean="0">
                <a:solidFill>
                  <a:srgbClr val="FF3300"/>
                </a:solidFill>
                <a:ea typeface="隶书" pitchFamily="49" charset="-122"/>
              </a:rPr>
              <a:t>串</a:t>
            </a:r>
            <a:r>
              <a:rPr kumimoji="1" lang="zh-CN" altLang="en-US" sz="3200" dirty="0">
                <a:solidFill>
                  <a:srgbClr val="FF3300"/>
                </a:solidFill>
                <a:ea typeface="隶书" pitchFamily="49" charset="-122"/>
              </a:rPr>
              <a:t>的链式存储及其基本操作实现</a:t>
            </a:r>
            <a:r>
              <a:rPr kumimoji="1" lang="zh-CN" altLang="en-US" sz="3200" dirty="0">
                <a:solidFill>
                  <a:schemeClr val="tx1"/>
                </a:solidFill>
              </a:rPr>
              <a:t>      </a:t>
            </a:r>
            <a:endParaRPr kumimoji="1" lang="zh-CN" altLang="en-US" sz="3200" dirty="0">
              <a:solidFill>
                <a:srgbClr val="FF3300"/>
              </a:solidFill>
            </a:endParaRPr>
          </a:p>
        </p:txBody>
      </p:sp>
      <p:sp>
        <p:nvSpPr>
          <p:cNvPr id="24582" name="Text Box 1030"/>
          <p:cNvSpPr txBox="1">
            <a:spLocks noChangeArrowheads="1"/>
          </p:cNvSpPr>
          <p:nvPr/>
        </p:nvSpPr>
        <p:spPr bwMode="auto">
          <a:xfrm>
            <a:off x="611188" y="1196975"/>
            <a:ext cx="8208962" cy="1458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sz="2200" dirty="0"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链串的组织形式与一般的链表类似</a:t>
            </a:r>
            <a:r>
              <a:rPr lang="zh-CN" altLang="en-US" sz="2200" dirty="0" smtClean="0"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sz="2200" dirty="0" smtClean="0"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        链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串中的</a:t>
            </a:r>
            <a:r>
              <a:rPr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一</a:t>
            </a:r>
            <a:r>
              <a:rPr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个结点可以</a:t>
            </a:r>
            <a:r>
              <a:rPr lang="zh-CN" altLang="en-US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存储多个字符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。通常将链串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中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每个结点所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存储的字符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个数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称为</a:t>
            </a:r>
            <a:r>
              <a:rPr lang="zh-CN" altLang="en-US" sz="220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结点大小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14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8" name="Rectangle 6"/>
          <p:cNvSpPr>
            <a:spLocks noChangeArrowheads="1"/>
          </p:cNvSpPr>
          <p:nvPr/>
        </p:nvSpPr>
        <p:spPr bwMode="auto">
          <a:xfrm>
            <a:off x="0" y="3133725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359" name="Text Box 7"/>
          <p:cNvSpPr txBox="1">
            <a:spLocks noChangeArrowheads="1"/>
          </p:cNvSpPr>
          <p:nvPr/>
        </p:nvSpPr>
        <p:spPr bwMode="auto">
          <a:xfrm>
            <a:off x="2555875" y="2271695"/>
            <a:ext cx="29527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结点大小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的链串 </a:t>
            </a:r>
          </a:p>
        </p:txBody>
      </p:sp>
      <p:sp>
        <p:nvSpPr>
          <p:cNvPr id="100386" name="Rectangle 34"/>
          <p:cNvSpPr>
            <a:spLocks noChangeArrowheads="1"/>
          </p:cNvSpPr>
          <p:nvPr/>
        </p:nvSpPr>
        <p:spPr bwMode="auto">
          <a:xfrm>
            <a:off x="755650" y="299242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baseline="-25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387" name="Rectangle 35"/>
          <p:cNvSpPr>
            <a:spLocks noChangeArrowheads="1"/>
          </p:cNvSpPr>
          <p:nvPr/>
        </p:nvSpPr>
        <p:spPr bwMode="auto">
          <a:xfrm>
            <a:off x="1296988" y="299242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baseline="-25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388" name="Rectangle 36"/>
          <p:cNvSpPr>
            <a:spLocks noChangeArrowheads="1"/>
          </p:cNvSpPr>
          <p:nvPr/>
        </p:nvSpPr>
        <p:spPr bwMode="auto">
          <a:xfrm>
            <a:off x="2124075" y="299242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en-US" altLang="zh-CN" sz="2000" baseline="-25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389" name="Rectangle 37"/>
          <p:cNvSpPr>
            <a:spLocks noChangeArrowheads="1"/>
          </p:cNvSpPr>
          <p:nvPr/>
        </p:nvSpPr>
        <p:spPr bwMode="auto">
          <a:xfrm>
            <a:off x="2665413" y="299242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2000" baseline="-25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390" name="Rectangle 38"/>
          <p:cNvSpPr>
            <a:spLocks noChangeArrowheads="1"/>
          </p:cNvSpPr>
          <p:nvPr/>
        </p:nvSpPr>
        <p:spPr bwMode="auto">
          <a:xfrm>
            <a:off x="3562350" y="299242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B</a:t>
            </a:r>
            <a:endParaRPr lang="en-US" altLang="zh-CN" sz="2000" baseline="-25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391" name="Rectangle 39"/>
          <p:cNvSpPr>
            <a:spLocks noChangeArrowheads="1"/>
          </p:cNvSpPr>
          <p:nvPr/>
        </p:nvSpPr>
        <p:spPr bwMode="auto">
          <a:xfrm>
            <a:off x="4103688" y="299242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2000" baseline="-25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392" name="Rectangle 40"/>
          <p:cNvSpPr>
            <a:spLocks noChangeArrowheads="1"/>
          </p:cNvSpPr>
          <p:nvPr/>
        </p:nvSpPr>
        <p:spPr bwMode="auto">
          <a:xfrm>
            <a:off x="6443663" y="299242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N</a:t>
            </a:r>
            <a:endParaRPr lang="en-US" altLang="zh-CN" sz="2000" i="1" baseline="-25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393" name="Rectangle 41"/>
          <p:cNvSpPr>
            <a:spLocks noChangeArrowheads="1"/>
          </p:cNvSpPr>
          <p:nvPr/>
        </p:nvSpPr>
        <p:spPr bwMode="auto">
          <a:xfrm>
            <a:off x="6985000" y="299242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</a:p>
        </p:txBody>
      </p:sp>
      <p:sp>
        <p:nvSpPr>
          <p:cNvPr id="100394" name="Text Box 42"/>
          <p:cNvSpPr txBox="1">
            <a:spLocks noChangeArrowheads="1"/>
          </p:cNvSpPr>
          <p:nvPr/>
        </p:nvSpPr>
        <p:spPr bwMode="auto">
          <a:xfrm>
            <a:off x="5148263" y="2992420"/>
            <a:ext cx="576262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>
                <a:latin typeface="Consolas" pitchFamily="49" charset="0"/>
                <a:ea typeface="宋体" pitchFamily="2" charset="-122"/>
                <a:cs typeface="Consolas" pitchFamily="49" charset="0"/>
              </a:rPr>
              <a:t>…</a:t>
            </a:r>
          </a:p>
        </p:txBody>
      </p:sp>
      <p:sp>
        <p:nvSpPr>
          <p:cNvPr id="100395" name="Arc 43"/>
          <p:cNvSpPr>
            <a:spLocks/>
          </p:cNvSpPr>
          <p:nvPr/>
        </p:nvSpPr>
        <p:spPr bwMode="auto">
          <a:xfrm>
            <a:off x="717520" y="2633645"/>
            <a:ext cx="360363" cy="3587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00FF"/>
            </a:solidFill>
            <a:miter lim="800000"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396" name="Text Box 44"/>
          <p:cNvSpPr txBox="1">
            <a:spLocks noChangeArrowheads="1"/>
          </p:cNvSpPr>
          <p:nvPr/>
        </p:nvSpPr>
        <p:spPr bwMode="auto">
          <a:xfrm>
            <a:off x="357158" y="2273283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</a:t>
            </a:r>
          </a:p>
        </p:txBody>
      </p:sp>
      <p:sp>
        <p:nvSpPr>
          <p:cNvPr id="100397" name="Line 45"/>
          <p:cNvSpPr>
            <a:spLocks noChangeShapeType="1"/>
          </p:cNvSpPr>
          <p:nvPr/>
        </p:nvSpPr>
        <p:spPr bwMode="auto">
          <a:xfrm>
            <a:off x="1547813" y="3208320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398" name="Line 46"/>
          <p:cNvSpPr>
            <a:spLocks noChangeShapeType="1"/>
          </p:cNvSpPr>
          <p:nvPr/>
        </p:nvSpPr>
        <p:spPr bwMode="auto">
          <a:xfrm>
            <a:off x="2987675" y="3208320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399" name="Line 47"/>
          <p:cNvSpPr>
            <a:spLocks noChangeShapeType="1"/>
          </p:cNvSpPr>
          <p:nvPr/>
        </p:nvSpPr>
        <p:spPr bwMode="auto">
          <a:xfrm>
            <a:off x="4429125" y="3208320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400" name="Line 48"/>
          <p:cNvSpPr>
            <a:spLocks noChangeShapeType="1"/>
          </p:cNvSpPr>
          <p:nvPr/>
        </p:nvSpPr>
        <p:spPr bwMode="auto">
          <a:xfrm>
            <a:off x="5868988" y="3208320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411" name="Text Box 59"/>
          <p:cNvSpPr txBox="1">
            <a:spLocks noChangeArrowheads="1"/>
          </p:cNvSpPr>
          <p:nvPr/>
        </p:nvSpPr>
        <p:spPr bwMode="auto">
          <a:xfrm>
            <a:off x="142844" y="928670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</a:t>
            </a:r>
          </a:p>
        </p:txBody>
      </p:sp>
      <p:sp>
        <p:nvSpPr>
          <p:cNvPr id="100401" name="Rectangle 49"/>
          <p:cNvSpPr>
            <a:spLocks noChangeArrowheads="1"/>
          </p:cNvSpPr>
          <p:nvPr/>
        </p:nvSpPr>
        <p:spPr bwMode="auto">
          <a:xfrm>
            <a:off x="322263" y="1550970"/>
            <a:ext cx="107950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baseline="-25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402" name="Rectangle 50"/>
          <p:cNvSpPr>
            <a:spLocks noChangeArrowheads="1"/>
          </p:cNvSpPr>
          <p:nvPr/>
        </p:nvSpPr>
        <p:spPr bwMode="auto">
          <a:xfrm>
            <a:off x="1366838" y="155097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baseline="-25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403" name="Rectangle 51"/>
          <p:cNvSpPr>
            <a:spLocks noChangeArrowheads="1"/>
          </p:cNvSpPr>
          <p:nvPr/>
        </p:nvSpPr>
        <p:spPr bwMode="auto">
          <a:xfrm>
            <a:off x="2195513" y="1550970"/>
            <a:ext cx="107950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i="1" dirty="0" err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ABCD</a:t>
            </a:r>
            <a:endParaRPr lang="en-US" altLang="zh-CN" sz="2000" baseline="-25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404" name="Rectangle 52"/>
          <p:cNvSpPr>
            <a:spLocks noChangeArrowheads="1"/>
          </p:cNvSpPr>
          <p:nvPr/>
        </p:nvSpPr>
        <p:spPr bwMode="auto">
          <a:xfrm>
            <a:off x="3241675" y="155097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2000" baseline="-25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405" name="Rectangle 53"/>
          <p:cNvSpPr>
            <a:spLocks noChangeArrowheads="1"/>
          </p:cNvSpPr>
          <p:nvPr/>
        </p:nvSpPr>
        <p:spPr bwMode="auto">
          <a:xfrm>
            <a:off x="4140200" y="1550970"/>
            <a:ext cx="107950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EFGH</a:t>
            </a:r>
            <a:endParaRPr lang="en-US" altLang="zh-CN" sz="2000" baseline="-25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406" name="Rectangle 54"/>
          <p:cNvSpPr>
            <a:spLocks noChangeArrowheads="1"/>
          </p:cNvSpPr>
          <p:nvPr/>
        </p:nvSpPr>
        <p:spPr bwMode="auto">
          <a:xfrm>
            <a:off x="5219700" y="155097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2000" baseline="-25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407" name="Rectangle 55"/>
          <p:cNvSpPr>
            <a:spLocks noChangeArrowheads="1"/>
          </p:cNvSpPr>
          <p:nvPr/>
        </p:nvSpPr>
        <p:spPr bwMode="auto">
          <a:xfrm>
            <a:off x="7235825" y="1550970"/>
            <a:ext cx="107950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MN##</a:t>
            </a:r>
            <a:endParaRPr lang="en-US" altLang="zh-CN" sz="2000" i="1" baseline="-25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408" name="Rectangle 56"/>
          <p:cNvSpPr>
            <a:spLocks noChangeArrowheads="1"/>
          </p:cNvSpPr>
          <p:nvPr/>
        </p:nvSpPr>
        <p:spPr bwMode="auto">
          <a:xfrm>
            <a:off x="8316913" y="155097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</a:p>
        </p:txBody>
      </p:sp>
      <p:sp>
        <p:nvSpPr>
          <p:cNvPr id="100409" name="Text Box 57"/>
          <p:cNvSpPr txBox="1">
            <a:spLocks noChangeArrowheads="1"/>
          </p:cNvSpPr>
          <p:nvPr/>
        </p:nvSpPr>
        <p:spPr bwMode="auto">
          <a:xfrm>
            <a:off x="6011863" y="1550970"/>
            <a:ext cx="647700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>
                <a:latin typeface="Consolas" pitchFamily="49" charset="0"/>
                <a:ea typeface="宋体" pitchFamily="2" charset="-122"/>
                <a:cs typeface="Consolas" pitchFamily="49" charset="0"/>
              </a:rPr>
              <a:t>…</a:t>
            </a:r>
          </a:p>
        </p:txBody>
      </p:sp>
      <p:sp>
        <p:nvSpPr>
          <p:cNvPr id="100410" name="Arc 58"/>
          <p:cNvSpPr>
            <a:spLocks/>
          </p:cNvSpPr>
          <p:nvPr/>
        </p:nvSpPr>
        <p:spPr bwMode="auto">
          <a:xfrm>
            <a:off x="433357" y="1192195"/>
            <a:ext cx="360362" cy="3587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00FF"/>
            </a:solidFill>
            <a:miter lim="800000"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412" name="Line 60"/>
          <p:cNvSpPr>
            <a:spLocks noChangeShapeType="1"/>
          </p:cNvSpPr>
          <p:nvPr/>
        </p:nvSpPr>
        <p:spPr bwMode="auto">
          <a:xfrm>
            <a:off x="1619250" y="1766870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413" name="Line 61"/>
          <p:cNvSpPr>
            <a:spLocks noChangeShapeType="1"/>
          </p:cNvSpPr>
          <p:nvPr/>
        </p:nvSpPr>
        <p:spPr bwMode="auto">
          <a:xfrm>
            <a:off x="3563938" y="1766870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414" name="Line 62"/>
          <p:cNvSpPr>
            <a:spLocks noChangeShapeType="1"/>
          </p:cNvSpPr>
          <p:nvPr/>
        </p:nvSpPr>
        <p:spPr bwMode="auto">
          <a:xfrm>
            <a:off x="5545138" y="1766870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415" name="Line 63"/>
          <p:cNvSpPr>
            <a:spLocks noChangeShapeType="1"/>
          </p:cNvSpPr>
          <p:nvPr/>
        </p:nvSpPr>
        <p:spPr bwMode="auto">
          <a:xfrm>
            <a:off x="6677025" y="1776395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417" name="Text Box 65"/>
          <p:cNvSpPr txBox="1">
            <a:spLocks noChangeArrowheads="1"/>
          </p:cNvSpPr>
          <p:nvPr/>
        </p:nvSpPr>
        <p:spPr bwMode="auto">
          <a:xfrm>
            <a:off x="2571736" y="3665520"/>
            <a:ext cx="25892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结点大小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的链串 </a:t>
            </a:r>
          </a:p>
        </p:txBody>
      </p: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15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/21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357158" y="358217"/>
            <a:ext cx="6532579" cy="464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链串结点大小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时，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链串的结点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类型声明如下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3109913" y="3152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1603325" y="1097974"/>
            <a:ext cx="4105275" cy="1902398"/>
          </a:xfrm>
          <a:prstGeom prst="rect">
            <a:avLst/>
          </a:prstGeom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88000" tIns="180000" bIns="18000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typedef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struct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snode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</a:p>
          <a:p>
            <a:pPr>
              <a:lnSpc>
                <a:spcPts val="3000"/>
              </a:lnSpc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char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data;</a:t>
            </a:r>
          </a:p>
          <a:p>
            <a:pPr>
              <a:lnSpc>
                <a:spcPts val="3000"/>
              </a:lnSpc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struct 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snode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*next;</a:t>
            </a:r>
          </a:p>
          <a:p>
            <a:pPr>
              <a:lnSpc>
                <a:spcPts val="3000"/>
              </a:lnSpc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LinkStrNode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  <a:endParaRPr lang="en-US" altLang="zh-CN" sz="1800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1" name="Rectangle 34"/>
          <p:cNvSpPr>
            <a:spLocks noChangeArrowheads="1"/>
          </p:cNvSpPr>
          <p:nvPr/>
        </p:nvSpPr>
        <p:spPr bwMode="auto">
          <a:xfrm>
            <a:off x="803296" y="3900494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baseline="-25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 35"/>
          <p:cNvSpPr>
            <a:spLocks noChangeArrowheads="1"/>
          </p:cNvSpPr>
          <p:nvPr/>
        </p:nvSpPr>
        <p:spPr bwMode="auto">
          <a:xfrm>
            <a:off x="1344634" y="3900494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baseline="-25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36"/>
          <p:cNvSpPr>
            <a:spLocks noChangeArrowheads="1"/>
          </p:cNvSpPr>
          <p:nvPr/>
        </p:nvSpPr>
        <p:spPr bwMode="auto">
          <a:xfrm>
            <a:off x="2171721" y="3900494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en-US" altLang="zh-CN" sz="2000" baseline="-25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ectangle 37"/>
          <p:cNvSpPr>
            <a:spLocks noChangeArrowheads="1"/>
          </p:cNvSpPr>
          <p:nvPr/>
        </p:nvSpPr>
        <p:spPr bwMode="auto">
          <a:xfrm>
            <a:off x="2713059" y="3900494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2000" baseline="-25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Rectangle 38"/>
          <p:cNvSpPr>
            <a:spLocks noChangeArrowheads="1"/>
          </p:cNvSpPr>
          <p:nvPr/>
        </p:nvSpPr>
        <p:spPr bwMode="auto">
          <a:xfrm>
            <a:off x="3609996" y="3900494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B</a:t>
            </a:r>
            <a:endParaRPr lang="en-US" altLang="zh-CN" sz="2000" baseline="-25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Rectangle 39"/>
          <p:cNvSpPr>
            <a:spLocks noChangeArrowheads="1"/>
          </p:cNvSpPr>
          <p:nvPr/>
        </p:nvSpPr>
        <p:spPr bwMode="auto">
          <a:xfrm>
            <a:off x="4151334" y="3900494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2000" baseline="-25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Rectangle 40"/>
          <p:cNvSpPr>
            <a:spLocks noChangeArrowheads="1"/>
          </p:cNvSpPr>
          <p:nvPr/>
        </p:nvSpPr>
        <p:spPr bwMode="auto">
          <a:xfrm>
            <a:off x="6491309" y="3900494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N</a:t>
            </a:r>
            <a:endParaRPr lang="en-US" altLang="zh-CN" sz="2000" i="1" baseline="-25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Rectangle 41"/>
          <p:cNvSpPr>
            <a:spLocks noChangeArrowheads="1"/>
          </p:cNvSpPr>
          <p:nvPr/>
        </p:nvSpPr>
        <p:spPr bwMode="auto">
          <a:xfrm>
            <a:off x="7032646" y="3900494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</a:p>
        </p:txBody>
      </p:sp>
      <p:sp>
        <p:nvSpPr>
          <p:cNvPr id="29" name="Text Box 42"/>
          <p:cNvSpPr txBox="1">
            <a:spLocks noChangeArrowheads="1"/>
          </p:cNvSpPr>
          <p:nvPr/>
        </p:nvSpPr>
        <p:spPr bwMode="auto">
          <a:xfrm>
            <a:off x="5195909" y="3900494"/>
            <a:ext cx="576262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>
                <a:latin typeface="Consolas" pitchFamily="49" charset="0"/>
                <a:ea typeface="宋体" pitchFamily="2" charset="-122"/>
                <a:cs typeface="Consolas" pitchFamily="49" charset="0"/>
              </a:rPr>
              <a:t>…</a:t>
            </a:r>
          </a:p>
        </p:txBody>
      </p:sp>
      <p:sp>
        <p:nvSpPr>
          <p:cNvPr id="30" name="Arc 43"/>
          <p:cNvSpPr>
            <a:spLocks/>
          </p:cNvSpPr>
          <p:nvPr/>
        </p:nvSpPr>
        <p:spPr bwMode="auto">
          <a:xfrm>
            <a:off x="765166" y="3541719"/>
            <a:ext cx="360363" cy="3587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00FF"/>
            </a:solidFill>
            <a:miter lim="800000"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Line 45"/>
          <p:cNvSpPr>
            <a:spLocks noChangeShapeType="1"/>
          </p:cNvSpPr>
          <p:nvPr/>
        </p:nvSpPr>
        <p:spPr bwMode="auto">
          <a:xfrm>
            <a:off x="1595459" y="4116394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Line 46"/>
          <p:cNvSpPr>
            <a:spLocks noChangeShapeType="1"/>
          </p:cNvSpPr>
          <p:nvPr/>
        </p:nvSpPr>
        <p:spPr bwMode="auto">
          <a:xfrm>
            <a:off x="3035321" y="4116394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Line 47"/>
          <p:cNvSpPr>
            <a:spLocks noChangeShapeType="1"/>
          </p:cNvSpPr>
          <p:nvPr/>
        </p:nvSpPr>
        <p:spPr bwMode="auto">
          <a:xfrm>
            <a:off x="4476771" y="4116394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Line 48"/>
          <p:cNvSpPr>
            <a:spLocks noChangeShapeType="1"/>
          </p:cNvSpPr>
          <p:nvPr/>
        </p:nvSpPr>
        <p:spPr bwMode="auto">
          <a:xfrm>
            <a:off x="5916634" y="4116394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 Box 44"/>
          <p:cNvSpPr txBox="1">
            <a:spLocks noChangeArrowheads="1"/>
          </p:cNvSpPr>
          <p:nvPr/>
        </p:nvSpPr>
        <p:spPr bwMode="auto">
          <a:xfrm>
            <a:off x="404804" y="3230620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</a:t>
            </a:r>
          </a:p>
        </p:txBody>
      </p:sp>
      <p:sp>
        <p:nvSpPr>
          <p:cNvPr id="35" name="灯片编号占位符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16</a:t>
            </a:fld>
            <a:r>
              <a:rPr lang="en-US" altLang="zh-CN" smtClean="0"/>
              <a:t>/21</a:t>
            </a:r>
            <a:endParaRPr lang="en-US" altLang="zh-CN"/>
          </a:p>
        </p:txBody>
      </p:sp>
      <p:cxnSp>
        <p:nvCxnSpPr>
          <p:cNvPr id="38" name="直接箭头连接符 37"/>
          <p:cNvCxnSpPr/>
          <p:nvPr/>
        </p:nvCxnSpPr>
        <p:spPr>
          <a:xfrm rot="5400000">
            <a:off x="2214546" y="3214686"/>
            <a:ext cx="1071570" cy="2143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500034" y="1071546"/>
            <a:ext cx="7889902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2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   </a:t>
            </a:r>
            <a:r>
              <a:rPr kumimoji="1" lang="zh-CN" altLang="en-US" sz="22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链</a:t>
            </a:r>
            <a:r>
              <a:rPr kumimoji="1" lang="zh-CN" altLang="en-US" sz="22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串</a:t>
            </a:r>
            <a:r>
              <a:rPr kumimoji="1" lang="zh-CN" altLang="en-US" sz="22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中实现串的</a:t>
            </a:r>
            <a:r>
              <a:rPr kumimoji="1" lang="zh-CN" altLang="en-US" sz="22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基本运算与单链表的基本运算</a:t>
            </a:r>
            <a:r>
              <a:rPr kumimoji="1" lang="zh-CN" altLang="en-US" sz="2200" dirty="0" smtClean="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类似</a:t>
            </a:r>
            <a:r>
              <a:rPr kumimoji="1" lang="zh-CN" altLang="en-US" sz="22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。</a:t>
            </a:r>
            <a:r>
              <a:rPr kumimoji="1" lang="zh-CN" altLang="en-US" sz="22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详细算法实现参见第</a:t>
            </a:r>
            <a:r>
              <a:rPr kumimoji="1" lang="en-US" altLang="zh-CN" sz="22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kumimoji="1" lang="zh-CN" altLang="en-US" sz="22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章</a:t>
            </a:r>
            <a:r>
              <a:rPr kumimoji="1" lang="zh-CN" altLang="en-US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单链表</a:t>
            </a:r>
            <a:r>
              <a:rPr kumimoji="1" lang="zh-CN" altLang="en-US" sz="22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部分。     </a:t>
            </a:r>
            <a:endParaRPr kumimoji="1" lang="zh-CN" altLang="en-US" sz="22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17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539750" y="620713"/>
            <a:ext cx="8077200" cy="1048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2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en-US" altLang="zh-CN" sz="22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2200" smtClean="0">
                <a:solidFill>
                  <a:srgbClr val="FF33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【</a:t>
            </a:r>
            <a:r>
              <a:rPr kumimoji="1" lang="zh-CN" altLang="en-US" sz="22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kumimoji="1" lang="en-US" altLang="zh-CN" sz="22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4-3</a:t>
            </a:r>
            <a:r>
              <a:rPr kumimoji="1" lang="zh-CN" altLang="en-US" sz="22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en-US" altLang="zh-CN" sz="22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p1334</a:t>
            </a:r>
            <a:r>
              <a:rPr kumimoji="1" lang="en-US" altLang="zh-CN" sz="2200" smtClean="0">
                <a:solidFill>
                  <a:srgbClr val="FF33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】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在链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串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中，设计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一个算法把最先出现的子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串“</a:t>
            </a:r>
            <a:r>
              <a:rPr kumimoji="1" lang="en-US" altLang="zh-CN" sz="2200" i="1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ab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”改为“</a:t>
            </a:r>
            <a:r>
              <a:rPr kumimoji="1" lang="en-US" altLang="zh-CN" sz="22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xyz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”。    </a:t>
            </a:r>
            <a:endParaRPr kumimoji="1"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857224" y="2214554"/>
            <a:ext cx="7858180" cy="1571636"/>
            <a:chOff x="857224" y="2214554"/>
            <a:chExt cx="7858180" cy="1571636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865216" y="3327402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406554" y="3327402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2233641" y="3327402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sz="2000" baseline="-250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2774979" y="3327402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sz="2000" baseline="-250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5114954" y="3327402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en-US" altLang="zh-CN" sz="2000" baseline="-250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5656291" y="3327402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sz="2000" baseline="-250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Text Box 12"/>
            <p:cNvSpPr txBox="1">
              <a:spLocks noChangeArrowheads="1"/>
            </p:cNvSpPr>
            <p:nvPr/>
          </p:nvSpPr>
          <p:spPr bwMode="auto">
            <a:xfrm>
              <a:off x="8139141" y="3328990"/>
              <a:ext cx="576263" cy="4572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</a:p>
          </p:txBody>
        </p:sp>
        <p:sp>
          <p:nvSpPr>
            <p:cNvPr id="11" name="Arc 13"/>
            <p:cNvSpPr>
              <a:spLocks/>
            </p:cNvSpPr>
            <p:nvPr/>
          </p:nvSpPr>
          <p:spPr bwMode="auto">
            <a:xfrm>
              <a:off x="1039814" y="2968627"/>
              <a:ext cx="360363" cy="35877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00FF"/>
              </a:solidFill>
              <a:miter lim="800000"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Line 15"/>
            <p:cNvSpPr>
              <a:spLocks noChangeShapeType="1"/>
            </p:cNvSpPr>
            <p:nvPr/>
          </p:nvSpPr>
          <p:spPr bwMode="auto">
            <a:xfrm>
              <a:off x="1657379" y="3543302"/>
              <a:ext cx="5762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>
              <a:off x="3097241" y="3543302"/>
              <a:ext cx="5762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Line 17"/>
            <p:cNvSpPr>
              <a:spLocks noChangeShapeType="1"/>
            </p:cNvSpPr>
            <p:nvPr/>
          </p:nvSpPr>
          <p:spPr bwMode="auto">
            <a:xfrm>
              <a:off x="5981729" y="3543302"/>
              <a:ext cx="5762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Text Box 19"/>
            <p:cNvSpPr txBox="1">
              <a:spLocks noChangeArrowheads="1"/>
            </p:cNvSpPr>
            <p:nvPr/>
          </p:nvSpPr>
          <p:spPr bwMode="auto">
            <a:xfrm>
              <a:off x="3754466" y="3316290"/>
              <a:ext cx="576263" cy="4572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</a:p>
          </p:txBody>
        </p:sp>
        <p:sp>
          <p:nvSpPr>
            <p:cNvPr id="16" name="Line 20"/>
            <p:cNvSpPr>
              <a:spLocks noChangeShapeType="1"/>
            </p:cNvSpPr>
            <p:nvPr/>
          </p:nvSpPr>
          <p:spPr bwMode="auto">
            <a:xfrm>
              <a:off x="4475191" y="3532190"/>
              <a:ext cx="5762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Rectangle 21"/>
            <p:cNvSpPr>
              <a:spLocks noChangeArrowheads="1"/>
            </p:cNvSpPr>
            <p:nvPr/>
          </p:nvSpPr>
          <p:spPr bwMode="auto">
            <a:xfrm>
              <a:off x="6554816" y="332899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en-US" altLang="zh-CN" sz="2000" baseline="-250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ectangle 22"/>
            <p:cNvSpPr>
              <a:spLocks noChangeArrowheads="1"/>
            </p:cNvSpPr>
            <p:nvPr/>
          </p:nvSpPr>
          <p:spPr bwMode="auto">
            <a:xfrm>
              <a:off x="7096154" y="332899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sz="2000" baseline="-250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Line 23"/>
            <p:cNvSpPr>
              <a:spLocks noChangeShapeType="1"/>
            </p:cNvSpPr>
            <p:nvPr/>
          </p:nvSpPr>
          <p:spPr bwMode="auto">
            <a:xfrm>
              <a:off x="7421591" y="3544890"/>
              <a:ext cx="5762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Arc 24"/>
            <p:cNvSpPr>
              <a:spLocks/>
            </p:cNvSpPr>
            <p:nvPr/>
          </p:nvSpPr>
          <p:spPr bwMode="auto">
            <a:xfrm>
              <a:off x="5041929" y="2968627"/>
              <a:ext cx="360362" cy="35877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00FF"/>
              </a:solidFill>
              <a:miter lim="800000"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Text Box 25"/>
            <p:cNvSpPr txBox="1">
              <a:spLocks noChangeArrowheads="1"/>
            </p:cNvSpPr>
            <p:nvPr/>
          </p:nvSpPr>
          <p:spPr bwMode="auto">
            <a:xfrm>
              <a:off x="4681566" y="2608265"/>
              <a:ext cx="43180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2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57224" y="2214554"/>
              <a:ext cx="62865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C0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  <a:sym typeface="Wingdings"/>
                </a:rPr>
                <a:t> </a:t>
              </a:r>
              <a:r>
                <a:rPr lang="zh-CN" altLang="en-US" dirty="0" smtClean="0">
                  <a:solidFill>
                    <a:srgbClr val="C0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查找</a:t>
              </a:r>
              <a:r>
                <a:rPr lang="zh-CN" altLang="en-US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：</a:t>
              </a:r>
              <a:r>
                <a:rPr lang="en-US" altLang="zh-CN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p</a:t>
              </a:r>
              <a:r>
                <a:rPr lang="en-US" altLang="zh-CN" sz="2000" dirty="0" smtClean="0"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lang="en-US" altLang="zh-CN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&gt;data=‘a’  &amp;&amp; p-&gt;next</a:t>
              </a:r>
              <a:r>
                <a:rPr lang="en-US" altLang="zh-CN" sz="2000" dirty="0" smtClean="0"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lang="en-US" altLang="zh-CN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&gt;data=‘b’</a:t>
              </a:r>
              <a:endPara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18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/21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503270" y="1844674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baseline="-25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4453" name="Rectangle 5"/>
          <p:cNvSpPr>
            <a:spLocks noChangeArrowheads="1"/>
          </p:cNvSpPr>
          <p:nvPr/>
        </p:nvSpPr>
        <p:spPr bwMode="auto">
          <a:xfrm>
            <a:off x="1044608" y="1844674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baseline="-25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1871695" y="1844674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2000" baseline="-25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4455" name="Rectangle 7"/>
          <p:cNvSpPr>
            <a:spLocks noChangeArrowheads="1"/>
          </p:cNvSpPr>
          <p:nvPr/>
        </p:nvSpPr>
        <p:spPr bwMode="auto">
          <a:xfrm>
            <a:off x="2413033" y="1844674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2000" baseline="-25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4456" name="Rectangle 8"/>
          <p:cNvSpPr>
            <a:spLocks noChangeArrowheads="1"/>
          </p:cNvSpPr>
          <p:nvPr/>
        </p:nvSpPr>
        <p:spPr bwMode="auto">
          <a:xfrm>
            <a:off x="4753008" y="1844674"/>
            <a:ext cx="539750" cy="4318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CC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1">
                <a:latin typeface="Consolas" pitchFamily="49" charset="0"/>
                <a:cs typeface="Consolas" pitchFamily="49" charset="0"/>
              </a:rPr>
              <a:t>a</a:t>
            </a:r>
            <a:endParaRPr lang="en-US" altLang="zh-CN" baseline="-25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4457" name="Rectangle 9"/>
          <p:cNvSpPr>
            <a:spLocks noChangeArrowheads="1"/>
          </p:cNvSpPr>
          <p:nvPr/>
        </p:nvSpPr>
        <p:spPr bwMode="auto">
          <a:xfrm>
            <a:off x="5294345" y="1844674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2000" baseline="-25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4460" name="Text Box 12"/>
          <p:cNvSpPr txBox="1">
            <a:spLocks noChangeArrowheads="1"/>
          </p:cNvSpPr>
          <p:nvPr/>
        </p:nvSpPr>
        <p:spPr bwMode="auto">
          <a:xfrm>
            <a:off x="7777195" y="1846262"/>
            <a:ext cx="576263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>
                <a:latin typeface="Consolas" pitchFamily="49" charset="0"/>
                <a:ea typeface="宋体" pitchFamily="2" charset="-122"/>
                <a:cs typeface="Consolas" pitchFamily="49" charset="0"/>
              </a:rPr>
              <a:t>…</a:t>
            </a:r>
          </a:p>
        </p:txBody>
      </p:sp>
      <p:sp>
        <p:nvSpPr>
          <p:cNvPr id="104461" name="Arc 13"/>
          <p:cNvSpPr>
            <a:spLocks/>
          </p:cNvSpPr>
          <p:nvPr/>
        </p:nvSpPr>
        <p:spPr bwMode="auto">
          <a:xfrm>
            <a:off x="677868" y="1485899"/>
            <a:ext cx="360363" cy="3587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00FF"/>
            </a:solidFill>
            <a:miter lim="800000"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4462" name="Text Box 14"/>
          <p:cNvSpPr txBox="1">
            <a:spLocks noChangeArrowheads="1"/>
          </p:cNvSpPr>
          <p:nvPr/>
        </p:nvSpPr>
        <p:spPr bwMode="auto">
          <a:xfrm>
            <a:off x="317506" y="1125537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</a:t>
            </a:r>
          </a:p>
        </p:txBody>
      </p:sp>
      <p:sp>
        <p:nvSpPr>
          <p:cNvPr id="104463" name="Line 15"/>
          <p:cNvSpPr>
            <a:spLocks noChangeShapeType="1"/>
          </p:cNvSpPr>
          <p:nvPr/>
        </p:nvSpPr>
        <p:spPr bwMode="auto">
          <a:xfrm>
            <a:off x="1295433" y="2060574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4464" name="Line 16"/>
          <p:cNvSpPr>
            <a:spLocks noChangeShapeType="1"/>
          </p:cNvSpPr>
          <p:nvPr/>
        </p:nvSpPr>
        <p:spPr bwMode="auto">
          <a:xfrm>
            <a:off x="2735295" y="2060574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4465" name="Line 17"/>
          <p:cNvSpPr>
            <a:spLocks noChangeShapeType="1"/>
          </p:cNvSpPr>
          <p:nvPr/>
        </p:nvSpPr>
        <p:spPr bwMode="auto">
          <a:xfrm>
            <a:off x="5619783" y="2060574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4467" name="Text Box 19"/>
          <p:cNvSpPr txBox="1">
            <a:spLocks noChangeArrowheads="1"/>
          </p:cNvSpPr>
          <p:nvPr/>
        </p:nvSpPr>
        <p:spPr bwMode="auto">
          <a:xfrm>
            <a:off x="3392520" y="1833562"/>
            <a:ext cx="576263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>
                <a:latin typeface="Consolas" pitchFamily="49" charset="0"/>
                <a:ea typeface="宋体" pitchFamily="2" charset="-122"/>
                <a:cs typeface="Consolas" pitchFamily="49" charset="0"/>
              </a:rPr>
              <a:t>…</a:t>
            </a:r>
          </a:p>
        </p:txBody>
      </p:sp>
      <p:sp>
        <p:nvSpPr>
          <p:cNvPr id="104468" name="Line 20"/>
          <p:cNvSpPr>
            <a:spLocks noChangeShapeType="1"/>
          </p:cNvSpPr>
          <p:nvPr/>
        </p:nvSpPr>
        <p:spPr bwMode="auto">
          <a:xfrm>
            <a:off x="4113245" y="2049462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4469" name="Rectangle 21"/>
          <p:cNvSpPr>
            <a:spLocks noChangeArrowheads="1"/>
          </p:cNvSpPr>
          <p:nvPr/>
        </p:nvSpPr>
        <p:spPr bwMode="auto">
          <a:xfrm>
            <a:off x="6192870" y="1846262"/>
            <a:ext cx="539750" cy="4318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CC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1">
                <a:latin typeface="Consolas" pitchFamily="49" charset="0"/>
                <a:cs typeface="Consolas" pitchFamily="49" charset="0"/>
              </a:rPr>
              <a:t>b</a:t>
            </a:r>
            <a:endParaRPr lang="en-US" altLang="zh-CN" baseline="-25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4470" name="Rectangle 22"/>
          <p:cNvSpPr>
            <a:spLocks noChangeArrowheads="1"/>
          </p:cNvSpPr>
          <p:nvPr/>
        </p:nvSpPr>
        <p:spPr bwMode="auto">
          <a:xfrm>
            <a:off x="6734208" y="1846262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2000" baseline="-25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4471" name="Line 23"/>
          <p:cNvSpPr>
            <a:spLocks noChangeShapeType="1"/>
          </p:cNvSpPr>
          <p:nvPr/>
        </p:nvSpPr>
        <p:spPr bwMode="auto">
          <a:xfrm>
            <a:off x="7059645" y="2062162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4472" name="Arc 24"/>
          <p:cNvSpPr>
            <a:spLocks/>
          </p:cNvSpPr>
          <p:nvPr/>
        </p:nvSpPr>
        <p:spPr bwMode="auto">
          <a:xfrm>
            <a:off x="4679983" y="1485899"/>
            <a:ext cx="360362" cy="3587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00FF"/>
            </a:solidFill>
            <a:miter lim="800000"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4473" name="Text Box 25"/>
          <p:cNvSpPr txBox="1">
            <a:spLocks noChangeArrowheads="1"/>
          </p:cNvSpPr>
          <p:nvPr/>
        </p:nvSpPr>
        <p:spPr bwMode="auto">
          <a:xfrm>
            <a:off x="4319620" y="1125537"/>
            <a:ext cx="4318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</a:t>
            </a:r>
          </a:p>
        </p:txBody>
      </p:sp>
      <p:sp>
        <p:nvSpPr>
          <p:cNvPr id="104478" name="Rectangle 30"/>
          <p:cNvSpPr>
            <a:spLocks noChangeArrowheads="1"/>
          </p:cNvSpPr>
          <p:nvPr/>
        </p:nvSpPr>
        <p:spPr bwMode="auto">
          <a:xfrm>
            <a:off x="4740276" y="1846262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i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en-US" altLang="zh-CN" sz="2000" baseline="-25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4479" name="Rectangle 31"/>
          <p:cNvSpPr>
            <a:spLocks noChangeArrowheads="1"/>
          </p:cNvSpPr>
          <p:nvPr/>
        </p:nvSpPr>
        <p:spPr bwMode="auto">
          <a:xfrm>
            <a:off x="6188090" y="1846262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i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b</a:t>
            </a:r>
            <a:endParaRPr lang="en-US" altLang="zh-CN" sz="2000" baseline="-25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4794283" y="2352671"/>
            <a:ext cx="1901825" cy="1004891"/>
            <a:chOff x="4794283" y="2352671"/>
            <a:chExt cx="1901825" cy="1004891"/>
          </a:xfrm>
        </p:grpSpPr>
        <p:sp>
          <p:nvSpPr>
            <p:cNvPr id="104474" name="Rectangle 26"/>
            <p:cNvSpPr>
              <a:spLocks noChangeArrowheads="1"/>
            </p:cNvSpPr>
            <p:nvPr/>
          </p:nvSpPr>
          <p:spPr bwMode="auto">
            <a:xfrm>
              <a:off x="5615020" y="2925762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i="1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y</a:t>
              </a:r>
              <a:endParaRPr lang="en-US" altLang="zh-CN" sz="2000" baseline="-25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4475" name="Rectangle 27"/>
            <p:cNvSpPr>
              <a:spLocks noChangeArrowheads="1"/>
            </p:cNvSpPr>
            <p:nvPr/>
          </p:nvSpPr>
          <p:spPr bwMode="auto">
            <a:xfrm>
              <a:off x="6156358" y="2925762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sz="2000" baseline="-250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4476" name="Line 28"/>
            <p:cNvSpPr>
              <a:spLocks noChangeShapeType="1"/>
            </p:cNvSpPr>
            <p:nvPr/>
          </p:nvSpPr>
          <p:spPr bwMode="auto">
            <a:xfrm>
              <a:off x="5172108" y="3138487"/>
              <a:ext cx="43180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4477" name="Text Box 29"/>
            <p:cNvSpPr txBox="1">
              <a:spLocks noChangeArrowheads="1"/>
            </p:cNvSpPr>
            <p:nvPr/>
          </p:nvSpPr>
          <p:spPr bwMode="auto">
            <a:xfrm>
              <a:off x="4794283" y="2874962"/>
              <a:ext cx="43180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2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q</a:t>
              </a:r>
            </a:p>
          </p:txBody>
        </p:sp>
        <p:sp>
          <p:nvSpPr>
            <p:cNvPr id="104482" name="AutoShape 34"/>
            <p:cNvSpPr>
              <a:spLocks noChangeArrowheads="1"/>
            </p:cNvSpPr>
            <p:nvPr/>
          </p:nvSpPr>
          <p:spPr bwMode="auto">
            <a:xfrm>
              <a:off x="5967445" y="2352671"/>
              <a:ext cx="144462" cy="360362"/>
            </a:xfrm>
            <a:prstGeom prst="upArrow">
              <a:avLst>
                <a:gd name="adj1" fmla="val 50000"/>
                <a:gd name="adj2" fmla="val 62363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323851" y="3315942"/>
            <a:ext cx="8963057" cy="1530674"/>
            <a:chOff x="71406" y="4228776"/>
            <a:chExt cx="8963057" cy="1530674"/>
          </a:xfrm>
        </p:grpSpPr>
        <p:sp>
          <p:nvSpPr>
            <p:cNvPr id="104484" name="AutoShape 36"/>
            <p:cNvSpPr>
              <a:spLocks noChangeArrowheads="1"/>
            </p:cNvSpPr>
            <p:nvPr/>
          </p:nvSpPr>
          <p:spPr bwMode="auto">
            <a:xfrm>
              <a:off x="3605175" y="4228776"/>
              <a:ext cx="324000" cy="756000"/>
            </a:xfrm>
            <a:prstGeom prst="downArrow">
              <a:avLst>
                <a:gd name="adj1" fmla="val 50000"/>
                <a:gd name="adj2" fmla="val 25000"/>
              </a:avLst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4485" name="Rectangle 37"/>
            <p:cNvSpPr>
              <a:spLocks noChangeArrowheads="1"/>
            </p:cNvSpPr>
            <p:nvPr/>
          </p:nvSpPr>
          <p:spPr bwMode="auto">
            <a:xfrm>
              <a:off x="250825" y="530066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4486" name="Rectangle 38"/>
            <p:cNvSpPr>
              <a:spLocks noChangeArrowheads="1"/>
            </p:cNvSpPr>
            <p:nvPr/>
          </p:nvSpPr>
          <p:spPr bwMode="auto">
            <a:xfrm>
              <a:off x="792163" y="530066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4487" name="Rectangle 39"/>
            <p:cNvSpPr>
              <a:spLocks noChangeArrowheads="1"/>
            </p:cNvSpPr>
            <p:nvPr/>
          </p:nvSpPr>
          <p:spPr bwMode="auto">
            <a:xfrm>
              <a:off x="1619250" y="530066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sz="2000" baseline="-250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4488" name="Rectangle 40"/>
            <p:cNvSpPr>
              <a:spLocks noChangeArrowheads="1"/>
            </p:cNvSpPr>
            <p:nvPr/>
          </p:nvSpPr>
          <p:spPr bwMode="auto">
            <a:xfrm>
              <a:off x="2160588" y="530066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sz="2000" baseline="-250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4489" name="Rectangle 41"/>
            <p:cNvSpPr>
              <a:spLocks noChangeArrowheads="1"/>
            </p:cNvSpPr>
            <p:nvPr/>
          </p:nvSpPr>
          <p:spPr bwMode="auto">
            <a:xfrm>
              <a:off x="4237038" y="530066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x</a:t>
              </a:r>
              <a:endParaRPr lang="en-US" altLang="zh-CN" sz="2000" baseline="-250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4490" name="Rectangle 42"/>
            <p:cNvSpPr>
              <a:spLocks noChangeArrowheads="1"/>
            </p:cNvSpPr>
            <p:nvPr/>
          </p:nvSpPr>
          <p:spPr bwMode="auto">
            <a:xfrm>
              <a:off x="4778375" y="530066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sz="2000" baseline="-250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4491" name="Text Box 43"/>
            <p:cNvSpPr txBox="1">
              <a:spLocks noChangeArrowheads="1"/>
            </p:cNvSpPr>
            <p:nvPr/>
          </p:nvSpPr>
          <p:spPr bwMode="auto">
            <a:xfrm>
              <a:off x="8458200" y="5302250"/>
              <a:ext cx="576263" cy="4572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</a:p>
          </p:txBody>
        </p:sp>
        <p:sp>
          <p:nvSpPr>
            <p:cNvPr id="104492" name="Arc 44"/>
            <p:cNvSpPr>
              <a:spLocks/>
            </p:cNvSpPr>
            <p:nvPr/>
          </p:nvSpPr>
          <p:spPr bwMode="auto">
            <a:xfrm>
              <a:off x="431768" y="4941888"/>
              <a:ext cx="360363" cy="35877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00FF"/>
              </a:solidFill>
              <a:miter lim="800000"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4493" name="Text Box 45"/>
            <p:cNvSpPr txBox="1">
              <a:spLocks noChangeArrowheads="1"/>
            </p:cNvSpPr>
            <p:nvPr/>
          </p:nvSpPr>
          <p:spPr bwMode="auto">
            <a:xfrm>
              <a:off x="71406" y="4581525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s</a:t>
              </a:r>
            </a:p>
          </p:txBody>
        </p:sp>
        <p:sp>
          <p:nvSpPr>
            <p:cNvPr id="104494" name="Line 46"/>
            <p:cNvSpPr>
              <a:spLocks noChangeShapeType="1"/>
            </p:cNvSpPr>
            <p:nvPr/>
          </p:nvSpPr>
          <p:spPr bwMode="auto">
            <a:xfrm>
              <a:off x="1042988" y="5516563"/>
              <a:ext cx="5762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4495" name="Line 47"/>
            <p:cNvSpPr>
              <a:spLocks noChangeShapeType="1"/>
            </p:cNvSpPr>
            <p:nvPr/>
          </p:nvSpPr>
          <p:spPr bwMode="auto">
            <a:xfrm>
              <a:off x="2482850" y="5516563"/>
              <a:ext cx="5762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4496" name="Line 48"/>
            <p:cNvSpPr>
              <a:spLocks noChangeShapeType="1"/>
            </p:cNvSpPr>
            <p:nvPr/>
          </p:nvSpPr>
          <p:spPr bwMode="auto">
            <a:xfrm>
              <a:off x="5103813" y="5516563"/>
              <a:ext cx="5762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4497" name="Text Box 49"/>
            <p:cNvSpPr txBox="1">
              <a:spLocks noChangeArrowheads="1"/>
            </p:cNvSpPr>
            <p:nvPr/>
          </p:nvSpPr>
          <p:spPr bwMode="auto">
            <a:xfrm>
              <a:off x="3076575" y="5289550"/>
              <a:ext cx="576263" cy="4572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</a:p>
          </p:txBody>
        </p:sp>
        <p:sp>
          <p:nvSpPr>
            <p:cNvPr id="104498" name="Line 50"/>
            <p:cNvSpPr>
              <a:spLocks noChangeShapeType="1"/>
            </p:cNvSpPr>
            <p:nvPr/>
          </p:nvSpPr>
          <p:spPr bwMode="auto">
            <a:xfrm>
              <a:off x="3597275" y="5505450"/>
              <a:ext cx="5762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4499" name="Rectangle 51"/>
            <p:cNvSpPr>
              <a:spLocks noChangeArrowheads="1"/>
            </p:cNvSpPr>
            <p:nvPr/>
          </p:nvSpPr>
          <p:spPr bwMode="auto">
            <a:xfrm>
              <a:off x="5676900" y="530225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y</a:t>
              </a:r>
              <a:endParaRPr lang="en-US" altLang="zh-CN" sz="2000" baseline="-250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4500" name="Rectangle 52"/>
            <p:cNvSpPr>
              <a:spLocks noChangeArrowheads="1"/>
            </p:cNvSpPr>
            <p:nvPr/>
          </p:nvSpPr>
          <p:spPr bwMode="auto">
            <a:xfrm>
              <a:off x="6218238" y="530225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sz="2000" baseline="-250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4507" name="Line 59"/>
            <p:cNvSpPr>
              <a:spLocks noChangeShapeType="1"/>
            </p:cNvSpPr>
            <p:nvPr/>
          </p:nvSpPr>
          <p:spPr bwMode="auto">
            <a:xfrm>
              <a:off x="6478588" y="5514975"/>
              <a:ext cx="5762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4508" name="Rectangle 60"/>
            <p:cNvSpPr>
              <a:spLocks noChangeArrowheads="1"/>
            </p:cNvSpPr>
            <p:nvPr/>
          </p:nvSpPr>
          <p:spPr bwMode="auto">
            <a:xfrm>
              <a:off x="7051675" y="530066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z</a:t>
              </a:r>
              <a:endParaRPr lang="en-US" altLang="zh-CN" sz="2000" baseline="-250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4509" name="Rectangle 61"/>
            <p:cNvSpPr>
              <a:spLocks noChangeArrowheads="1"/>
            </p:cNvSpPr>
            <p:nvPr/>
          </p:nvSpPr>
          <p:spPr bwMode="auto">
            <a:xfrm>
              <a:off x="7593013" y="530066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sz="2000" baseline="-250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4501" name="Line 53"/>
            <p:cNvSpPr>
              <a:spLocks noChangeShapeType="1"/>
            </p:cNvSpPr>
            <p:nvPr/>
          </p:nvSpPr>
          <p:spPr bwMode="auto">
            <a:xfrm>
              <a:off x="7845425" y="5518150"/>
              <a:ext cx="5762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1071538" y="571480"/>
            <a:ext cx="207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  替换</a:t>
            </a:r>
            <a:endParaRPr lang="zh-CN" altLang="en-US" dirty="0">
              <a:solidFill>
                <a:srgbClr val="C0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2" name="Rectangle 30"/>
          <p:cNvSpPr>
            <a:spLocks noChangeArrowheads="1"/>
          </p:cNvSpPr>
          <p:nvPr/>
        </p:nvSpPr>
        <p:spPr bwMode="auto">
          <a:xfrm>
            <a:off x="4740276" y="1846262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</a:t>
            </a:r>
            <a:endParaRPr lang="en-US" altLang="zh-CN" sz="2000" baseline="-250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Rectangle 31"/>
          <p:cNvSpPr>
            <a:spLocks noChangeArrowheads="1"/>
          </p:cNvSpPr>
          <p:nvPr/>
        </p:nvSpPr>
        <p:spPr bwMode="auto">
          <a:xfrm>
            <a:off x="6188090" y="1846262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z</a:t>
            </a:r>
            <a:endParaRPr lang="en-US" altLang="zh-CN" sz="2000" baseline="-250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灯片编号占位符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19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/21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642910" y="1500174"/>
            <a:ext cx="8305800" cy="439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2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串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（或字符串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）是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由零个或多个</a:t>
            </a:r>
            <a:r>
              <a:rPr kumimoji="1"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字符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组成的</a:t>
            </a:r>
            <a:r>
              <a:rPr kumimoji="1"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有限</a:t>
            </a:r>
            <a:r>
              <a:rPr kumimoji="1" lang="zh-CN" altLang="en-US" sz="22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序列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9" name="Text Box 3" descr="信纸"/>
          <p:cNvSpPr txBox="1">
            <a:spLocks noChangeArrowheads="1"/>
          </p:cNvSpPr>
          <p:nvPr/>
        </p:nvSpPr>
        <p:spPr bwMode="auto">
          <a:xfrm>
            <a:off x="2357422" y="428604"/>
            <a:ext cx="3944951" cy="579437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t"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4.1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串的基本概念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57422" y="2181517"/>
            <a:ext cx="2428892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串  </a:t>
            </a:r>
            <a:r>
              <a:rPr kumimoji="1" lang="zh-CN" altLang="en-US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  线性表</a:t>
            </a:r>
            <a:endParaRPr lang="zh-CN" altLang="en-US" dirty="0">
              <a:solidFill>
                <a:srgbClr val="FF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7158" y="2926533"/>
            <a:ext cx="821537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000"/>
              </a:lnSpc>
              <a:spcBef>
                <a:spcPct val="50000"/>
              </a:spcBef>
            </a:pP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串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中所含字符的个数称为该</a:t>
            </a:r>
            <a:r>
              <a:rPr kumimoji="1" lang="zh-CN" altLang="en-US" sz="22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串的长度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（或串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长），含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零个字符的串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称为空串，用</a:t>
            </a:r>
            <a:r>
              <a:rPr kumimoji="1" lang="en-US" altLang="zh-CN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Ф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表示。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928662" y="3929066"/>
            <a:ext cx="7572428" cy="1471680"/>
            <a:chOff x="928662" y="3929066"/>
            <a:chExt cx="7572428" cy="1471680"/>
          </a:xfrm>
        </p:grpSpPr>
        <p:sp>
          <p:nvSpPr>
            <p:cNvPr id="3077" name="Line 5"/>
            <p:cNvSpPr>
              <a:spLocks noChangeShapeType="1"/>
            </p:cNvSpPr>
            <p:nvPr/>
          </p:nvSpPr>
          <p:spPr bwMode="auto">
            <a:xfrm flipV="1">
              <a:off x="1433491" y="4727584"/>
              <a:ext cx="0" cy="503237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078" name="Line 6"/>
            <p:cNvSpPr>
              <a:spLocks noChangeShapeType="1"/>
            </p:cNvSpPr>
            <p:nvPr/>
          </p:nvSpPr>
          <p:spPr bwMode="auto">
            <a:xfrm flipV="1">
              <a:off x="2682853" y="4714884"/>
              <a:ext cx="0" cy="503237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079" name="Line 7"/>
            <p:cNvSpPr>
              <a:spLocks noChangeShapeType="1"/>
            </p:cNvSpPr>
            <p:nvPr/>
          </p:nvSpPr>
          <p:spPr bwMode="auto">
            <a:xfrm>
              <a:off x="1428728" y="5205421"/>
              <a:ext cx="1871663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080" name="Text Box 8"/>
            <p:cNvSpPr txBox="1">
              <a:spLocks noChangeArrowheads="1"/>
            </p:cNvSpPr>
            <p:nvPr/>
          </p:nvSpPr>
          <p:spPr bwMode="auto">
            <a:xfrm>
              <a:off x="3500430" y="5000636"/>
              <a:ext cx="444663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双引号不是串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内容，起</a:t>
              </a: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标识作用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42976" y="4357694"/>
              <a:ext cx="20717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“</a:t>
              </a:r>
              <a:r>
                <a:rPr kumimoji="1" lang="en-US" altLang="zh-CN" i="1" dirty="0" err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kumimoji="1" lang="en-US" altLang="zh-CN" baseline="-30000" dirty="0" err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kumimoji="1" lang="en-US" altLang="zh-CN" i="1" dirty="0" err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kumimoji="1" lang="en-US" altLang="zh-CN" baseline="-30000" dirty="0" err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kumimoji="1" lang="en-US" altLang="zh-CN" dirty="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…</a:t>
              </a:r>
              <a:r>
                <a:rPr kumimoji="1" lang="en-US" altLang="zh-CN" i="1" dirty="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kumimoji="1" lang="en-US" altLang="zh-CN" i="1" baseline="-30000" dirty="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kumimoji="1" lang="zh-CN" altLang="en-US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”</a:t>
              </a:r>
              <a:endParaRPr lang="zh-CN" altLang="en-US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28662" y="3929066"/>
              <a:ext cx="75724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2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串的</a:t>
              </a:r>
              <a:r>
                <a:rPr kumimoji="1" lang="zh-CN" altLang="en-US" sz="22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逻辑表示，</a:t>
              </a:r>
              <a:r>
                <a:rPr kumimoji="1" lang="en-US" altLang="zh-CN" sz="22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kumimoji="1" lang="en-US" altLang="zh-CN" sz="2200" i="1" dirty="0" err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kumimoji="1" lang="en-US" altLang="zh-CN" sz="2200" i="1" baseline="-25000" dirty="0" err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1" lang="zh-CN" altLang="en-US" sz="22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（</a:t>
              </a:r>
              <a:r>
                <a:rPr kumimoji="1" lang="en-US" altLang="zh-CN" sz="2200" dirty="0" err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kumimoji="1" lang="en-US" altLang="zh-CN" sz="2200" dirty="0" err="1" smtClean="0">
                  <a:latin typeface="Consolas" pitchFamily="49" charset="0"/>
                  <a:cs typeface="Consolas" pitchFamily="49" charset="0"/>
                </a:rPr>
                <a:t>≤</a:t>
              </a:r>
              <a:r>
                <a:rPr kumimoji="1" lang="en-US" altLang="zh-CN" sz="2200" i="1" dirty="0" err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1" lang="en-US" altLang="zh-CN" sz="2200" dirty="0" err="1" smtClean="0">
                  <a:latin typeface="Consolas" pitchFamily="49" charset="0"/>
                  <a:cs typeface="Consolas" pitchFamily="49" charset="0"/>
                </a:rPr>
                <a:t>≤</a:t>
              </a:r>
              <a:r>
                <a:rPr kumimoji="1" lang="en-US" altLang="zh-CN" sz="2200" i="1" dirty="0" err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kumimoji="1" lang="zh-CN" altLang="en-US" sz="22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）代表一个字符：　</a:t>
              </a:r>
              <a:endParaRPr lang="zh-CN" altLang="en-US" sz="2200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2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/21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228600" y="285728"/>
            <a:ext cx="8686800" cy="51249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08000" rIns="180000" bIns="108000">
            <a:spAutoFit/>
          </a:bodyPr>
          <a:lstStyle/>
          <a:p>
            <a:pPr>
              <a:lnSpc>
                <a:spcPts val="2400"/>
              </a:lnSpc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</a:t>
            </a:r>
            <a:r>
              <a:rPr kumimoji="1" lang="en-US" altLang="zh-CN" sz="180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Repl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(LinkStrNode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*&amp;s)</a:t>
            </a:r>
          </a:p>
          <a:p>
            <a:pPr>
              <a:lnSpc>
                <a:spcPts val="2400"/>
              </a:lnSpc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</a:t>
            </a:r>
            <a:endParaRPr kumimoji="1" lang="en-US" altLang="zh-CN" sz="1800" dirty="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400"/>
              </a:lnSpc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LinkStrNode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*p=s-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q;</a:t>
            </a:r>
          </a:p>
          <a:p>
            <a:pPr>
              <a:lnSpc>
                <a:spcPts val="2400"/>
              </a:lnSpc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dirty="0" err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find=0;</a:t>
            </a:r>
          </a:p>
          <a:p>
            <a:pPr>
              <a:lnSpc>
                <a:spcPts val="2400"/>
              </a:lnSpc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(p-&gt;next!=NULL &amp;&amp; find==0)	      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查找</a:t>
            </a:r>
            <a:r>
              <a:rPr kumimoji="1" lang="en-US" altLang="zh-CN" sz="1800" dirty="0" err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ab</a:t>
            </a:r>
            <a:r>
              <a:rPr kumimoji="1" lang="zh-CN" altLang="en-US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子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串</a:t>
            </a:r>
          </a:p>
          <a:p>
            <a:pPr>
              <a:lnSpc>
                <a:spcPts val="2400"/>
              </a:lnSpc>
            </a:pP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</a:t>
            </a:r>
          </a:p>
          <a:p>
            <a:pPr>
              <a:lnSpc>
                <a:spcPts val="2400"/>
              </a:lnSpc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if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(p-&gt;data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==‘ a’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&amp;&amp; p-&gt;next-&gt;data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==‘b’)</a:t>
            </a:r>
            <a:endParaRPr kumimoji="1" lang="zh-CN" altLang="en-US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400"/>
              </a:lnSpc>
            </a:pP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p-&gt;data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=‘x’; p-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&gt;next-&gt;data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=‘z’;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400"/>
              </a:lnSpc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q=(LinkStrNode 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*)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malloc(sizeof(LinkStrNode));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400"/>
              </a:lnSpc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q-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=‘y’;  q-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&gt;next=p-&gt;next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p-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&gt;next=q;</a:t>
            </a:r>
          </a:p>
          <a:p>
            <a:pPr>
              <a:lnSpc>
                <a:spcPts val="2400"/>
              </a:lnSpc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find=1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>
              <a:lnSpc>
                <a:spcPts val="2400"/>
              </a:lnSpc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400"/>
              </a:lnSpc>
            </a:pP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400"/>
              </a:lnSpc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p=p-&gt;next; </a:t>
            </a:r>
          </a:p>
          <a:p>
            <a:pPr>
              <a:lnSpc>
                <a:spcPts val="2400"/>
              </a:lnSpc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}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400"/>
              </a:lnSpc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071538" y="2143116"/>
            <a:ext cx="6858048" cy="3829134"/>
            <a:chOff x="785786" y="2000240"/>
            <a:chExt cx="6858048" cy="3829134"/>
          </a:xfrm>
        </p:grpSpPr>
        <p:sp>
          <p:nvSpPr>
            <p:cNvPr id="3" name="矩形 2"/>
            <p:cNvSpPr/>
            <p:nvPr/>
          </p:nvSpPr>
          <p:spPr>
            <a:xfrm>
              <a:off x="785786" y="2000240"/>
              <a:ext cx="6858048" cy="200026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" name="直接箭头连接符 4"/>
            <p:cNvCxnSpPr>
              <a:stCxn id="3" idx="2"/>
            </p:cNvCxnSpPr>
            <p:nvPr/>
          </p:nvCxnSpPr>
          <p:spPr>
            <a:xfrm rot="5400000">
              <a:off x="3494810" y="4720504"/>
              <a:ext cx="1440000" cy="0"/>
            </a:xfrm>
            <a:prstGeom prst="straightConnector1">
              <a:avLst/>
            </a:prstGeom>
            <a:ln w="38100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428992" y="5429264"/>
              <a:ext cx="15716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 smtClean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替换为</a:t>
              </a:r>
              <a:r>
                <a:rPr kumimoji="1" lang="en-US" altLang="zh-CN" sz="2000" dirty="0" smtClean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xyz</a:t>
              </a:r>
              <a:endParaRPr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00034" y="6000768"/>
            <a:ext cx="67151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算法的时间复杂度为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2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20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/21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endParaRPr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21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68313" y="620713"/>
            <a:ext cx="8318529" cy="989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22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串</a:t>
            </a:r>
            <a:r>
              <a:rPr kumimoji="1" lang="zh-CN" altLang="en-US" sz="2200" dirty="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相等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：当且仅当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两个串的长度相等并且各个对应位置上的字符都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相同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时，这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两个串才是</a:t>
            </a:r>
            <a:r>
              <a:rPr kumimoji="1"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相等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的。       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900113" y="1916113"/>
            <a:ext cx="5832475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如：</a:t>
            </a:r>
          </a:p>
          <a:p>
            <a:pPr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“</a:t>
            </a:r>
            <a:r>
              <a:rPr lang="en-US" altLang="zh-CN" sz="2000" i="1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abcd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”</a:t>
            </a:r>
            <a:r>
              <a:rPr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2000" dirty="0" smtClean="0">
                <a:solidFill>
                  <a:srgbClr val="FF3300"/>
                </a:solidFill>
                <a:latin typeface="Consolas" pitchFamily="49" charset="0"/>
                <a:ea typeface="+mj-ea"/>
                <a:cs typeface="Consolas" pitchFamily="49" charset="0"/>
              </a:rPr>
              <a:t>≠</a:t>
            </a:r>
            <a:r>
              <a:rPr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“</a:t>
            </a:r>
            <a:r>
              <a:rPr lang="en-US" altLang="zh-CN" sz="2000" i="1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abc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”</a:t>
            </a:r>
            <a:endParaRPr lang="en-US" altLang="zh-CN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“</a:t>
            </a:r>
            <a:r>
              <a:rPr lang="en-US" altLang="zh-CN" sz="2000" i="1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abcd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”</a:t>
            </a:r>
            <a:r>
              <a:rPr lang="en-US" altLang="zh-CN" sz="2000" dirty="0" smtClean="0">
                <a:latin typeface="Consolas" pitchFamily="49" charset="0"/>
                <a:ea typeface="+mj-ea"/>
                <a:cs typeface="Consolas" pitchFamily="49" charset="0"/>
              </a:rPr>
              <a:t> </a:t>
            </a:r>
            <a:r>
              <a:rPr lang="en-US" altLang="zh-CN" sz="2000" dirty="0" smtClean="0">
                <a:solidFill>
                  <a:srgbClr val="FF3300"/>
                </a:solidFill>
                <a:latin typeface="Consolas" pitchFamily="49" charset="0"/>
                <a:ea typeface="+mj-ea"/>
                <a:cs typeface="Consolas" pitchFamily="49" charset="0"/>
              </a:rPr>
              <a:t>≠</a:t>
            </a:r>
            <a:r>
              <a:rPr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“</a:t>
            </a:r>
            <a:r>
              <a:rPr lang="en-US" altLang="zh-CN" sz="2000" i="1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abcde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”</a:t>
            </a:r>
            <a:endParaRPr lang="en-US" altLang="zh-CN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1042988" y="3789363"/>
            <a:ext cx="662463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所有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空串是相等的。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3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/21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323850" y="476250"/>
            <a:ext cx="8677306" cy="2326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kumimoji="1" lang="zh-CN" altLang="en-US" sz="2200" dirty="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子串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：一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个串中任意个连续字符组成的</a:t>
            </a:r>
            <a:r>
              <a:rPr kumimoji="1"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子序列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（含空串）称为该串的子串。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例如， 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“</a:t>
            </a:r>
            <a:r>
              <a:rPr kumimoji="1" lang="en-US" altLang="zh-CN" sz="2200" i="1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abcde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”的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子串有：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“”、“</a:t>
            </a:r>
            <a:r>
              <a:rPr kumimoji="1" lang="en-US" altLang="zh-CN" sz="20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”、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“</a:t>
            </a:r>
            <a:r>
              <a:rPr kumimoji="1" lang="en-US" altLang="zh-CN" sz="2000" i="1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ab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” 、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“</a:t>
            </a:r>
            <a:r>
              <a:rPr kumimoji="1" lang="en-US" altLang="zh-CN" sz="2000" i="1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abc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”、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“</a:t>
            </a:r>
            <a:r>
              <a:rPr kumimoji="1" lang="en-US" altLang="zh-CN" sz="2000" i="1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abcd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”和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“</a:t>
            </a:r>
            <a:r>
              <a:rPr kumimoji="1" lang="en-US" altLang="zh-CN" sz="2000" i="1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abcde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”等</a:t>
            </a:r>
            <a:endParaRPr kumimoji="1"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1000100" y="3214686"/>
            <a:ext cx="5761037" cy="515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真子串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是指不包含自身的所有子串。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4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/21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 rot="170679">
            <a:off x="500034" y="1281569"/>
            <a:ext cx="346074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200" smtClean="0">
                <a:latin typeface="楷体" pitchFamily="49" charset="-122"/>
                <a:ea typeface="楷体" pitchFamily="49" charset="-122"/>
              </a:rPr>
              <a:t>串</a:t>
            </a:r>
            <a:r>
              <a:rPr kumimoji="1" lang="zh-CN" altLang="en-US" sz="2200" dirty="0">
                <a:latin typeface="楷体" pitchFamily="49" charset="-122"/>
                <a:ea typeface="楷体" pitchFamily="49" charset="-122"/>
              </a:rPr>
              <a:t>的基本运算如下</a:t>
            </a:r>
            <a:r>
              <a:rPr kumimoji="1" lang="en-US" altLang="zh-CN" sz="2200" dirty="0">
                <a:latin typeface="楷体" pitchFamily="49" charset="-122"/>
                <a:ea typeface="楷体" pitchFamily="49" charset="-122"/>
              </a:rPr>
              <a:t>:      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11188" y="2017321"/>
            <a:ext cx="8247092" cy="3554819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lnSpc>
                <a:spcPts val="3000"/>
              </a:lnSpc>
            </a:pPr>
            <a:r>
              <a:rPr lang="en-US" altLang="zh-CN" sz="20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  </a:t>
            </a:r>
            <a:r>
              <a:rPr lang="en-US" altLang="zh-CN" sz="20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StrAssign</a:t>
            </a:r>
            <a:r>
              <a:rPr lang="en-US" altLang="zh-CN" sz="20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(&amp;</a:t>
            </a:r>
            <a:r>
              <a:rPr lang="en-US" altLang="zh-CN" sz="20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20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cstr</a:t>
            </a:r>
            <a:r>
              <a:rPr lang="en-US" altLang="zh-CN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将字符串常量</a:t>
            </a:r>
            <a:r>
              <a:rPr lang="en-US" altLang="zh-CN" sz="20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cstr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赋给</a:t>
            </a:r>
            <a:r>
              <a:rPr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串</a:t>
            </a:r>
            <a:r>
              <a:rPr lang="en-US" altLang="zh-CN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，即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生成其值等于</a:t>
            </a:r>
            <a:r>
              <a:rPr lang="en-US" altLang="zh-CN" sz="20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cstr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的串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marL="457200" indent="-457200">
              <a:lnSpc>
                <a:spcPts val="3000"/>
              </a:lnSpc>
            </a:pPr>
            <a:r>
              <a:rPr lang="en-US" altLang="zh-CN" sz="20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  </a:t>
            </a:r>
            <a:r>
              <a:rPr lang="en-US" altLang="zh-CN" sz="20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StrCopy</a:t>
            </a:r>
            <a:r>
              <a:rPr lang="en-US" altLang="zh-CN" sz="20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(&amp;</a:t>
            </a:r>
            <a:r>
              <a:rPr lang="en-US" altLang="zh-CN" sz="20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20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串复制。将串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赋给串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marL="457200" indent="-457200">
              <a:lnSpc>
                <a:spcPts val="3000"/>
              </a:lnSpc>
            </a:pP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  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StrEqual(s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判串相等。若两个串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与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相等则返回真；否则返回假。</a:t>
            </a:r>
          </a:p>
          <a:p>
            <a:pPr marL="457200" indent="-457200">
              <a:lnSpc>
                <a:spcPts val="3000"/>
              </a:lnSpc>
            </a:pPr>
            <a:r>
              <a:rPr lang="en-US" altLang="zh-CN" sz="20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  </a:t>
            </a:r>
            <a:r>
              <a:rPr lang="en-US" altLang="zh-CN" sz="20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StrLength(s</a:t>
            </a:r>
            <a:r>
              <a:rPr lang="en-US" altLang="zh-CN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求串长。返回串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中字符个数。</a:t>
            </a:r>
          </a:p>
          <a:p>
            <a:pPr marL="457200" indent="-457200">
              <a:lnSpc>
                <a:spcPts val="3000"/>
              </a:lnSpc>
            </a:pPr>
            <a:r>
              <a:rPr lang="en-US" altLang="zh-CN" sz="20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  </a:t>
            </a:r>
            <a:r>
              <a:rPr lang="en-US" altLang="zh-CN" sz="20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Concat(s</a:t>
            </a:r>
            <a:r>
              <a:rPr lang="zh-CN" altLang="en-US" sz="20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串连接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返回由两个串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连接在一起形成的新串。</a:t>
            </a:r>
          </a:p>
          <a:p>
            <a:pPr marL="457200" indent="-457200">
              <a:lnSpc>
                <a:spcPts val="3000"/>
              </a:lnSpc>
            </a:pPr>
            <a:r>
              <a:rPr lang="en-US" altLang="zh-CN" sz="20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  </a:t>
            </a:r>
            <a:r>
              <a:rPr lang="en-US" altLang="zh-CN" sz="20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SubStr(s</a:t>
            </a:r>
            <a:r>
              <a:rPr lang="zh-CN" altLang="en-US" sz="20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求子串。返回串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中从第</a:t>
            </a:r>
            <a:r>
              <a:rPr lang="en-US" altLang="zh-CN" sz="2000" i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dirty="0" err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≤</a:t>
            </a:r>
            <a:r>
              <a:rPr lang="en-US" altLang="zh-CN" sz="2000" i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 err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≤</a:t>
            </a:r>
            <a:r>
              <a:rPr lang="en-US" altLang="zh-CN" sz="2000" i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）个字符开始的、由连续</a:t>
            </a:r>
            <a:r>
              <a:rPr lang="en-US" altLang="zh-CN" sz="2000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个字符组成的子串。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468313" y="476250"/>
            <a:ext cx="7559675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串抽象数据类型＝逻辑结构＋基本运算（运算描述）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5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719169" y="692150"/>
            <a:ext cx="8353425" cy="3785652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altLang="zh-CN" sz="20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  </a:t>
            </a:r>
            <a:r>
              <a:rPr lang="en-US" altLang="zh-CN" sz="20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InsStr(s1</a:t>
            </a:r>
            <a:r>
              <a:rPr lang="zh-CN" altLang="en-US" sz="20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s2</a:t>
            </a:r>
            <a:r>
              <a:rPr lang="en-US" altLang="zh-CN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插入。将串</a:t>
            </a:r>
            <a:r>
              <a:rPr lang="en-US" altLang="zh-CN" sz="20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s2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插入到串</a:t>
            </a:r>
            <a:r>
              <a:rPr lang="en-US" altLang="zh-CN" sz="20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s1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的第</a:t>
            </a:r>
            <a:r>
              <a:rPr lang="en-US" altLang="zh-CN" sz="2000" i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dirty="0" err="1">
                <a:solidFill>
                  <a:srgbClr val="3333FF"/>
                </a:solidFill>
                <a:latin typeface="Consolas" pitchFamily="49" charset="0"/>
                <a:ea typeface="+mj-ea"/>
                <a:cs typeface="Consolas" pitchFamily="49" charset="0"/>
              </a:rPr>
              <a:t>≤</a:t>
            </a:r>
            <a:r>
              <a:rPr lang="en-US" altLang="zh-CN" sz="2000" i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 err="1">
                <a:solidFill>
                  <a:srgbClr val="3333FF"/>
                </a:solidFill>
                <a:latin typeface="Consolas" pitchFamily="49" charset="0"/>
                <a:ea typeface="+mj-ea"/>
                <a:cs typeface="Consolas" pitchFamily="49" charset="0"/>
              </a:rPr>
              <a:t>≤</a:t>
            </a:r>
            <a:r>
              <a:rPr lang="en-US" altLang="zh-CN" sz="2000" i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）个</a:t>
            </a:r>
            <a:r>
              <a:rPr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字符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中，即将</a:t>
            </a:r>
            <a:r>
              <a:rPr lang="en-US" altLang="zh-CN" sz="20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s2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的第一个字符作为</a:t>
            </a:r>
            <a:r>
              <a:rPr lang="en-US" altLang="zh-CN" sz="20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s1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的第</a:t>
            </a:r>
            <a:r>
              <a:rPr lang="en-US" altLang="zh-CN" sz="2000" i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字符，并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返回产生的新串。</a:t>
            </a:r>
          </a:p>
          <a:p>
            <a:pPr marL="457200" indent="-457200">
              <a:lnSpc>
                <a:spcPct val="150000"/>
              </a:lnSpc>
            </a:pPr>
            <a:r>
              <a:rPr lang="en-US" altLang="zh-CN" sz="20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  </a:t>
            </a:r>
            <a:r>
              <a:rPr lang="en-US" altLang="zh-CN" sz="20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DelStr(s</a:t>
            </a:r>
            <a:r>
              <a:rPr lang="zh-CN" altLang="en-US" sz="20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删除。从串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中删去从第</a:t>
            </a:r>
            <a:r>
              <a:rPr lang="en-US" altLang="zh-CN" sz="2000" i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dirty="0" err="1">
                <a:solidFill>
                  <a:srgbClr val="3333FF"/>
                </a:solidFill>
                <a:latin typeface="Consolas" pitchFamily="49" charset="0"/>
                <a:ea typeface="+mj-ea"/>
                <a:cs typeface="Consolas" pitchFamily="49" charset="0"/>
              </a:rPr>
              <a:t>≤</a:t>
            </a:r>
            <a:r>
              <a:rPr lang="en-US" altLang="zh-CN" sz="2000" i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 err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≤</a:t>
            </a:r>
            <a:r>
              <a:rPr lang="en-US" altLang="zh-CN" sz="2000" i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）个字符开始的长度为</a:t>
            </a:r>
            <a:r>
              <a:rPr lang="en-US" altLang="zh-CN" sz="2000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子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串，并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返回产生的新串。</a:t>
            </a:r>
          </a:p>
          <a:p>
            <a:pPr marL="457200" indent="-457200">
              <a:lnSpc>
                <a:spcPct val="150000"/>
              </a:lnSpc>
            </a:pPr>
            <a:r>
              <a:rPr lang="en-US" altLang="zh-CN" sz="20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  </a:t>
            </a:r>
            <a:r>
              <a:rPr lang="en-US" altLang="zh-CN" sz="20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RepStr(s</a:t>
            </a:r>
            <a:r>
              <a:rPr lang="zh-CN" altLang="en-US" sz="20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替换。在串</a:t>
            </a:r>
            <a:r>
              <a:rPr lang="en-US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中，将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lang="en-US" altLang="zh-CN" sz="2000" i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dirty="0" err="1">
                <a:solidFill>
                  <a:srgbClr val="3333FF"/>
                </a:solidFill>
                <a:latin typeface="Consolas" pitchFamily="49" charset="0"/>
                <a:ea typeface="+mj-ea"/>
                <a:cs typeface="Consolas" pitchFamily="49" charset="0"/>
              </a:rPr>
              <a:t>≤</a:t>
            </a:r>
            <a:r>
              <a:rPr lang="en-US" altLang="zh-CN" sz="2000" i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 err="1">
                <a:solidFill>
                  <a:srgbClr val="3333FF"/>
                </a:solidFill>
                <a:latin typeface="Consolas" pitchFamily="49" charset="0"/>
                <a:ea typeface="+mj-ea"/>
                <a:cs typeface="Consolas" pitchFamily="49" charset="0"/>
              </a:rPr>
              <a:t>≤</a:t>
            </a:r>
            <a:r>
              <a:rPr lang="en-US" altLang="zh-CN" sz="2000" i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）个字符开始的</a:t>
            </a:r>
            <a:r>
              <a:rPr lang="en-US" altLang="zh-CN" sz="2000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个字符构成的子串用串</a:t>
            </a:r>
            <a:r>
              <a:rPr lang="en-US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替换，并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返回产生的新串。</a:t>
            </a:r>
          </a:p>
          <a:p>
            <a:pPr marL="457200" indent="-457200">
              <a:lnSpc>
                <a:spcPct val="150000"/>
              </a:lnSpc>
            </a:pPr>
            <a:r>
              <a:rPr lang="en-US" altLang="zh-CN" sz="20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  </a:t>
            </a:r>
            <a:r>
              <a:rPr lang="en-US" altLang="zh-CN" sz="20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DispStr(s</a:t>
            </a:r>
            <a:r>
              <a:rPr lang="en-US" altLang="zh-CN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串输出。输出串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的所有元素值。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6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85852" y="857232"/>
            <a:ext cx="5500726" cy="1340908"/>
          </a:xfrm>
          <a:prstGeom prst="rect">
            <a:avLst/>
          </a:prstGeom>
          <a:scene3d>
            <a:camera prst="perspectiveRelaxedModerately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tIns="144000" bIns="144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</a:t>
            </a:r>
            <a:endParaRPr lang="en-US" altLang="zh-CN" smtClean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sz="220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串和线性表有什么异同？</a:t>
            </a:r>
            <a:endParaRPr lang="zh-CN" altLang="en-US" sz="220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7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 descr="信纸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000232" y="642918"/>
            <a:ext cx="4357718" cy="579437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4.2 </a:t>
            </a:r>
            <a:r>
              <a:rPr kumimoji="1" lang="en-US" altLang="zh-CN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  </a:t>
            </a:r>
            <a:r>
              <a:rPr kumimoji="1" lang="zh-CN" altLang="en-US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串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的存储结构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 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42910" y="1602084"/>
            <a:ext cx="8077200" cy="1043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　　</a:t>
            </a:r>
            <a:r>
              <a:rPr kumimoji="1" lang="zh-CN" altLang="en-US" sz="2200" dirty="0" smtClean="0">
                <a:latin typeface="楷体" pitchFamily="49" charset="-122"/>
                <a:ea typeface="楷体" pitchFamily="49" charset="-122"/>
              </a:rPr>
              <a:t>串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中元素逻辑关系与线性表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的相同，</a:t>
            </a:r>
            <a:r>
              <a:rPr kumimoji="1" lang="zh-CN" altLang="en-US" sz="2200" smtClean="0">
                <a:latin typeface="楷体" pitchFamily="49" charset="-122"/>
                <a:ea typeface="楷体" pitchFamily="49" charset="-122"/>
              </a:rPr>
              <a:t>串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可以采用与线性表相同的存储结构。</a:t>
            </a:r>
            <a:endParaRPr kumimoji="1"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865419" y="2816530"/>
            <a:ext cx="635011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200" dirty="0" smtClean="0">
                <a:latin typeface="楷体" pitchFamily="49" charset="-122"/>
                <a:ea typeface="楷体" pitchFamily="49" charset="-122"/>
              </a:rPr>
              <a:t>串</a:t>
            </a:r>
            <a:endParaRPr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2444729" y="3319767"/>
            <a:ext cx="423863" cy="660400"/>
          </a:xfrm>
          <a:custGeom>
            <a:avLst/>
            <a:gdLst/>
            <a:ahLst/>
            <a:cxnLst>
              <a:cxn ang="0">
                <a:pos x="267" y="0"/>
              </a:cxn>
              <a:cxn ang="0">
                <a:pos x="0" y="416"/>
              </a:cxn>
            </a:cxnLst>
            <a:rect l="0" t="0" r="r" b="b"/>
            <a:pathLst>
              <a:path w="267" h="416">
                <a:moveTo>
                  <a:pt x="267" y="0"/>
                </a:moveTo>
                <a:lnTo>
                  <a:pt x="0" y="416"/>
                </a:lnTo>
              </a:path>
            </a:pathLst>
          </a:custGeom>
          <a:noFill/>
          <a:ln w="38100" cap="flat" cmpd="sng">
            <a:solidFill>
              <a:srgbClr val="FF00FF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3371829" y="3319767"/>
            <a:ext cx="406400" cy="584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6" y="368"/>
              </a:cxn>
            </a:cxnLst>
            <a:rect l="0" t="0" r="r" b="b"/>
            <a:pathLst>
              <a:path w="256" h="368">
                <a:moveTo>
                  <a:pt x="0" y="0"/>
                </a:moveTo>
                <a:lnTo>
                  <a:pt x="256" y="368"/>
                </a:lnTo>
              </a:path>
            </a:pathLst>
          </a:custGeom>
          <a:noFill/>
          <a:ln w="38100" cap="flat" cmpd="sng">
            <a:solidFill>
              <a:srgbClr val="FF00FF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643042" y="3967467"/>
            <a:ext cx="151288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dirty="0" smtClean="0">
                <a:ea typeface="楷体" pitchFamily="49" charset="-122"/>
                <a:cs typeface="Times New Roman" pitchFamily="18" charset="0"/>
              </a:rPr>
              <a:t>顺序</a:t>
            </a:r>
            <a:r>
              <a:rPr kumimoji="1" lang="zh-CN" altLang="en-US" sz="2200" dirty="0" smtClean="0">
                <a:latin typeface="楷体" pitchFamily="49" charset="-122"/>
                <a:ea typeface="楷体" pitchFamily="49" charset="-122"/>
              </a:rPr>
              <a:t>串</a:t>
            </a:r>
            <a:endParaRPr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514704" y="3967467"/>
            <a:ext cx="108108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dirty="0" smtClean="0">
                <a:ea typeface="楷体" pitchFamily="49" charset="-122"/>
                <a:cs typeface="Times New Roman" pitchFamily="18" charset="0"/>
              </a:rPr>
              <a:t>链</a:t>
            </a:r>
            <a:r>
              <a:rPr kumimoji="1" lang="zh-CN" altLang="en-US" sz="2200" dirty="0" smtClean="0">
                <a:latin typeface="楷体" pitchFamily="49" charset="-122"/>
                <a:ea typeface="楷体" pitchFamily="49" charset="-122"/>
              </a:rPr>
              <a:t>串</a:t>
            </a:r>
            <a:endParaRPr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5000628" y="2816530"/>
            <a:ext cx="135732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339933"/>
                </a:solidFill>
                <a:ea typeface="楷体" pitchFamily="49" charset="-122"/>
                <a:cs typeface="Times New Roman" pitchFamily="18" charset="0"/>
              </a:rPr>
              <a:t>逻辑结构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5027592" y="3967467"/>
            <a:ext cx="1439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solidFill>
                  <a:srgbClr val="339933"/>
                </a:solidFill>
                <a:ea typeface="楷体" pitchFamily="49" charset="-122"/>
                <a:cs typeface="Times New Roman" pitchFamily="18" charset="0"/>
              </a:rPr>
              <a:t>存储结构</a:t>
            </a: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5603854" y="3248330"/>
            <a:ext cx="0" cy="719137"/>
          </a:xfrm>
          <a:prstGeom prst="line">
            <a:avLst/>
          </a:prstGeom>
          <a:noFill/>
          <a:ln w="38100">
            <a:solidFill>
              <a:srgbClr val="FF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8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142844" y="815795"/>
            <a:ext cx="5500726" cy="470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串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sz="2200">
                <a:latin typeface="楷体" pitchFamily="49" charset="-122"/>
                <a:ea typeface="楷体" pitchFamily="49" charset="-122"/>
              </a:rPr>
              <a:t>顺序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存储（顺序串）有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两种</a:t>
            </a:r>
            <a:r>
              <a:rPr lang="zh-CN" altLang="en-US" sz="2200">
                <a:latin typeface="楷体" pitchFamily="49" charset="-122"/>
                <a:ea typeface="楷体" pitchFamily="49" charset="-122"/>
              </a:rPr>
              <a:t>方法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：</a:t>
            </a:r>
            <a:endParaRPr lang="zh-CN" altLang="en-US" sz="22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7046" name="Rectangle 6"/>
          <p:cNvSpPr>
            <a:spLocks noChangeArrowheads="1"/>
          </p:cNvSpPr>
          <p:nvPr/>
        </p:nvSpPr>
        <p:spPr bwMode="auto">
          <a:xfrm>
            <a:off x="468313" y="293372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0" y="333059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7049" name="Text Box 9"/>
          <p:cNvSpPr txBox="1">
            <a:spLocks noChangeArrowheads="1"/>
          </p:cNvSpPr>
          <p:nvPr/>
        </p:nvSpPr>
        <p:spPr bwMode="auto">
          <a:xfrm>
            <a:off x="1697032" y="6389711"/>
            <a:ext cx="2089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非紧缩格式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示例 </a:t>
            </a:r>
          </a:p>
        </p:txBody>
      </p:sp>
      <p:sp>
        <p:nvSpPr>
          <p:cNvPr id="87050" name="Text Box 10"/>
          <p:cNvSpPr txBox="1">
            <a:spLocks noChangeArrowheads="1"/>
          </p:cNvSpPr>
          <p:nvPr/>
        </p:nvSpPr>
        <p:spPr bwMode="auto">
          <a:xfrm>
            <a:off x="5143504" y="4103695"/>
            <a:ext cx="2089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紧缩格式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示例 </a:t>
            </a:r>
          </a:p>
        </p:txBody>
      </p:sp>
      <p:sp>
        <p:nvSpPr>
          <p:cNvPr id="87051" name="Rectangle 11"/>
          <p:cNvSpPr>
            <a:spLocks noChangeArrowheads="1"/>
          </p:cNvSpPr>
          <p:nvPr/>
        </p:nvSpPr>
        <p:spPr bwMode="auto">
          <a:xfrm>
            <a:off x="2044700" y="2422552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87052" name="Rectangle 12"/>
          <p:cNvSpPr>
            <a:spLocks noChangeArrowheads="1"/>
          </p:cNvSpPr>
          <p:nvPr/>
        </p:nvSpPr>
        <p:spPr bwMode="auto">
          <a:xfrm>
            <a:off x="2476500" y="2422552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053" name="Rectangle 13"/>
          <p:cNvSpPr>
            <a:spLocks noChangeArrowheads="1"/>
          </p:cNvSpPr>
          <p:nvPr/>
        </p:nvSpPr>
        <p:spPr bwMode="auto">
          <a:xfrm>
            <a:off x="2908300" y="2422552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054" name="Rectangle 14"/>
          <p:cNvSpPr>
            <a:spLocks noChangeArrowheads="1"/>
          </p:cNvSpPr>
          <p:nvPr/>
        </p:nvSpPr>
        <p:spPr bwMode="auto">
          <a:xfrm>
            <a:off x="3340100" y="2422552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055" name="Text Box 15"/>
          <p:cNvSpPr txBox="1">
            <a:spLocks noChangeArrowheads="1"/>
          </p:cNvSpPr>
          <p:nvPr/>
        </p:nvSpPr>
        <p:spPr bwMode="auto">
          <a:xfrm>
            <a:off x="1331913" y="2387627"/>
            <a:ext cx="720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1001</a:t>
            </a:r>
          </a:p>
        </p:txBody>
      </p:sp>
      <p:sp>
        <p:nvSpPr>
          <p:cNvPr id="87056" name="Rectangle 16"/>
          <p:cNvSpPr>
            <a:spLocks noChangeArrowheads="1"/>
          </p:cNvSpPr>
          <p:nvPr/>
        </p:nvSpPr>
        <p:spPr bwMode="auto">
          <a:xfrm>
            <a:off x="2044700" y="2697190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87057" name="Rectangle 17"/>
          <p:cNvSpPr>
            <a:spLocks noChangeArrowheads="1"/>
          </p:cNvSpPr>
          <p:nvPr/>
        </p:nvSpPr>
        <p:spPr bwMode="auto">
          <a:xfrm>
            <a:off x="2476500" y="2697190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908300" y="2697190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3340100" y="2697190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060" name="Text Box 20"/>
          <p:cNvSpPr txBox="1">
            <a:spLocks noChangeArrowheads="1"/>
          </p:cNvSpPr>
          <p:nvPr/>
        </p:nvSpPr>
        <p:spPr bwMode="auto">
          <a:xfrm>
            <a:off x="1331913" y="2662265"/>
            <a:ext cx="720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1002</a:t>
            </a:r>
          </a:p>
        </p:txBody>
      </p:sp>
      <p:sp>
        <p:nvSpPr>
          <p:cNvPr id="87061" name="Rectangle 21"/>
          <p:cNvSpPr>
            <a:spLocks noChangeArrowheads="1"/>
          </p:cNvSpPr>
          <p:nvPr/>
        </p:nvSpPr>
        <p:spPr bwMode="auto">
          <a:xfrm>
            <a:off x="2044700" y="2960715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87062" name="Rectangle 22"/>
          <p:cNvSpPr>
            <a:spLocks noChangeArrowheads="1"/>
          </p:cNvSpPr>
          <p:nvPr/>
        </p:nvSpPr>
        <p:spPr bwMode="auto">
          <a:xfrm>
            <a:off x="2476500" y="2960715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063" name="Rectangle 23"/>
          <p:cNvSpPr>
            <a:spLocks noChangeArrowheads="1"/>
          </p:cNvSpPr>
          <p:nvPr/>
        </p:nvSpPr>
        <p:spPr bwMode="auto">
          <a:xfrm>
            <a:off x="2908300" y="2960715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064" name="Rectangle 24"/>
          <p:cNvSpPr>
            <a:spLocks noChangeArrowheads="1"/>
          </p:cNvSpPr>
          <p:nvPr/>
        </p:nvSpPr>
        <p:spPr bwMode="auto">
          <a:xfrm>
            <a:off x="3340100" y="2960715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065" name="Text Box 25"/>
          <p:cNvSpPr txBox="1">
            <a:spLocks noChangeArrowheads="1"/>
          </p:cNvSpPr>
          <p:nvPr/>
        </p:nvSpPr>
        <p:spPr bwMode="auto">
          <a:xfrm>
            <a:off x="1331913" y="2925790"/>
            <a:ext cx="720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1003</a:t>
            </a:r>
          </a:p>
        </p:txBody>
      </p:sp>
      <p:sp>
        <p:nvSpPr>
          <p:cNvPr id="87066" name="Rectangle 26"/>
          <p:cNvSpPr>
            <a:spLocks noChangeArrowheads="1"/>
          </p:cNvSpPr>
          <p:nvPr/>
        </p:nvSpPr>
        <p:spPr bwMode="auto">
          <a:xfrm>
            <a:off x="2044700" y="3248052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87067" name="Rectangle 27"/>
          <p:cNvSpPr>
            <a:spLocks noChangeArrowheads="1"/>
          </p:cNvSpPr>
          <p:nvPr/>
        </p:nvSpPr>
        <p:spPr bwMode="auto">
          <a:xfrm>
            <a:off x="2476500" y="3248052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068" name="Rectangle 28"/>
          <p:cNvSpPr>
            <a:spLocks noChangeArrowheads="1"/>
          </p:cNvSpPr>
          <p:nvPr/>
        </p:nvSpPr>
        <p:spPr bwMode="auto">
          <a:xfrm>
            <a:off x="2908300" y="3248052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069" name="Rectangle 29"/>
          <p:cNvSpPr>
            <a:spLocks noChangeArrowheads="1"/>
          </p:cNvSpPr>
          <p:nvPr/>
        </p:nvSpPr>
        <p:spPr bwMode="auto">
          <a:xfrm>
            <a:off x="3340100" y="3248052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070" name="Text Box 30"/>
          <p:cNvSpPr txBox="1">
            <a:spLocks noChangeArrowheads="1"/>
          </p:cNvSpPr>
          <p:nvPr/>
        </p:nvSpPr>
        <p:spPr bwMode="auto">
          <a:xfrm>
            <a:off x="1331913" y="3200427"/>
            <a:ext cx="720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1004</a:t>
            </a:r>
          </a:p>
        </p:txBody>
      </p:sp>
      <p:sp>
        <p:nvSpPr>
          <p:cNvPr id="87071" name="Rectangle 31"/>
          <p:cNvSpPr>
            <a:spLocks noChangeArrowheads="1"/>
          </p:cNvSpPr>
          <p:nvPr/>
        </p:nvSpPr>
        <p:spPr bwMode="auto">
          <a:xfrm>
            <a:off x="2044700" y="3536977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87072" name="Rectangle 32"/>
          <p:cNvSpPr>
            <a:spLocks noChangeArrowheads="1"/>
          </p:cNvSpPr>
          <p:nvPr/>
        </p:nvSpPr>
        <p:spPr bwMode="auto">
          <a:xfrm>
            <a:off x="2476500" y="3536977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073" name="Rectangle 33"/>
          <p:cNvSpPr>
            <a:spLocks noChangeArrowheads="1"/>
          </p:cNvSpPr>
          <p:nvPr/>
        </p:nvSpPr>
        <p:spPr bwMode="auto">
          <a:xfrm>
            <a:off x="2908300" y="3536977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074" name="Rectangle 34"/>
          <p:cNvSpPr>
            <a:spLocks noChangeArrowheads="1"/>
          </p:cNvSpPr>
          <p:nvPr/>
        </p:nvSpPr>
        <p:spPr bwMode="auto">
          <a:xfrm>
            <a:off x="3340100" y="3536977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075" name="Text Box 35"/>
          <p:cNvSpPr txBox="1">
            <a:spLocks noChangeArrowheads="1"/>
          </p:cNvSpPr>
          <p:nvPr/>
        </p:nvSpPr>
        <p:spPr bwMode="auto">
          <a:xfrm>
            <a:off x="1331913" y="3502052"/>
            <a:ext cx="720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1005</a:t>
            </a:r>
          </a:p>
        </p:txBody>
      </p:sp>
      <p:sp>
        <p:nvSpPr>
          <p:cNvPr id="87076" name="Rectangle 36"/>
          <p:cNvSpPr>
            <a:spLocks noChangeArrowheads="1"/>
          </p:cNvSpPr>
          <p:nvPr/>
        </p:nvSpPr>
        <p:spPr bwMode="auto">
          <a:xfrm>
            <a:off x="2044700" y="3811615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87077" name="Rectangle 37"/>
          <p:cNvSpPr>
            <a:spLocks noChangeArrowheads="1"/>
          </p:cNvSpPr>
          <p:nvPr/>
        </p:nvSpPr>
        <p:spPr bwMode="auto">
          <a:xfrm>
            <a:off x="2476500" y="3811615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078" name="Rectangle 38"/>
          <p:cNvSpPr>
            <a:spLocks noChangeArrowheads="1"/>
          </p:cNvSpPr>
          <p:nvPr/>
        </p:nvSpPr>
        <p:spPr bwMode="auto">
          <a:xfrm>
            <a:off x="2908300" y="3811615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079" name="Rectangle 39"/>
          <p:cNvSpPr>
            <a:spLocks noChangeArrowheads="1"/>
          </p:cNvSpPr>
          <p:nvPr/>
        </p:nvSpPr>
        <p:spPr bwMode="auto">
          <a:xfrm>
            <a:off x="3340100" y="3811615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080" name="Text Box 40"/>
          <p:cNvSpPr txBox="1">
            <a:spLocks noChangeArrowheads="1"/>
          </p:cNvSpPr>
          <p:nvPr/>
        </p:nvSpPr>
        <p:spPr bwMode="auto">
          <a:xfrm>
            <a:off x="1331913" y="3776690"/>
            <a:ext cx="720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1006</a:t>
            </a:r>
          </a:p>
        </p:txBody>
      </p:sp>
      <p:sp>
        <p:nvSpPr>
          <p:cNvPr id="87081" name="Rectangle 41"/>
          <p:cNvSpPr>
            <a:spLocks noChangeArrowheads="1"/>
          </p:cNvSpPr>
          <p:nvPr/>
        </p:nvSpPr>
        <p:spPr bwMode="auto">
          <a:xfrm>
            <a:off x="2044700" y="4075140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87082" name="Rectangle 42"/>
          <p:cNvSpPr>
            <a:spLocks noChangeArrowheads="1"/>
          </p:cNvSpPr>
          <p:nvPr/>
        </p:nvSpPr>
        <p:spPr bwMode="auto">
          <a:xfrm>
            <a:off x="2476500" y="4075140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083" name="Rectangle 43"/>
          <p:cNvSpPr>
            <a:spLocks noChangeArrowheads="1"/>
          </p:cNvSpPr>
          <p:nvPr/>
        </p:nvSpPr>
        <p:spPr bwMode="auto">
          <a:xfrm>
            <a:off x="2908300" y="4075140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084" name="Rectangle 44"/>
          <p:cNvSpPr>
            <a:spLocks noChangeArrowheads="1"/>
          </p:cNvSpPr>
          <p:nvPr/>
        </p:nvSpPr>
        <p:spPr bwMode="auto">
          <a:xfrm>
            <a:off x="3340100" y="4075140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085" name="Text Box 45"/>
          <p:cNvSpPr txBox="1">
            <a:spLocks noChangeArrowheads="1"/>
          </p:cNvSpPr>
          <p:nvPr/>
        </p:nvSpPr>
        <p:spPr bwMode="auto">
          <a:xfrm>
            <a:off x="1331913" y="4040215"/>
            <a:ext cx="720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1007</a:t>
            </a:r>
          </a:p>
        </p:txBody>
      </p:sp>
      <p:sp>
        <p:nvSpPr>
          <p:cNvPr id="87086" name="Rectangle 46"/>
          <p:cNvSpPr>
            <a:spLocks noChangeArrowheads="1"/>
          </p:cNvSpPr>
          <p:nvPr/>
        </p:nvSpPr>
        <p:spPr bwMode="auto">
          <a:xfrm>
            <a:off x="2044700" y="4349777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H</a:t>
            </a:r>
          </a:p>
        </p:txBody>
      </p:sp>
      <p:sp>
        <p:nvSpPr>
          <p:cNvPr id="87087" name="Rectangle 47"/>
          <p:cNvSpPr>
            <a:spLocks noChangeArrowheads="1"/>
          </p:cNvSpPr>
          <p:nvPr/>
        </p:nvSpPr>
        <p:spPr bwMode="auto">
          <a:xfrm>
            <a:off x="2476500" y="4349777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088" name="Rectangle 48"/>
          <p:cNvSpPr>
            <a:spLocks noChangeArrowheads="1"/>
          </p:cNvSpPr>
          <p:nvPr/>
        </p:nvSpPr>
        <p:spPr bwMode="auto">
          <a:xfrm>
            <a:off x="2908300" y="4349777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089" name="Rectangle 49"/>
          <p:cNvSpPr>
            <a:spLocks noChangeArrowheads="1"/>
          </p:cNvSpPr>
          <p:nvPr/>
        </p:nvSpPr>
        <p:spPr bwMode="auto">
          <a:xfrm>
            <a:off x="3340100" y="4349777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090" name="Text Box 50"/>
          <p:cNvSpPr txBox="1">
            <a:spLocks noChangeArrowheads="1"/>
          </p:cNvSpPr>
          <p:nvPr/>
        </p:nvSpPr>
        <p:spPr bwMode="auto">
          <a:xfrm>
            <a:off x="1331913" y="4314852"/>
            <a:ext cx="720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1008</a:t>
            </a:r>
          </a:p>
        </p:txBody>
      </p:sp>
      <p:sp>
        <p:nvSpPr>
          <p:cNvPr id="87091" name="Rectangle 51"/>
          <p:cNvSpPr>
            <a:spLocks noChangeArrowheads="1"/>
          </p:cNvSpPr>
          <p:nvPr/>
        </p:nvSpPr>
        <p:spPr bwMode="auto">
          <a:xfrm>
            <a:off x="2044700" y="4616477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87092" name="Rectangle 52"/>
          <p:cNvSpPr>
            <a:spLocks noChangeArrowheads="1"/>
          </p:cNvSpPr>
          <p:nvPr/>
        </p:nvSpPr>
        <p:spPr bwMode="auto">
          <a:xfrm>
            <a:off x="2476500" y="4616477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093" name="Rectangle 53"/>
          <p:cNvSpPr>
            <a:spLocks noChangeArrowheads="1"/>
          </p:cNvSpPr>
          <p:nvPr/>
        </p:nvSpPr>
        <p:spPr bwMode="auto">
          <a:xfrm>
            <a:off x="2908300" y="4616477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094" name="Rectangle 54"/>
          <p:cNvSpPr>
            <a:spLocks noChangeArrowheads="1"/>
          </p:cNvSpPr>
          <p:nvPr/>
        </p:nvSpPr>
        <p:spPr bwMode="auto">
          <a:xfrm>
            <a:off x="3340100" y="4616477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095" name="Text Box 55"/>
          <p:cNvSpPr txBox="1">
            <a:spLocks noChangeArrowheads="1"/>
          </p:cNvSpPr>
          <p:nvPr/>
        </p:nvSpPr>
        <p:spPr bwMode="auto">
          <a:xfrm>
            <a:off x="1331913" y="4581552"/>
            <a:ext cx="720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1009</a:t>
            </a:r>
          </a:p>
        </p:txBody>
      </p:sp>
      <p:sp>
        <p:nvSpPr>
          <p:cNvPr id="87096" name="Rectangle 56"/>
          <p:cNvSpPr>
            <a:spLocks noChangeArrowheads="1"/>
          </p:cNvSpPr>
          <p:nvPr/>
        </p:nvSpPr>
        <p:spPr bwMode="auto">
          <a:xfrm>
            <a:off x="2044700" y="4891115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J</a:t>
            </a:r>
          </a:p>
        </p:txBody>
      </p:sp>
      <p:sp>
        <p:nvSpPr>
          <p:cNvPr id="87097" name="Rectangle 57"/>
          <p:cNvSpPr>
            <a:spLocks noChangeArrowheads="1"/>
          </p:cNvSpPr>
          <p:nvPr/>
        </p:nvSpPr>
        <p:spPr bwMode="auto">
          <a:xfrm>
            <a:off x="2476500" y="4891115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098" name="Rectangle 58"/>
          <p:cNvSpPr>
            <a:spLocks noChangeArrowheads="1"/>
          </p:cNvSpPr>
          <p:nvPr/>
        </p:nvSpPr>
        <p:spPr bwMode="auto">
          <a:xfrm>
            <a:off x="2908300" y="4891115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099" name="Rectangle 59"/>
          <p:cNvSpPr>
            <a:spLocks noChangeArrowheads="1"/>
          </p:cNvSpPr>
          <p:nvPr/>
        </p:nvSpPr>
        <p:spPr bwMode="auto">
          <a:xfrm>
            <a:off x="3340100" y="4891115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100" name="Text Box 60"/>
          <p:cNvSpPr txBox="1">
            <a:spLocks noChangeArrowheads="1"/>
          </p:cNvSpPr>
          <p:nvPr/>
        </p:nvSpPr>
        <p:spPr bwMode="auto">
          <a:xfrm>
            <a:off x="1331913" y="4856190"/>
            <a:ext cx="720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100a</a:t>
            </a:r>
          </a:p>
        </p:txBody>
      </p:sp>
      <p:sp>
        <p:nvSpPr>
          <p:cNvPr id="87101" name="Rectangle 61"/>
          <p:cNvSpPr>
            <a:spLocks noChangeArrowheads="1"/>
          </p:cNvSpPr>
          <p:nvPr/>
        </p:nvSpPr>
        <p:spPr bwMode="auto">
          <a:xfrm>
            <a:off x="2044700" y="5154640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K</a:t>
            </a:r>
          </a:p>
        </p:txBody>
      </p:sp>
      <p:sp>
        <p:nvSpPr>
          <p:cNvPr id="87102" name="Rectangle 62"/>
          <p:cNvSpPr>
            <a:spLocks noChangeArrowheads="1"/>
          </p:cNvSpPr>
          <p:nvPr/>
        </p:nvSpPr>
        <p:spPr bwMode="auto">
          <a:xfrm>
            <a:off x="2476500" y="5154640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103" name="Rectangle 63"/>
          <p:cNvSpPr>
            <a:spLocks noChangeArrowheads="1"/>
          </p:cNvSpPr>
          <p:nvPr/>
        </p:nvSpPr>
        <p:spPr bwMode="auto">
          <a:xfrm>
            <a:off x="2908300" y="5154640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104" name="Rectangle 64"/>
          <p:cNvSpPr>
            <a:spLocks noChangeArrowheads="1"/>
          </p:cNvSpPr>
          <p:nvPr/>
        </p:nvSpPr>
        <p:spPr bwMode="auto">
          <a:xfrm>
            <a:off x="3340100" y="5154640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105" name="Text Box 65"/>
          <p:cNvSpPr txBox="1">
            <a:spLocks noChangeArrowheads="1"/>
          </p:cNvSpPr>
          <p:nvPr/>
        </p:nvSpPr>
        <p:spPr bwMode="auto">
          <a:xfrm>
            <a:off x="1331913" y="5119715"/>
            <a:ext cx="720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100b</a:t>
            </a:r>
          </a:p>
        </p:txBody>
      </p:sp>
      <p:sp>
        <p:nvSpPr>
          <p:cNvPr id="87106" name="Rectangle 66"/>
          <p:cNvSpPr>
            <a:spLocks noChangeArrowheads="1"/>
          </p:cNvSpPr>
          <p:nvPr/>
        </p:nvSpPr>
        <p:spPr bwMode="auto">
          <a:xfrm>
            <a:off x="2044700" y="5429277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L</a:t>
            </a:r>
          </a:p>
        </p:txBody>
      </p:sp>
      <p:sp>
        <p:nvSpPr>
          <p:cNvPr id="87107" name="Rectangle 67"/>
          <p:cNvSpPr>
            <a:spLocks noChangeArrowheads="1"/>
          </p:cNvSpPr>
          <p:nvPr/>
        </p:nvSpPr>
        <p:spPr bwMode="auto">
          <a:xfrm>
            <a:off x="2476500" y="5429277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108" name="Rectangle 68"/>
          <p:cNvSpPr>
            <a:spLocks noChangeArrowheads="1"/>
          </p:cNvSpPr>
          <p:nvPr/>
        </p:nvSpPr>
        <p:spPr bwMode="auto">
          <a:xfrm>
            <a:off x="2908300" y="5429277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109" name="Rectangle 69"/>
          <p:cNvSpPr>
            <a:spLocks noChangeArrowheads="1"/>
          </p:cNvSpPr>
          <p:nvPr/>
        </p:nvSpPr>
        <p:spPr bwMode="auto">
          <a:xfrm>
            <a:off x="3340100" y="5429277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110" name="Text Box 70"/>
          <p:cNvSpPr txBox="1">
            <a:spLocks noChangeArrowheads="1"/>
          </p:cNvSpPr>
          <p:nvPr/>
        </p:nvSpPr>
        <p:spPr bwMode="auto">
          <a:xfrm>
            <a:off x="1331913" y="5394352"/>
            <a:ext cx="720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100c</a:t>
            </a:r>
          </a:p>
        </p:txBody>
      </p:sp>
      <p:sp>
        <p:nvSpPr>
          <p:cNvPr id="87111" name="Rectangle 71"/>
          <p:cNvSpPr>
            <a:spLocks noChangeArrowheads="1"/>
          </p:cNvSpPr>
          <p:nvPr/>
        </p:nvSpPr>
        <p:spPr bwMode="auto">
          <a:xfrm>
            <a:off x="2044700" y="5697565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M</a:t>
            </a:r>
          </a:p>
        </p:txBody>
      </p:sp>
      <p:sp>
        <p:nvSpPr>
          <p:cNvPr id="87112" name="Rectangle 72"/>
          <p:cNvSpPr>
            <a:spLocks noChangeArrowheads="1"/>
          </p:cNvSpPr>
          <p:nvPr/>
        </p:nvSpPr>
        <p:spPr bwMode="auto">
          <a:xfrm>
            <a:off x="2476500" y="5697565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113" name="Rectangle 73"/>
          <p:cNvSpPr>
            <a:spLocks noChangeArrowheads="1"/>
          </p:cNvSpPr>
          <p:nvPr/>
        </p:nvSpPr>
        <p:spPr bwMode="auto">
          <a:xfrm>
            <a:off x="2908300" y="5697565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114" name="Rectangle 74"/>
          <p:cNvSpPr>
            <a:spLocks noChangeArrowheads="1"/>
          </p:cNvSpPr>
          <p:nvPr/>
        </p:nvSpPr>
        <p:spPr bwMode="auto">
          <a:xfrm>
            <a:off x="3340100" y="5697565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115" name="Text Box 75"/>
          <p:cNvSpPr txBox="1">
            <a:spLocks noChangeArrowheads="1"/>
          </p:cNvSpPr>
          <p:nvPr/>
        </p:nvSpPr>
        <p:spPr bwMode="auto">
          <a:xfrm>
            <a:off x="1331913" y="5662640"/>
            <a:ext cx="720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100d</a:t>
            </a:r>
          </a:p>
        </p:txBody>
      </p:sp>
      <p:sp>
        <p:nvSpPr>
          <p:cNvPr id="87116" name="Rectangle 76"/>
          <p:cNvSpPr>
            <a:spLocks noChangeArrowheads="1"/>
          </p:cNvSpPr>
          <p:nvPr/>
        </p:nvSpPr>
        <p:spPr bwMode="auto">
          <a:xfrm>
            <a:off x="2044700" y="5984902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N</a:t>
            </a:r>
          </a:p>
        </p:txBody>
      </p:sp>
      <p:sp>
        <p:nvSpPr>
          <p:cNvPr id="87117" name="Rectangle 77"/>
          <p:cNvSpPr>
            <a:spLocks noChangeArrowheads="1"/>
          </p:cNvSpPr>
          <p:nvPr/>
        </p:nvSpPr>
        <p:spPr bwMode="auto">
          <a:xfrm>
            <a:off x="2476500" y="5984902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118" name="Rectangle 78"/>
          <p:cNvSpPr>
            <a:spLocks noChangeArrowheads="1"/>
          </p:cNvSpPr>
          <p:nvPr/>
        </p:nvSpPr>
        <p:spPr bwMode="auto">
          <a:xfrm>
            <a:off x="2908300" y="5984902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119" name="Rectangle 79"/>
          <p:cNvSpPr>
            <a:spLocks noChangeArrowheads="1"/>
          </p:cNvSpPr>
          <p:nvPr/>
        </p:nvSpPr>
        <p:spPr bwMode="auto">
          <a:xfrm>
            <a:off x="3340100" y="5984902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120" name="Text Box 80"/>
          <p:cNvSpPr txBox="1">
            <a:spLocks noChangeArrowheads="1"/>
          </p:cNvSpPr>
          <p:nvPr/>
        </p:nvSpPr>
        <p:spPr bwMode="auto">
          <a:xfrm>
            <a:off x="1331913" y="5949977"/>
            <a:ext cx="720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100e</a:t>
            </a:r>
          </a:p>
        </p:txBody>
      </p:sp>
      <p:sp>
        <p:nvSpPr>
          <p:cNvPr id="87121" name="Rectangle 81"/>
          <p:cNvSpPr>
            <a:spLocks noChangeArrowheads="1"/>
          </p:cNvSpPr>
          <p:nvPr/>
        </p:nvSpPr>
        <p:spPr bwMode="auto">
          <a:xfrm>
            <a:off x="5437188" y="2782915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87122" name="Rectangle 82"/>
          <p:cNvSpPr>
            <a:spLocks noChangeArrowheads="1"/>
          </p:cNvSpPr>
          <p:nvPr/>
        </p:nvSpPr>
        <p:spPr bwMode="auto">
          <a:xfrm>
            <a:off x="5868988" y="2782915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87123" name="Rectangle 83"/>
          <p:cNvSpPr>
            <a:spLocks noChangeArrowheads="1"/>
          </p:cNvSpPr>
          <p:nvPr/>
        </p:nvSpPr>
        <p:spPr bwMode="auto">
          <a:xfrm>
            <a:off x="6300788" y="2782915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87124" name="Rectangle 84"/>
          <p:cNvSpPr>
            <a:spLocks noChangeArrowheads="1"/>
          </p:cNvSpPr>
          <p:nvPr/>
        </p:nvSpPr>
        <p:spPr bwMode="auto">
          <a:xfrm>
            <a:off x="6732588" y="2782915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87125" name="Text Box 85"/>
          <p:cNvSpPr txBox="1">
            <a:spLocks noChangeArrowheads="1"/>
          </p:cNvSpPr>
          <p:nvPr/>
        </p:nvSpPr>
        <p:spPr bwMode="auto">
          <a:xfrm>
            <a:off x="4724400" y="2747990"/>
            <a:ext cx="720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1001</a:t>
            </a:r>
          </a:p>
        </p:txBody>
      </p:sp>
      <p:sp>
        <p:nvSpPr>
          <p:cNvPr id="87126" name="Rectangle 86"/>
          <p:cNvSpPr>
            <a:spLocks noChangeArrowheads="1"/>
          </p:cNvSpPr>
          <p:nvPr/>
        </p:nvSpPr>
        <p:spPr bwMode="auto">
          <a:xfrm>
            <a:off x="5437188" y="3057553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87127" name="Rectangle 87"/>
          <p:cNvSpPr>
            <a:spLocks noChangeArrowheads="1"/>
          </p:cNvSpPr>
          <p:nvPr/>
        </p:nvSpPr>
        <p:spPr bwMode="auto">
          <a:xfrm>
            <a:off x="5868988" y="3057553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87128" name="Rectangle 88"/>
          <p:cNvSpPr>
            <a:spLocks noChangeArrowheads="1"/>
          </p:cNvSpPr>
          <p:nvPr/>
        </p:nvSpPr>
        <p:spPr bwMode="auto">
          <a:xfrm>
            <a:off x="6300788" y="3057553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87129" name="Rectangle 89"/>
          <p:cNvSpPr>
            <a:spLocks noChangeArrowheads="1"/>
          </p:cNvSpPr>
          <p:nvPr/>
        </p:nvSpPr>
        <p:spPr bwMode="auto">
          <a:xfrm>
            <a:off x="6732588" y="3057553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H</a:t>
            </a:r>
          </a:p>
        </p:txBody>
      </p:sp>
      <p:sp>
        <p:nvSpPr>
          <p:cNvPr id="87130" name="Text Box 90"/>
          <p:cNvSpPr txBox="1">
            <a:spLocks noChangeArrowheads="1"/>
          </p:cNvSpPr>
          <p:nvPr/>
        </p:nvSpPr>
        <p:spPr bwMode="auto">
          <a:xfrm>
            <a:off x="4724400" y="3022628"/>
            <a:ext cx="720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1002</a:t>
            </a:r>
          </a:p>
        </p:txBody>
      </p:sp>
      <p:sp>
        <p:nvSpPr>
          <p:cNvPr id="87131" name="Rectangle 91"/>
          <p:cNvSpPr>
            <a:spLocks noChangeArrowheads="1"/>
          </p:cNvSpPr>
          <p:nvPr/>
        </p:nvSpPr>
        <p:spPr bwMode="auto">
          <a:xfrm>
            <a:off x="5437188" y="3321078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87132" name="Rectangle 92"/>
          <p:cNvSpPr>
            <a:spLocks noChangeArrowheads="1"/>
          </p:cNvSpPr>
          <p:nvPr/>
        </p:nvSpPr>
        <p:spPr bwMode="auto">
          <a:xfrm>
            <a:off x="5868988" y="3321078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J</a:t>
            </a:r>
          </a:p>
        </p:txBody>
      </p:sp>
      <p:sp>
        <p:nvSpPr>
          <p:cNvPr id="87133" name="Rectangle 93"/>
          <p:cNvSpPr>
            <a:spLocks noChangeArrowheads="1"/>
          </p:cNvSpPr>
          <p:nvPr/>
        </p:nvSpPr>
        <p:spPr bwMode="auto">
          <a:xfrm>
            <a:off x="6300788" y="3321078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K</a:t>
            </a:r>
          </a:p>
        </p:txBody>
      </p:sp>
      <p:sp>
        <p:nvSpPr>
          <p:cNvPr id="87134" name="Rectangle 94"/>
          <p:cNvSpPr>
            <a:spLocks noChangeArrowheads="1"/>
          </p:cNvSpPr>
          <p:nvPr/>
        </p:nvSpPr>
        <p:spPr bwMode="auto">
          <a:xfrm>
            <a:off x="6732588" y="3321078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L</a:t>
            </a:r>
          </a:p>
        </p:txBody>
      </p:sp>
      <p:sp>
        <p:nvSpPr>
          <p:cNvPr id="87135" name="Text Box 95"/>
          <p:cNvSpPr txBox="1">
            <a:spLocks noChangeArrowheads="1"/>
          </p:cNvSpPr>
          <p:nvPr/>
        </p:nvSpPr>
        <p:spPr bwMode="auto">
          <a:xfrm>
            <a:off x="4724400" y="3286153"/>
            <a:ext cx="720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1003</a:t>
            </a:r>
          </a:p>
        </p:txBody>
      </p:sp>
      <p:sp>
        <p:nvSpPr>
          <p:cNvPr id="87136" name="Rectangle 96"/>
          <p:cNvSpPr>
            <a:spLocks noChangeArrowheads="1"/>
          </p:cNvSpPr>
          <p:nvPr/>
        </p:nvSpPr>
        <p:spPr bwMode="auto">
          <a:xfrm>
            <a:off x="5437188" y="3595715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M</a:t>
            </a:r>
          </a:p>
        </p:txBody>
      </p:sp>
      <p:sp>
        <p:nvSpPr>
          <p:cNvPr id="87137" name="Rectangle 97"/>
          <p:cNvSpPr>
            <a:spLocks noChangeArrowheads="1"/>
          </p:cNvSpPr>
          <p:nvPr/>
        </p:nvSpPr>
        <p:spPr bwMode="auto">
          <a:xfrm>
            <a:off x="5868988" y="3595715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N</a:t>
            </a:r>
          </a:p>
        </p:txBody>
      </p:sp>
      <p:sp>
        <p:nvSpPr>
          <p:cNvPr id="87138" name="Rectangle 98"/>
          <p:cNvSpPr>
            <a:spLocks noChangeArrowheads="1"/>
          </p:cNvSpPr>
          <p:nvPr/>
        </p:nvSpPr>
        <p:spPr bwMode="auto">
          <a:xfrm>
            <a:off x="6300788" y="3595715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139" name="Rectangle 99"/>
          <p:cNvSpPr>
            <a:spLocks noChangeArrowheads="1"/>
          </p:cNvSpPr>
          <p:nvPr/>
        </p:nvSpPr>
        <p:spPr bwMode="auto">
          <a:xfrm>
            <a:off x="6732588" y="3595715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140" name="Text Box 100"/>
          <p:cNvSpPr txBox="1">
            <a:spLocks noChangeArrowheads="1"/>
          </p:cNvSpPr>
          <p:nvPr/>
        </p:nvSpPr>
        <p:spPr bwMode="auto">
          <a:xfrm>
            <a:off x="4724400" y="3560790"/>
            <a:ext cx="720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1004</a:t>
            </a:r>
          </a:p>
        </p:txBody>
      </p:sp>
      <p:sp>
        <p:nvSpPr>
          <p:cNvPr id="99" name="Text Box 2" descr="蓝色面巾纸"/>
          <p:cNvSpPr txBox="1">
            <a:spLocks noChangeArrowheads="1"/>
          </p:cNvSpPr>
          <p:nvPr/>
        </p:nvSpPr>
        <p:spPr bwMode="auto">
          <a:xfrm>
            <a:off x="214282" y="166668"/>
            <a:ext cx="7072362" cy="535531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3200" dirty="0">
                <a:solidFill>
                  <a:srgbClr val="FF3300"/>
                </a:solidFill>
                <a:ea typeface="隶书" pitchFamily="49" charset="-122"/>
              </a:rPr>
              <a:t>4.2.1 </a:t>
            </a:r>
            <a:r>
              <a:rPr kumimoji="1" lang="en-US" altLang="zh-CN" sz="3200" dirty="0" smtClean="0">
                <a:solidFill>
                  <a:srgbClr val="FF3300"/>
                </a:solidFill>
                <a:ea typeface="隶书" pitchFamily="49" charset="-122"/>
              </a:rPr>
              <a:t> </a:t>
            </a:r>
            <a:r>
              <a:rPr kumimoji="1" lang="zh-CN" altLang="en-US" sz="3200" dirty="0" smtClean="0">
                <a:solidFill>
                  <a:srgbClr val="FF3300"/>
                </a:solidFill>
                <a:ea typeface="隶书" pitchFamily="49" charset="-122"/>
              </a:rPr>
              <a:t>串</a:t>
            </a:r>
            <a:r>
              <a:rPr kumimoji="1" lang="zh-CN" altLang="en-US" sz="3200" dirty="0">
                <a:solidFill>
                  <a:srgbClr val="FF3300"/>
                </a:solidFill>
                <a:ea typeface="隶书" pitchFamily="49" charset="-122"/>
              </a:rPr>
              <a:t>的顺序存储及其基本操作实现</a:t>
            </a:r>
            <a:r>
              <a:rPr kumimoji="1" lang="zh-CN" altLang="en-US" sz="3200" dirty="0">
                <a:solidFill>
                  <a:schemeClr val="tx1"/>
                </a:solidFill>
              </a:rPr>
              <a:t>      </a:t>
            </a:r>
            <a:endParaRPr kumimoji="1" lang="zh-CN" altLang="en-US" sz="3200" dirty="0">
              <a:solidFill>
                <a:srgbClr val="FF330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14281" y="1301484"/>
            <a:ext cx="8715404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200"/>
              </a:lnSpc>
              <a:buBlip>
                <a:blip r:embed="rId3"/>
              </a:buBlip>
            </a:pPr>
            <a:r>
              <a:rPr lang="zh-CN" altLang="en-US" sz="1800" smtClean="0">
                <a:ea typeface="微软雅黑" pitchFamily="34" charset="-122"/>
                <a:cs typeface="Times New Roman" pitchFamily="18" charset="0"/>
              </a:rPr>
              <a:t>每个单元</a:t>
            </a:r>
            <a:r>
              <a:rPr lang="en-US" altLang="zh-CN" sz="1800" smtClean="0">
                <a:ea typeface="微软雅黑" pitchFamily="34" charset="-122"/>
                <a:cs typeface="Times New Roman" pitchFamily="18" charset="0"/>
              </a:rPr>
              <a:t>(</a:t>
            </a:r>
            <a:r>
              <a:rPr lang="zh-CN" altLang="en-US" sz="1800" smtClean="0">
                <a:ea typeface="微软雅黑" pitchFamily="34" charset="-122"/>
                <a:cs typeface="Times New Roman" pitchFamily="18" charset="0"/>
              </a:rPr>
              <a:t>如</a:t>
            </a:r>
            <a:r>
              <a:rPr lang="en-US" altLang="zh-CN" sz="1800" smtClean="0">
                <a:ea typeface="微软雅黑" pitchFamily="34" charset="-122"/>
                <a:cs typeface="Times New Roman" pitchFamily="18" charset="0"/>
              </a:rPr>
              <a:t>4</a:t>
            </a:r>
            <a:r>
              <a:rPr lang="zh-CN" altLang="en-US" sz="1800" smtClean="0">
                <a:ea typeface="微软雅黑" pitchFamily="34" charset="-122"/>
                <a:cs typeface="Times New Roman" pitchFamily="18" charset="0"/>
              </a:rPr>
              <a:t>个字节</a:t>
            </a:r>
            <a:r>
              <a:rPr lang="en-US" altLang="zh-CN" sz="1800" smtClean="0"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800" smtClean="0">
                <a:ea typeface="微软雅黑" pitchFamily="34" charset="-122"/>
                <a:cs typeface="Times New Roman" pitchFamily="18" charset="0"/>
              </a:rPr>
              <a:t>只存一个字符，称为</a:t>
            </a:r>
            <a:r>
              <a:rPr lang="zh-CN" altLang="en-US" sz="1800" smtClean="0">
                <a:solidFill>
                  <a:srgbClr val="FF00FF"/>
                </a:solidFill>
                <a:ea typeface="微软雅黑" pitchFamily="34" charset="-122"/>
                <a:cs typeface="Times New Roman" pitchFamily="18" charset="0"/>
              </a:rPr>
              <a:t>非紧缩格式</a:t>
            </a:r>
            <a:r>
              <a:rPr lang="zh-CN" altLang="en-US" sz="1800" smtClean="0">
                <a:ea typeface="微软雅黑" pitchFamily="34" charset="-122"/>
                <a:cs typeface="Times New Roman" pitchFamily="18" charset="0"/>
              </a:rPr>
              <a:t>（其存储密度小）。</a:t>
            </a:r>
            <a:endParaRPr lang="en-US" altLang="zh-CN" sz="1800" smtClean="0">
              <a:ea typeface="微软雅黑" pitchFamily="34" charset="-122"/>
              <a:cs typeface="Times New Roman" pitchFamily="18" charset="0"/>
            </a:endParaRPr>
          </a:p>
          <a:p>
            <a:pPr marL="457200" indent="-457200">
              <a:lnSpc>
                <a:spcPts val="3200"/>
              </a:lnSpc>
              <a:buBlip>
                <a:blip r:embed="rId3"/>
              </a:buBlip>
            </a:pPr>
            <a:r>
              <a:rPr lang="zh-CN" altLang="en-US" sz="1800" smtClean="0">
                <a:ea typeface="微软雅黑" pitchFamily="34" charset="-122"/>
                <a:cs typeface="Times New Roman" pitchFamily="18" charset="0"/>
              </a:rPr>
              <a:t>每个单元存放多个字符，称为</a:t>
            </a:r>
            <a:r>
              <a:rPr lang="zh-CN" altLang="en-US" sz="1800" smtClean="0">
                <a:solidFill>
                  <a:srgbClr val="FF00FF"/>
                </a:solidFill>
                <a:ea typeface="微软雅黑" pitchFamily="34" charset="-122"/>
                <a:cs typeface="Times New Roman" pitchFamily="18" charset="0"/>
              </a:rPr>
              <a:t>紧缩格式</a:t>
            </a:r>
            <a:r>
              <a:rPr lang="zh-CN" altLang="en-US" sz="1800" smtClean="0">
                <a:ea typeface="微软雅黑" pitchFamily="34" charset="-122"/>
                <a:cs typeface="Times New Roman" pitchFamily="18" charset="0"/>
              </a:rPr>
              <a:t>（其存储密度大）。</a:t>
            </a:r>
            <a:endParaRPr lang="zh-CN" altLang="en-US" sz="180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929190" y="5357826"/>
            <a:ext cx="1428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一个单元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cxnSp>
        <p:nvCxnSpPr>
          <p:cNvPr id="103" name="直接箭头连接符 102"/>
          <p:cNvCxnSpPr/>
          <p:nvPr/>
        </p:nvCxnSpPr>
        <p:spPr>
          <a:xfrm rot="10800000" flipV="1">
            <a:off x="3778314" y="5572946"/>
            <a:ext cx="1008000" cy="0"/>
          </a:xfrm>
          <a:prstGeom prst="straightConnector1">
            <a:avLst/>
          </a:prstGeom>
          <a:ln w="2857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stCxn id="100" idx="3"/>
            <a:endCxn id="87139" idx="3"/>
          </p:cNvCxnSpPr>
          <p:nvPr/>
        </p:nvCxnSpPr>
        <p:spPr>
          <a:xfrm flipV="1">
            <a:off x="6357950" y="3739384"/>
            <a:ext cx="806438" cy="1818497"/>
          </a:xfrm>
          <a:prstGeom prst="bentConnector3">
            <a:avLst>
              <a:gd name="adj1" fmla="val 128347"/>
            </a:avLst>
          </a:prstGeom>
          <a:ln w="2857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灯片编号占位符 10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9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924</TotalTime>
  <Words>1210</Words>
  <Application>Microsoft PowerPoint</Application>
  <PresentationFormat>全屏显示(4:3)</PresentationFormat>
  <Paragraphs>227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微软用户</cp:lastModifiedBy>
  <cp:revision>335</cp:revision>
  <dcterms:created xsi:type="dcterms:W3CDTF">2004-04-05T09:09:14Z</dcterms:created>
  <dcterms:modified xsi:type="dcterms:W3CDTF">2017-12-05T23:18:55Z</dcterms:modified>
</cp:coreProperties>
</file>