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5"/>
  </p:notesMasterIdLst>
  <p:sldIdLst>
    <p:sldId id="295" r:id="rId2"/>
    <p:sldId id="404" r:id="rId3"/>
    <p:sldId id="403" r:id="rId4"/>
    <p:sldId id="405" r:id="rId5"/>
    <p:sldId id="406" r:id="rId6"/>
    <p:sldId id="407" r:id="rId7"/>
    <p:sldId id="408" r:id="rId8"/>
    <p:sldId id="409" r:id="rId9"/>
    <p:sldId id="410" r:id="rId10"/>
    <p:sldId id="412" r:id="rId11"/>
    <p:sldId id="414" r:id="rId12"/>
    <p:sldId id="413" r:id="rId13"/>
    <p:sldId id="411" r:id="rId14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11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FF00FF"/>
    <a:srgbClr val="6600CC"/>
    <a:srgbClr val="000000"/>
    <a:srgbClr val="669900"/>
    <a:srgbClr val="FF3300"/>
    <a:srgbClr val="808000"/>
    <a:srgbClr val="0033CC"/>
    <a:srgbClr val="3366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47" autoAdjust="0"/>
    <p:restoredTop sz="94581" autoAdjust="0"/>
  </p:normalViewPr>
  <p:slideViewPr>
    <p:cSldViewPr>
      <p:cViewPr varScale="1">
        <p:scale>
          <a:sx n="75" d="100"/>
          <a:sy n="75" d="100"/>
        </p:scale>
        <p:origin x="-6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6836A47-F2A7-406E-887D-DAE0E45A0A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C1A40-83A1-49D1-BF1B-B3BEC23E6C9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6A47-F2A7-406E-887D-DAE0E45A0A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70754-95A5-4CAA-868A-E72F053637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38F08-44BF-4642-A499-5689B8C372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DFA0-0457-4024-9E69-BF8CD5EB984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2CA-D34A-40E3-AFE0-26915C4FE1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E54D-1897-4669-84E7-A56C8EBBAB0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A6A8-3A22-4C70-A2DB-AF31AD5E89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21CE-6942-4A43-A0A0-A8C59F9560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4865-7BA5-48C5-94C2-CF738209C4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36E68863-33C2-4D6D-B9FA-F4917E910219}" type="slidenum">
              <a:rPr lang="en-US" altLang="zh-CN" smtClean="0"/>
              <a:pPr/>
              <a:t>‹#›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99BF-7BD1-46F9-A3C3-BD773687F5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54371-229B-4F0D-9E69-97C7B50F0F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E2A1-5EAD-411B-8D38-DF501AA1BD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0" descr="纸莎草纸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357422" y="285728"/>
            <a:ext cx="2928958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</a:t>
            </a:r>
            <a:r>
              <a:rPr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4</a:t>
            </a:r>
            <a:r>
              <a:rPr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章小结</a:t>
            </a:r>
            <a:r>
              <a:rPr lang="zh-CN" altLang="en-US" sz="4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lang="zh-CN" altLang="en-US" sz="40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8" name="Oval 8"/>
          <p:cNvSpPr>
            <a:spLocks noChangeAspect="1" noChangeArrowheads="1"/>
          </p:cNvSpPr>
          <p:nvPr/>
        </p:nvSpPr>
        <p:spPr bwMode="auto">
          <a:xfrm>
            <a:off x="785786" y="2005083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Oval 9"/>
          <p:cNvSpPr>
            <a:spLocks noChangeAspect="1" noChangeArrowheads="1"/>
          </p:cNvSpPr>
          <p:nvPr/>
        </p:nvSpPr>
        <p:spPr bwMode="auto">
          <a:xfrm>
            <a:off x="836617" y="2055627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1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356" y="2143116"/>
            <a:ext cx="2571768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串的存储结构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90477"/>
            <a:ext cx="1799630" cy="152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1928794" y="3047998"/>
            <a:ext cx="6572296" cy="4647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 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串是一种特殊的线性表，是线性表的一个子集。</a:t>
            </a:r>
            <a:endParaRPr lang="en-US" altLang="zh-CN" sz="22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643306" y="3810003"/>
            <a:ext cx="1643074" cy="1589187"/>
            <a:chOff x="3643306" y="3000378"/>
            <a:chExt cx="1643074" cy="1191890"/>
          </a:xfrm>
        </p:grpSpPr>
        <p:sp>
          <p:nvSpPr>
            <p:cNvPr id="25" name="下箭头 24"/>
            <p:cNvSpPr/>
            <p:nvPr/>
          </p:nvSpPr>
          <p:spPr>
            <a:xfrm>
              <a:off x="4214810" y="3000378"/>
              <a:ext cx="214314" cy="35719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43306" y="3517469"/>
              <a:ext cx="1643074" cy="674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buBlip>
                  <a:blip r:embed="rId5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顺序串</a:t>
              </a:r>
              <a:endParaRPr lang="en-US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 algn="l">
                <a:buBlip>
                  <a:blip r:embed="rId5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链串</a:t>
              </a:r>
              <a:endPara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312975"/>
            <a:ext cx="835824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假设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串采用字符数组存储。修改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KMP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算法在一个字符串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中查找子串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出现次数。例如，对于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s=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abcabcabcd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abcab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”。这里认为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出现</a:t>
            </a:r>
            <a:r>
              <a:rPr 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（考虑重叠部分）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TextBox 19"/>
          <p:cNvSpPr txBox="1"/>
          <p:nvPr/>
        </p:nvSpPr>
        <p:spPr>
          <a:xfrm>
            <a:off x="500034" y="2143116"/>
            <a:ext cx="83582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KMP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算法中，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next[j]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字符前面与模式串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开头相同字符的个数，为了达到题目中的匹配要求，对于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n-1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（含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个字符）还需要求出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</a:t>
            </a:r>
            <a:r>
              <a:rPr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next[n]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值，以便实现重复匹配。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10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/13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04962" y="4143380"/>
          <a:ext cx="716756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938"/>
                <a:gridCol w="1023938"/>
                <a:gridCol w="1023938"/>
                <a:gridCol w="1023938"/>
                <a:gridCol w="1023938"/>
                <a:gridCol w="1023938"/>
                <a:gridCol w="10239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  <a:endParaRPr lang="zh-CN" altLang="en-US" sz="2000" b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2000" b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2000" b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2000" b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sz="2000" b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sz="2000" b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sz="2000" b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t[j]</a:t>
                      </a:r>
                      <a:endParaRPr lang="zh-CN" altLang="en-US" sz="2000" b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altLang="en-US" sz="2000" b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endParaRPr lang="zh-CN" altLang="en-US" sz="2000" b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  <a:endParaRPr lang="zh-CN" altLang="en-US" sz="2000" b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  <a:endParaRPr lang="zh-CN" altLang="en-US" sz="2000" b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b</a:t>
                      </a:r>
                      <a:endParaRPr lang="zh-CN" altLang="en-US" sz="2000" b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next[j]</a:t>
                      </a:r>
                      <a:endParaRPr lang="zh-CN" altLang="en-US" sz="2000" b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-1</a:t>
                      </a:r>
                      <a:endParaRPr lang="zh-CN" altLang="en-US" sz="2000" b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2000" b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2000" b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2000" b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sz="2000" b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sz="2000" b="0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571604" y="5429264"/>
            <a:ext cx="7286676" cy="807899"/>
            <a:chOff x="1571604" y="5429264"/>
            <a:chExt cx="7286676" cy="807899"/>
          </a:xfrm>
        </p:grpSpPr>
        <p:sp>
          <p:nvSpPr>
            <p:cNvPr id="8" name="TextBox 7"/>
            <p:cNvSpPr txBox="1"/>
            <p:nvPr/>
          </p:nvSpPr>
          <p:spPr>
            <a:xfrm>
              <a:off x="1571604" y="5857892"/>
              <a:ext cx="7286676" cy="379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当匹配成功时，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j=5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，设置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next[5]=2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，让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s[i]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与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’c’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字符开始比较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!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9" name="上箭头 8"/>
            <p:cNvSpPr/>
            <p:nvPr/>
          </p:nvSpPr>
          <p:spPr>
            <a:xfrm>
              <a:off x="7563551" y="5429264"/>
              <a:ext cx="223159" cy="388212"/>
            </a:xfrm>
            <a:prstGeom prst="upArrow">
              <a:avLst/>
            </a:prstGeom>
            <a:ln>
              <a:tailEnd type="stealth" w="med" len="lg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857232"/>
            <a:ext cx="8001056" cy="39471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GetNext1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(char *t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next[])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由模式串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n=strlen(t);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j=0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k=-1; next[0]=-1;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(j&lt;=n)	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改为需要求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next[n]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(k==-1 || t[j]==t[k])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或比较的字符相等时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j++;k++;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next[j]=k;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k=next[k];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11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500042"/>
            <a:ext cx="8358246" cy="516599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Substrcount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(char *s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char *t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利用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KMP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算法求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中出现的次数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next[MaxSize]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j=0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count=0;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GetNext1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next);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(s[i] &amp;&amp; t[j]) 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(j==-1 || s[i]==t[j])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j++;		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各增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j=next[j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不变，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后退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(!t[j])		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成功匹配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j=next[j];		//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改为将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设置为</a:t>
            </a:r>
            <a:r>
              <a:rPr 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next[j]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，继续匹配</a:t>
            </a: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12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357422" y="4429132"/>
            <a:ext cx="4897438" cy="65492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FF00FF"/>
                </a:solidFill>
              </a:rPr>
              <a:t> </a:t>
            </a:r>
            <a:r>
              <a:rPr lang="en-US" altLang="zh-CN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本章完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13</a:t>
            </a:fld>
            <a:r>
              <a:rPr lang="en-US" altLang="zh-CN" smtClean="0"/>
              <a:t>/13</a:t>
            </a:r>
            <a:endParaRPr lang="en-US" altLang="zh-CN"/>
          </a:p>
        </p:txBody>
      </p:sp>
      <p:pic>
        <p:nvPicPr>
          <p:cNvPr id="1026" name="Picture 2" descr="https://ss2.bdstatic.com/70cFvnSh_Q1YnxGkpoWK1HF6hhy/it/u=886171843,3119024215&amp;fm=23&amp;gp=0.jpg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857364"/>
            <a:ext cx="2214578" cy="2214580"/>
          </a:xfrm>
          <a:prstGeom prst="rect">
            <a:avLst/>
          </a:prstGeom>
          <a:noFill/>
        </p:spPr>
      </p:pic>
      <p:pic>
        <p:nvPicPr>
          <p:cNvPr id="2" name="Picture 2" descr="https://ss0.bdstatic.com/70cFuHSh_Q1YnxGkpoWK1HF6hhy/it/u=1627371202,4279867402&amp;fm=23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714356"/>
            <a:ext cx="3619487" cy="22859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666731"/>
            <a:ext cx="5715040" cy="4381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  <a:sym typeface="Wingdings"/>
              </a:rPr>
              <a:t> 链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itchFamily="34" charset="-122"/>
                <a:cs typeface="Times New Roman" pitchFamily="18" charset="0"/>
              </a:rPr>
              <a:t>串只能采用单链表吗？</a:t>
            </a:r>
            <a:endParaRPr lang="en-US" altLang="zh-CN" sz="22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619238"/>
            <a:ext cx="7215238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zh-CN" altLang="en-US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不一定。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需要根据需要情况而定。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如果需要从某个结点出发前后查找，可以采用双链表。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如果需要快速查找尾结点，可以采用循环双链表。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2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" y="1000108"/>
            <a:ext cx="184730" cy="4985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" name="Oval 8"/>
          <p:cNvSpPr>
            <a:spLocks noChangeAspect="1" noChangeArrowheads="1"/>
          </p:cNvSpPr>
          <p:nvPr/>
        </p:nvSpPr>
        <p:spPr bwMode="auto">
          <a:xfrm>
            <a:off x="785786" y="862075"/>
            <a:ext cx="857256" cy="852413"/>
          </a:xfrm>
          <a:prstGeom prst="ellipse">
            <a:avLst/>
          </a:prstGeom>
          <a:gradFill rotWithShape="0">
            <a:gsLst>
              <a:gs pos="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>
            <a:outerShdw dist="89803" dir="2700000" algn="ctr" rotWithShape="0">
              <a:srgbClr val="020202">
                <a:alpha val="50000"/>
              </a:srgbClr>
            </a:outerShdw>
          </a:effectLst>
        </p:spPr>
        <p:txBody>
          <a:bodyPr wrap="none" lIns="98956" tIns="49478" rIns="98956" bIns="49478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2" name="Oval 9"/>
          <p:cNvSpPr>
            <a:spLocks noChangeAspect="1" noChangeArrowheads="1"/>
          </p:cNvSpPr>
          <p:nvPr/>
        </p:nvSpPr>
        <p:spPr bwMode="auto">
          <a:xfrm>
            <a:off x="836617" y="912619"/>
            <a:ext cx="755594" cy="751325"/>
          </a:xfrm>
          <a:prstGeom prst="ellipse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100000">
                <a:srgbClr val="00CCFF"/>
              </a:gs>
            </a:gsLst>
            <a:lin ang="2700000" scaled="1"/>
          </a:gradFill>
          <a:ln w="3175">
            <a:noFill/>
            <a:round/>
            <a:headEnd/>
            <a:tailEnd/>
          </a:ln>
          <a:effectLst/>
        </p:spPr>
        <p:txBody>
          <a:bodyPr wrap="none" lIns="91435" tIns="45718" rIns="91435" bIns="45718" anchor="ctr"/>
          <a:lstStyle/>
          <a:p>
            <a:pPr algn="ctr">
              <a:defRPr/>
            </a:pPr>
            <a:r>
              <a:rPr lang="en-AU" sz="28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2</a:t>
            </a:r>
            <a:endParaRPr lang="en-AU" sz="28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57356" y="1071546"/>
            <a:ext cx="2571768" cy="533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串的算法设计</a:t>
            </a:r>
            <a:endParaRPr lang="zh-CN" altLang="en-US" sz="28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71604" y="2190742"/>
            <a:ext cx="3071834" cy="4381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Wingdings"/>
              </a:rPr>
              <a:t>  串的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基本算法设计</a:t>
            </a:r>
            <a:endParaRPr lang="zh-CN" altLang="en-US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785918" y="3143248"/>
            <a:ext cx="36433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借鉴线性表的算法设计方法。</a:t>
            </a:r>
            <a:endParaRPr lang="zh-CN" altLang="en-US" sz="22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928794" y="3929066"/>
            <a:ext cx="3071834" cy="976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顺序串   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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  顺序表</a:t>
            </a:r>
            <a:endParaRPr lang="en-US" altLang="zh-CN" sz="2200" smtClean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buBlip>
                <a:blip r:embed="rId3"/>
              </a:buBlip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链   串    </a:t>
            </a:r>
            <a:r>
              <a:rPr lang="zh-CN" altLang="en-US" sz="220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  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单链表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3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571481"/>
            <a:ext cx="4000528" cy="4647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  <a:sym typeface="Wingdings"/>
              </a:rPr>
              <a:t>  串的模式匹配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算法设计</a:t>
            </a:r>
            <a:endParaRPr lang="zh-CN" altLang="en-US" sz="22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1619237"/>
            <a:ext cx="2714644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BF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KMP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57290" y="3238499"/>
            <a:ext cx="7143800" cy="1437392"/>
            <a:chOff x="1357290" y="2428874"/>
            <a:chExt cx="7143800" cy="1078044"/>
          </a:xfrm>
        </p:grpSpPr>
        <p:sp>
          <p:nvSpPr>
            <p:cNvPr id="5" name="TextBox 4"/>
            <p:cNvSpPr txBox="1"/>
            <p:nvPr/>
          </p:nvSpPr>
          <p:spPr>
            <a:xfrm>
              <a:off x="2214546" y="2428874"/>
              <a:ext cx="6286544" cy="754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为什么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KMP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算法平均性能更高？</a:t>
              </a:r>
              <a:endPara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marL="457200" indent="-457200" algn="l">
                <a:buBlip>
                  <a:blip r:embed="rId3"/>
                </a:buBlip>
              </a:pP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是不是任何情况下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KMP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算法都好于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BF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算法？</a:t>
              </a:r>
              <a:endParaRPr lang="zh-CN" altLang="en-US" sz="22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57290" y="2428874"/>
              <a:ext cx="785818" cy="1078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/13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357166"/>
            <a:ext cx="68580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 假设串采用顺序结构存储。设计一个算法求串</a:t>
            </a:r>
            <a:r>
              <a:rPr lang="nb-NO" sz="2200" i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中出现的第一个最长重复子串的下标和长度。</a:t>
            </a:r>
            <a:endParaRPr lang="zh-CN" altLang="en-US" sz="220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6186" y="4002462"/>
            <a:ext cx="3900062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smtClean="0">
                <a:solidFill>
                  <a:srgbClr val="0000FF"/>
                </a:solidFill>
              </a:rPr>
              <a:t>a   a   b   a   b   c   a   b   c   d</a:t>
            </a:r>
            <a:endParaRPr lang="zh-CN" altLang="en-US" i="1">
              <a:solidFill>
                <a:srgbClr val="0000FF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57158" y="3298048"/>
            <a:ext cx="357190" cy="799665"/>
            <a:chOff x="1500166" y="2330659"/>
            <a:chExt cx="357190" cy="599749"/>
          </a:xfrm>
        </p:grpSpPr>
        <p:cxnSp>
          <p:nvCxnSpPr>
            <p:cNvPr id="7" name="直接箭头连接符 6"/>
            <p:cNvCxnSpPr/>
            <p:nvPr/>
          </p:nvCxnSpPr>
          <p:spPr>
            <a:xfrm rot="5400000">
              <a:off x="1570810" y="2786738"/>
              <a:ext cx="28575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500166" y="2330659"/>
              <a:ext cx="357190" cy="25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FF00FF"/>
                  </a:solidFill>
                </a:rPr>
                <a:t>i</a:t>
              </a:r>
              <a:endParaRPr lang="zh-CN" altLang="en-US" sz="2000" i="1">
                <a:solidFill>
                  <a:srgbClr val="FF00FF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14348" y="1619237"/>
            <a:ext cx="8001056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解：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len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）记录当前重复子串，（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maxi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maxlen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）记录第一个最长重复子串。</a:t>
            </a:r>
            <a:endParaRPr lang="zh-CN" altLang="en-US" sz="22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85786" y="4573065"/>
            <a:ext cx="314780" cy="718498"/>
            <a:chOff x="1785918" y="3286924"/>
            <a:chExt cx="314780" cy="538874"/>
          </a:xfrm>
        </p:grpSpPr>
        <p:sp>
          <p:nvSpPr>
            <p:cNvPr id="10" name="TextBox 9"/>
            <p:cNvSpPr txBox="1"/>
            <p:nvPr/>
          </p:nvSpPr>
          <p:spPr>
            <a:xfrm>
              <a:off x="1785918" y="3571882"/>
              <a:ext cx="314780" cy="25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i="1" smtClean="0">
                  <a:solidFill>
                    <a:srgbClr val="FF00FF"/>
                  </a:solidFill>
                </a:rPr>
                <a:t>j</a:t>
              </a:r>
              <a:endParaRPr lang="zh-CN" altLang="en-US" sz="2000" i="1">
                <a:solidFill>
                  <a:srgbClr val="FF00FF"/>
                </a:solidFill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5400000" flipH="1" flipV="1">
              <a:off x="1784794" y="3430130"/>
              <a:ext cx="288000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357686" y="2933395"/>
            <a:ext cx="17859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len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43636" y="2548675"/>
            <a:ext cx="257176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maxlen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maxlen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maxlen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maxlen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=2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maxi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maxlen</a:t>
            </a:r>
            <a:r>
              <a:rPr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500166" y="5572143"/>
            <a:ext cx="5786478" cy="523876"/>
            <a:chOff x="1500166" y="4179107"/>
            <a:chExt cx="5786478" cy="392907"/>
          </a:xfrm>
        </p:grpSpPr>
        <p:sp>
          <p:nvSpPr>
            <p:cNvPr id="18" name="右箭头 17"/>
            <p:cNvSpPr/>
            <p:nvPr/>
          </p:nvSpPr>
          <p:spPr>
            <a:xfrm>
              <a:off x="1500166" y="4214824"/>
              <a:ext cx="642942" cy="357190"/>
            </a:xfrm>
            <a:prstGeom prst="rightArrow">
              <a:avLst/>
            </a:prstGeom>
            <a:ln>
              <a:tailEnd type="stealth" w="med" len="lg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57422" y="4179107"/>
              <a:ext cx="4929222" cy="329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maxi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lang="en-US" altLang="zh-CN" sz="22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maxlen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=3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，即“</a:t>
              </a:r>
              <a:r>
                <a:rPr lang="en-US" altLang="zh-CN" sz="2200" i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abc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”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"/>
            <a:ext cx="785818" cy="1006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5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426E-6 L 0.32605 -0.003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89 0.00278 L 0.04149 0.0027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55 -0.00339 L 0.32605 -0.00339 " pathEditMode="relative" ptsTypes="AA">
                                      <p:cBhvr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49 0.00278 L 0.0809 0.00278 " pathEditMode="relative" ptsTypes="AA">
                                      <p:cBhvr>
                                        <p:cTn id="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95 -0.00339 L 0.32605 -0.00339 " pathEditMode="relative" ptsTypes="AA">
                                      <p:cBhvr>
                                        <p:cTn id="5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41 0.00278 L 0.12482 0.00278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17 -0.00339 L 0.32605 -0.00339 " pathEditMode="relative" ptsTypes="AA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159341"/>
            <a:ext cx="8286808" cy="248806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216000" bIns="216000" rtlCol="0">
            <a:spAutoFit/>
          </a:bodyPr>
          <a:lstStyle/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maxsubstr(SqString s，SqString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&amp;t)</a:t>
            </a:r>
            <a:endParaRPr lang="zh-CN" altLang="en-US" sz="180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maxi=0，maxlen=0，len，i，j，k;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i=0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(i&lt;s.length)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从下标为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的字符开始</a:t>
            </a:r>
          </a:p>
          <a:p>
            <a:pPr algn="l">
              <a:lnSpc>
                <a:spcPts val="3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j=i+1;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的下一个位置开始找重复子串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380979"/>
            <a:ext cx="2786082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算法如下：</a:t>
            </a:r>
            <a:endParaRPr lang="zh-CN" altLang="en-US" sz="22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6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76" y="285729"/>
            <a:ext cx="8858280" cy="44500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bIns="72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while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(j&lt;s.length)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if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(s.data[i]==s.data[j])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找一个子串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其起始下标为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i，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长度为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</a:t>
            </a:r>
            <a:endParaRPr lang="zh-CN" altLang="en-US" sz="180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len=1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(k=1;s.data[i+k]==s.data[j+k];k++)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len++;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 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(len&gt;maxlen)	   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将较大长度者赋给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maxi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maxlen</a:t>
            </a:r>
            <a:endParaRPr lang="zh-CN" altLang="en-US" sz="1800" smtClean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maxi=i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maxlen=len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sz="180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+=len;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j++;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   			   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继续扫描第</a:t>
            </a:r>
            <a:r>
              <a:rPr 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字符之后的字符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7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142984"/>
            <a:ext cx="6786610" cy="190239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80000" bIns="180000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t.length=maxlen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将最长重复子串赋给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endParaRPr lang="zh-CN" altLang="en-US" sz="1800" smtClean="0">
              <a:solidFill>
                <a:srgbClr val="0070C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 </a:t>
            </a: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(i=0;i&lt;maxlen;i++)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t.data[i]=s.data[maxi+i];</a:t>
            </a:r>
            <a:endParaRPr lang="zh-CN" altLang="en-US" sz="18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8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047733"/>
            <a:ext cx="4286280" cy="2964914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main()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SqString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s,t;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StrAssign(s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,"</a:t>
            </a:r>
            <a:r>
              <a:rPr lang="en-US" altLang="zh-CN" sz="180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aababcabcd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");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("s:"); DispStr(s);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maxsubstr(s,t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("t:");DispStr(t);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1;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1357298"/>
            <a:ext cx="3272062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右箭头 4"/>
          <p:cNvSpPr/>
          <p:nvPr/>
        </p:nvSpPr>
        <p:spPr>
          <a:xfrm>
            <a:off x="4500562" y="2214555"/>
            <a:ext cx="714380" cy="476253"/>
          </a:xfrm>
          <a:prstGeom prst="rightArrow">
            <a:avLst/>
          </a:prstGeom>
          <a:ln>
            <a:tailEnd type="stealth" w="med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8863-33C2-4D6D-B9FA-F4917E910219}" type="slidenum">
              <a:rPr lang="en-US" altLang="zh-CN" smtClean="0"/>
              <a:pPr/>
              <a:t>9</a:t>
            </a:fld>
            <a:r>
              <a:rPr lang="en-US" altLang="zh-CN" smtClean="0"/>
              <a:t>/13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stealth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00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2247</TotalTime>
  <Words>569</Words>
  <Application>Microsoft PowerPoint</Application>
  <PresentationFormat>全屏显示(4:3)</PresentationFormat>
  <Paragraphs>136</Paragraphs>
  <Slides>13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948</cp:revision>
  <dcterms:created xsi:type="dcterms:W3CDTF">2004-03-31T23:50:14Z</dcterms:created>
  <dcterms:modified xsi:type="dcterms:W3CDTF">2017-12-06T00:10:24Z</dcterms:modified>
</cp:coreProperties>
</file>