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6"/>
  </p:notesMasterIdLst>
  <p:sldIdLst>
    <p:sldId id="257" r:id="rId2"/>
    <p:sldId id="344" r:id="rId3"/>
    <p:sldId id="346" r:id="rId4"/>
    <p:sldId id="357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8" r:id="rId14"/>
    <p:sldId id="341" r:id="rId1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0000"/>
    <a:srgbClr val="336600"/>
    <a:srgbClr val="996633"/>
    <a:srgbClr val="003300"/>
    <a:srgbClr val="0066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94705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19E8C-BFDA-4996-9B62-9A32106FEA80}" type="datetimeFigureOut">
              <a:rPr lang="zh-CN" altLang="en-US" smtClean="0"/>
              <a:pPr/>
              <a:t>2018/5/31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22EA6-E7A9-43D4-863D-4A11B2B43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22EA6-E7A9-43D4-863D-4A11B2B4393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4424-5295-4E0A-8C47-CC0AE7967E9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DA52-8F6D-46D6-B0EA-BEFE24B1984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72B3-B3F0-4C82-8388-52FBD62C02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3365-45FB-4BDC-83B2-CE7452E8B5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8524-C393-417B-A88E-C3EA2FF07BF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1B2E-3188-4D73-98BA-8ECCC12337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CCC7-08FF-4EF1-8513-F34F25ABB55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20C4-10B5-489A-8386-AD2F04E185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F225F2F7-8AD0-4BEA-91DC-61D82E2F5127}" type="slidenum">
              <a:rPr lang="en-US" altLang="zh-CN" smtClean="0"/>
              <a:pPr/>
              <a:t>‹#›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A379-3F7D-42CD-9365-3F6597C5E17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4F88-37CA-4478-9DF9-66E16F6FF99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19D06-4B92-4EB8-8B46-E96B01B89E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 descr="粉色面巾纸"/>
          <p:cNvSpPr txBox="1">
            <a:spLocks noChangeArrowheads="1"/>
          </p:cNvSpPr>
          <p:nvPr/>
        </p:nvSpPr>
        <p:spPr bwMode="auto">
          <a:xfrm>
            <a:off x="500034" y="1695442"/>
            <a:ext cx="3857652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5.2.1  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函数调用栈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 Box 6" descr="羊皮纸"/>
          <p:cNvSpPr txBox="1">
            <a:spLocks noChangeArrowheads="1"/>
          </p:cNvSpPr>
          <p:nvPr/>
        </p:nvSpPr>
        <p:spPr bwMode="auto">
          <a:xfrm>
            <a:off x="2786050" y="480996"/>
            <a:ext cx="357190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5.2 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递归和栈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2786058"/>
            <a:ext cx="7358114" cy="160813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b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函数执行是通过系统栈实现的。系统栈分为若干个</a:t>
            </a:r>
            <a:r>
              <a:rPr lang="zh-CN" altLang="en-US" sz="2200" b="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栈帧</a:t>
            </a:r>
            <a:r>
              <a:rPr lang="zh-CN" altLang="en-US" sz="2200" b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200" b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ts val="3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b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一次函数调用相关的数据保存在</a:t>
            </a:r>
            <a:r>
              <a:rPr lang="zh-CN" altLang="en-US" sz="2200" b="0" smtClean="0">
                <a:latin typeface="微软雅黑" pitchFamily="34" charset="-122"/>
                <a:ea typeface="微软雅黑" pitchFamily="34" charset="-122"/>
              </a:rPr>
              <a:t>栈帧中。体现</a:t>
            </a:r>
            <a:r>
              <a:rPr lang="zh-CN" altLang="en-US" sz="2200" b="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先进后出</a:t>
            </a:r>
            <a:r>
              <a:rPr lang="zh-CN" altLang="en-US" sz="2200" b="0" smtClean="0">
                <a:latin typeface="微软雅黑" pitchFamily="34" charset="-122"/>
                <a:ea typeface="微软雅黑" pitchFamily="34" charset="-122"/>
              </a:rPr>
              <a:t>的特点！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358246" cy="397031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Hanoi2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n， char x， char y， char z)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StackType *st;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定义顺序栈指针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ElemType e，e1，e2，e3;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(n&lt;=0) return;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参数错误时直接返回</a:t>
            </a:r>
          </a:p>
          <a:p>
            <a:pPr algn="l">
              <a:lnSpc>
                <a:spcPct val="20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InitStack(st);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初始化栈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e.n=n; e.x=x; e.y=y; e.z=z; e.flag=false;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Push(st，e);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ct val="150000"/>
              </a:lnSpc>
            </a:pP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8596" y="4214818"/>
            <a:ext cx="3643338" cy="1226588"/>
            <a:chOff x="428596" y="4214818"/>
            <a:chExt cx="3643338" cy="1226588"/>
          </a:xfrm>
        </p:grpSpPr>
        <p:sp>
          <p:nvSpPr>
            <p:cNvPr id="4" name="TextBox 3"/>
            <p:cNvSpPr txBox="1"/>
            <p:nvPr/>
          </p:nvSpPr>
          <p:spPr>
            <a:xfrm>
              <a:off x="428596" y="5072074"/>
              <a:ext cx="3643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Hanoi</a:t>
              </a:r>
              <a:r>
                <a:rPr lang="en-US" sz="18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(n，X，Y，Z)</a:t>
              </a:r>
              <a:r>
                <a:rPr lang="zh-CN" altLang="en-US" sz="18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任务进栈</a:t>
              </a:r>
            </a:p>
          </p:txBody>
        </p:sp>
        <p:sp>
          <p:nvSpPr>
            <p:cNvPr id="5" name="上箭头 4"/>
            <p:cNvSpPr/>
            <p:nvPr/>
          </p:nvSpPr>
          <p:spPr>
            <a:xfrm>
              <a:off x="1571604" y="4214818"/>
              <a:ext cx="214314" cy="785818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214498"/>
            <a:ext cx="8501122" cy="4196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(!StackEmpty(st))	   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栈不空循环</a:t>
            </a:r>
          </a:p>
          <a:p>
            <a:pPr algn="l"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Pop(st，e);	          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800" smtClean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(e.flag==false)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当不能直接移动盘片时</a:t>
            </a:r>
          </a:p>
          <a:p>
            <a:pPr algn="l"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e1.n=e.n-1; e1.x=e.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e1.y=e.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e1.z=e.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if (e1.n==1)         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只有一个盘片时可直接移动</a:t>
            </a:r>
          </a:p>
          <a:p>
            <a:pPr algn="l"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e1.flag=true;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else	                   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有一个以上盘片时不能直接移动</a:t>
            </a:r>
          </a:p>
          <a:p>
            <a:pPr algn="l"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e1.flag=false;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Push(st，e1);	    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Hanoi(n-1，y，x，z)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步骤</a:t>
            </a:r>
            <a:endParaRPr lang="en-US" altLang="zh-CN" sz="1800" smtClean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endParaRPr lang="zh-CN" altLang="en-US" sz="1800" smtClean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5000636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(n，X，Y，Z)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任务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7554" y="5488560"/>
            <a:ext cx="335758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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(n-1，Y，X，Z)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任务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7554" y="4929198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Move(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n，X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Z)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flag=true</a:t>
            </a:r>
            <a:endParaRPr lang="zh-CN" altLang="en-US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7554" y="4429132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(n-1，X，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，Y)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任务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3071802" y="4643446"/>
            <a:ext cx="285752" cy="1071570"/>
          </a:xfrm>
          <a:prstGeom prst="lef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14414" y="1500174"/>
            <a:ext cx="7226840" cy="4159647"/>
            <a:chOff x="1214414" y="1500174"/>
            <a:chExt cx="7226840" cy="4159647"/>
          </a:xfrm>
        </p:grpSpPr>
        <p:sp>
          <p:nvSpPr>
            <p:cNvPr id="13" name="任意多边形 12"/>
            <p:cNvSpPr/>
            <p:nvPr/>
          </p:nvSpPr>
          <p:spPr>
            <a:xfrm>
              <a:off x="6731876" y="2529683"/>
              <a:ext cx="1709378" cy="3130138"/>
            </a:xfrm>
            <a:custGeom>
              <a:avLst/>
              <a:gdLst>
                <a:gd name="connsiteX0" fmla="*/ 1324303 w 1676400"/>
                <a:gd name="connsiteY0" fmla="*/ 13138 h 2850931"/>
                <a:gd name="connsiteX1" fmla="*/ 1671145 w 1676400"/>
                <a:gd name="connsiteY1" fmla="*/ 328448 h 2850931"/>
                <a:gd name="connsiteX2" fmla="*/ 1355834 w 1676400"/>
                <a:gd name="connsiteY2" fmla="*/ 1983827 h 2850931"/>
                <a:gd name="connsiteX3" fmla="*/ 0 w 1676400"/>
                <a:gd name="connsiteY3" fmla="*/ 2850931 h 2850931"/>
                <a:gd name="connsiteX0" fmla="*/ 1538585 w 1709378"/>
                <a:gd name="connsiteY0" fmla="*/ 6569 h 3130138"/>
                <a:gd name="connsiteX1" fmla="*/ 1671145 w 1709378"/>
                <a:gd name="connsiteY1" fmla="*/ 607655 h 3130138"/>
                <a:gd name="connsiteX2" fmla="*/ 1355834 w 1709378"/>
                <a:gd name="connsiteY2" fmla="*/ 2263034 h 3130138"/>
                <a:gd name="connsiteX3" fmla="*/ 0 w 1709378"/>
                <a:gd name="connsiteY3" fmla="*/ 3130138 h 313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9378" h="3130138">
                  <a:moveTo>
                    <a:pt x="1538585" y="6569"/>
                  </a:moveTo>
                  <a:cubicBezTo>
                    <a:pt x="1709378" y="0"/>
                    <a:pt x="1701604" y="231577"/>
                    <a:pt x="1671145" y="607655"/>
                  </a:cubicBezTo>
                  <a:cubicBezTo>
                    <a:pt x="1640686" y="983733"/>
                    <a:pt x="1634358" y="1842620"/>
                    <a:pt x="1355834" y="2263034"/>
                  </a:cubicBezTo>
                  <a:cubicBezTo>
                    <a:pt x="1077310" y="2683448"/>
                    <a:pt x="538655" y="2906793"/>
                    <a:pt x="0" y="3130138"/>
                  </a:cubicBezTo>
                </a:path>
              </a:pathLst>
            </a:cu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14414" y="1500174"/>
              <a:ext cx="7000924" cy="2500330"/>
            </a:xfrm>
            <a:prstGeom prst="rect">
              <a:avLst/>
            </a:prstGeom>
            <a:solidFill>
              <a:schemeClr val="accent2">
                <a:alpha val="0"/>
              </a:schemeClr>
            </a:solidFill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>
                <a:latin typeface="Consolas" pitchFamily="49" charset="0"/>
                <a:ea typeface="仿宋" pitchFamily="49" charset="-122"/>
                <a:cs typeface="Consolas" pitchFamily="49" charset="0"/>
              </a:rPr>
              <a:pPr/>
              <a:t>11</a:t>
            </a:fld>
            <a:r>
              <a:rPr lang="en-US" altLang="zh-CN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/14</a:t>
            </a:r>
            <a:endParaRPr lang="en-US" altLang="zh-CN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68252"/>
            <a:ext cx="8501122" cy="4200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0000" bIns="180000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e2.n=e.n; e2.x=e.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e2.y=e.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e2.z=e.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e2.flag=true;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Push(st，e2);	     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处理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move(n，x，z)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步骤</a:t>
            </a:r>
          </a:p>
          <a:p>
            <a:pPr algn="l">
              <a:lnSpc>
                <a:spcPct val="20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e3.n=e.n-1; e3.x=e.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e3.y=e.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e3.z=e.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if (e3.n==1)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	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只有一个盘片时可直接移动</a:t>
            </a:r>
          </a:p>
          <a:p>
            <a:pPr algn="l"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e3.flag=true;</a:t>
            </a:r>
          </a:p>
          <a:p>
            <a:pPr algn="l"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else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e3.flag=false;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有一个以上盘片时不能直接移动</a:t>
            </a:r>
          </a:p>
          <a:p>
            <a:pPr algn="l"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Push(st，e3);	      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处理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Hanoi(n-1，x，z，y)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步骤</a:t>
            </a:r>
          </a:p>
          <a:p>
            <a:pPr algn="l"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5559998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Hanoi</a:t>
            </a:r>
            <a:r>
              <a:rPr 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(n，X，Y，Z)</a:t>
            </a:r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任务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86116" y="4917056"/>
            <a:ext cx="407196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Hanoi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(n-1，X，Z，Y)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任务进栈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86116" y="5488560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Move(</a:t>
            </a:r>
            <a:r>
              <a:rPr 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n，X</a:t>
            </a:r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Z)</a:t>
            </a:r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en-US" altLang="zh-CN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flag=true</a:t>
            </a:r>
            <a:endParaRPr lang="zh-CN" altLang="en-US" sz="180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6116" y="6131502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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Hanoi</a:t>
            </a:r>
            <a:r>
              <a:rPr 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(n-1，Y，</a:t>
            </a:r>
            <a:r>
              <a:rPr lang="en-US" altLang="zh-CN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Z</a:t>
            </a:r>
            <a:r>
              <a:rPr 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，X)</a:t>
            </a:r>
            <a:r>
              <a:rPr lang="zh-CN" altLang="en-US" sz="18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任务进栈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3071802" y="5202808"/>
            <a:ext cx="285752" cy="1071570"/>
          </a:xfrm>
          <a:prstGeom prst="lef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57224" y="1357298"/>
            <a:ext cx="7000924" cy="3572694"/>
            <a:chOff x="1428728" y="1357298"/>
            <a:chExt cx="7000924" cy="3572694"/>
          </a:xfrm>
        </p:grpSpPr>
        <p:sp>
          <p:nvSpPr>
            <p:cNvPr id="12" name="矩形 11"/>
            <p:cNvSpPr/>
            <p:nvPr/>
          </p:nvSpPr>
          <p:spPr>
            <a:xfrm>
              <a:off x="1428728" y="1357298"/>
              <a:ext cx="7000924" cy="2500330"/>
            </a:xfrm>
            <a:prstGeom prst="rect">
              <a:avLst/>
            </a:prstGeom>
            <a:solidFill>
              <a:schemeClr val="accent2">
                <a:alpha val="0"/>
              </a:schemeClr>
            </a:solidFill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>
              <a:stCxn id="12" idx="2"/>
            </p:cNvCxnSpPr>
            <p:nvPr/>
          </p:nvCxnSpPr>
          <p:spPr>
            <a:xfrm rot="5400000">
              <a:off x="4393405" y="4393413"/>
              <a:ext cx="10715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857224" y="285728"/>
            <a:ext cx="7541609" cy="5429288"/>
            <a:chOff x="1428728" y="285728"/>
            <a:chExt cx="7541609" cy="5429288"/>
          </a:xfrm>
        </p:grpSpPr>
        <p:sp>
          <p:nvSpPr>
            <p:cNvPr id="11" name="矩形 10"/>
            <p:cNvSpPr/>
            <p:nvPr/>
          </p:nvSpPr>
          <p:spPr>
            <a:xfrm>
              <a:off x="1428728" y="285728"/>
              <a:ext cx="7000924" cy="857256"/>
            </a:xfrm>
            <a:prstGeom prst="rect">
              <a:avLst/>
            </a:prstGeom>
            <a:solidFill>
              <a:schemeClr val="accent2">
                <a:alpha val="0"/>
              </a:schemeClr>
            </a:solidFill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7500958" y="616168"/>
              <a:ext cx="1469379" cy="5098848"/>
            </a:xfrm>
            <a:custGeom>
              <a:avLst/>
              <a:gdLst>
                <a:gd name="connsiteX0" fmla="*/ 1970690 w 2701159"/>
                <a:gd name="connsiteY0" fmla="*/ 218090 h 5168462"/>
                <a:gd name="connsiteX1" fmla="*/ 2301766 w 2701159"/>
                <a:gd name="connsiteY1" fmla="*/ 675290 h 5168462"/>
                <a:gd name="connsiteX2" fmla="*/ 2317531 w 2701159"/>
                <a:gd name="connsiteY2" fmla="*/ 4269828 h 5168462"/>
                <a:gd name="connsiteX3" fmla="*/ 0 w 2701159"/>
                <a:gd name="connsiteY3" fmla="*/ 5168462 h 5168462"/>
                <a:gd name="connsiteX0" fmla="*/ 613400 w 1117654"/>
                <a:gd name="connsiteY0" fmla="*/ 218090 h 4923435"/>
                <a:gd name="connsiteX1" fmla="*/ 944476 w 1117654"/>
                <a:gd name="connsiteY1" fmla="*/ 675290 h 4923435"/>
                <a:gd name="connsiteX2" fmla="*/ 960241 w 1117654"/>
                <a:gd name="connsiteY2" fmla="*/ 4269828 h 4923435"/>
                <a:gd name="connsiteX3" fmla="*/ 0 w 1117654"/>
                <a:gd name="connsiteY3" fmla="*/ 4596934 h 4923435"/>
                <a:gd name="connsiteX0" fmla="*/ 613400 w 1117654"/>
                <a:gd name="connsiteY0" fmla="*/ 109045 h 4487889"/>
                <a:gd name="connsiteX1" fmla="*/ 944476 w 1117654"/>
                <a:gd name="connsiteY1" fmla="*/ 566245 h 4487889"/>
                <a:gd name="connsiteX2" fmla="*/ 960241 w 1117654"/>
                <a:gd name="connsiteY2" fmla="*/ 3160627 h 4487889"/>
                <a:gd name="connsiteX3" fmla="*/ 0 w 1117654"/>
                <a:gd name="connsiteY3" fmla="*/ 4487889 h 448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654" h="4487889">
                  <a:moveTo>
                    <a:pt x="613400" y="109045"/>
                  </a:moveTo>
                  <a:cubicBezTo>
                    <a:pt x="750034" y="0"/>
                    <a:pt x="886669" y="57648"/>
                    <a:pt x="944476" y="566245"/>
                  </a:cubicBezTo>
                  <a:cubicBezTo>
                    <a:pt x="1002283" y="1074842"/>
                    <a:pt x="1117654" y="2507020"/>
                    <a:pt x="960241" y="3160627"/>
                  </a:cubicBezTo>
                  <a:cubicBezTo>
                    <a:pt x="802828" y="3814234"/>
                    <a:pt x="966951" y="4413003"/>
                    <a:pt x="0" y="4487889"/>
                  </a:cubicBezTo>
                </a:path>
              </a:pathLst>
            </a:cu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427567"/>
            <a:ext cx="8501122" cy="2144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else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当可以直接移动时</a:t>
            </a:r>
          </a:p>
          <a:p>
            <a:pPr algn="l"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printf("\t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将第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个盘片从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%c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移动到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%c\n"，e.n，e.x，e.z);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DestroyStack(st);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销毁栈</a:t>
            </a:r>
          </a:p>
          <a:p>
            <a:pPr algn="l"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166" y="2928934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求解</a:t>
            </a:r>
            <a:r>
              <a:rPr 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Move(</a:t>
            </a:r>
            <a:r>
              <a:rPr 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n，X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Z)</a:t>
            </a:r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en-US" altLang="zh-CN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flag=true</a:t>
            </a:r>
            <a:endParaRPr lang="zh-CN" altLang="en-US" sz="200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5400000" flipH="1" flipV="1">
            <a:off x="2750331" y="2035165"/>
            <a:ext cx="1643074" cy="158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2124075" y="3213100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03428" name="Picture 4" descr="u=2238646572,1667541289&amp;fm=23&amp;gp=0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475" y="1125538"/>
            <a:ext cx="1446213" cy="1584325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14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4286248" y="2136372"/>
            <a:ext cx="4317812" cy="864000"/>
            <a:chOff x="4286248" y="2136372"/>
            <a:chExt cx="4317812" cy="864000"/>
          </a:xfrm>
        </p:grpSpPr>
        <p:sp>
          <p:nvSpPr>
            <p:cNvPr id="27" name="矩形 26"/>
            <p:cNvSpPr/>
            <p:nvPr/>
          </p:nvSpPr>
          <p:spPr>
            <a:xfrm>
              <a:off x="4286248" y="2136372"/>
              <a:ext cx="3000396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57686" y="2285992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86314" y="2285992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2132" y="2285992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endPara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929322" y="2285992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75366" y="2301758"/>
              <a:ext cx="928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栈帧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>
              <a:off x="7358082" y="2549109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286248" y="2993628"/>
            <a:ext cx="4317812" cy="864000"/>
            <a:chOff x="4286248" y="2993628"/>
            <a:chExt cx="4317812" cy="864000"/>
          </a:xfrm>
        </p:grpSpPr>
        <p:sp>
          <p:nvSpPr>
            <p:cNvPr id="24" name="矩形 23"/>
            <p:cNvSpPr/>
            <p:nvPr/>
          </p:nvSpPr>
          <p:spPr>
            <a:xfrm>
              <a:off x="4286248" y="2993628"/>
              <a:ext cx="3000396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57686" y="3143248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86314" y="3143248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72132" y="3143248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endPara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929322" y="3143248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75366" y="3181649"/>
              <a:ext cx="928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栈帧</a:t>
              </a:r>
            </a:p>
          </p:txBody>
        </p:sp>
        <p:cxnSp>
          <p:nvCxnSpPr>
            <p:cNvPr id="38" name="直接箭头连接符 37"/>
            <p:cNvCxnSpPr/>
            <p:nvPr/>
          </p:nvCxnSpPr>
          <p:spPr>
            <a:xfrm rot="10800000">
              <a:off x="7358082" y="3429000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57158" y="214290"/>
            <a:ext cx="12144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809605"/>
            <a:ext cx="3357586" cy="4825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n)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x;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n++;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x=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(n);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x;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m)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m+=2;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m;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main()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a=2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b;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b=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(a);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printf(“b=%d\n”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b);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    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14290"/>
            <a:ext cx="1928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执行过程：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86314" y="2285992"/>
            <a:ext cx="642942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29322" y="2285992"/>
            <a:ext cx="642942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286248" y="1270742"/>
            <a:ext cx="4317812" cy="864000"/>
            <a:chOff x="4286248" y="1279116"/>
            <a:chExt cx="4317812" cy="864000"/>
          </a:xfrm>
        </p:grpSpPr>
        <p:sp>
          <p:nvSpPr>
            <p:cNvPr id="32" name="矩形 31"/>
            <p:cNvSpPr/>
            <p:nvPr/>
          </p:nvSpPr>
          <p:spPr>
            <a:xfrm>
              <a:off x="4286248" y="1279116"/>
              <a:ext cx="3000396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57686" y="1428736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endPara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786314" y="1428736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75366" y="1500174"/>
              <a:ext cx="928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栈帧</a:t>
              </a:r>
            </a:p>
          </p:txBody>
        </p:sp>
        <p:cxnSp>
          <p:nvCxnSpPr>
            <p:cNvPr id="30" name="直接箭头连接符 29"/>
            <p:cNvCxnSpPr/>
            <p:nvPr/>
          </p:nvCxnSpPr>
          <p:spPr>
            <a:xfrm rot="10800000">
              <a:off x="7358082" y="1747525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4786314" y="1420362"/>
            <a:ext cx="642942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929322" y="3143248"/>
            <a:ext cx="642942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000628" y="4071942"/>
            <a:ext cx="2000264" cy="1114490"/>
            <a:chOff x="5000628" y="4071942"/>
            <a:chExt cx="2000264" cy="1114490"/>
          </a:xfrm>
        </p:grpSpPr>
        <p:sp>
          <p:nvSpPr>
            <p:cNvPr id="37" name="下箭头 36"/>
            <p:cNvSpPr/>
            <p:nvPr/>
          </p:nvSpPr>
          <p:spPr>
            <a:xfrm>
              <a:off x="5786446" y="4071942"/>
              <a:ext cx="285752" cy="571504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00628" y="4786322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屏幕输出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b=5</a:t>
              </a:r>
              <a:endParaRPr lang="zh-CN" altLang="en-US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072066" y="5429264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程序执行完毕</a:t>
            </a: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3" grpId="0" animBg="1"/>
      <p:bldP spid="23" grpId="1" animBg="1"/>
      <p:bldP spid="22" grpId="0" animBg="1"/>
      <p:bldP spid="22" grpId="1" animBg="1"/>
      <p:bldP spid="35" grpId="0" animBg="1"/>
      <p:bldP spid="35" grpId="1" animBg="1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 descr="粉色面巾纸"/>
          <p:cNvSpPr txBox="1">
            <a:spLocks noChangeArrowheads="1"/>
          </p:cNvSpPr>
          <p:nvPr/>
        </p:nvSpPr>
        <p:spPr bwMode="auto">
          <a:xfrm>
            <a:off x="571472" y="571480"/>
            <a:ext cx="4429156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5.2.2  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递归函数的实现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1714488"/>
            <a:ext cx="7358114" cy="205697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5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 b="0" smtClean="0">
                <a:latin typeface="微软雅黑" pitchFamily="34" charset="-122"/>
                <a:ea typeface="微软雅黑" pitchFamily="34" charset="-122"/>
              </a:rPr>
              <a:t>递归是函数调用的一种特殊情况，即它是调用自身代码。</a:t>
            </a:r>
            <a:endParaRPr lang="en-US" altLang="zh-CN" sz="2200" b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lnSpc>
                <a:spcPts val="35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 b="0" smtClean="0">
                <a:latin typeface="微软雅黑" pitchFamily="34" charset="-122"/>
                <a:ea typeface="微软雅黑" pitchFamily="34" charset="-122"/>
              </a:rPr>
              <a:t>可以把每一次递归调用理解成调用自身代码的一个复制件。由于每次调用时，它的参数和局部变量可能不相同，因而也就保证了各个复制件执行时的独立性。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4286248" y="2630111"/>
            <a:ext cx="4317812" cy="864000"/>
            <a:chOff x="4286248" y="2630111"/>
            <a:chExt cx="4317812" cy="864000"/>
          </a:xfrm>
        </p:grpSpPr>
        <p:sp>
          <p:nvSpPr>
            <p:cNvPr id="27" name="矩形 26"/>
            <p:cNvSpPr/>
            <p:nvPr/>
          </p:nvSpPr>
          <p:spPr>
            <a:xfrm>
              <a:off x="4286248" y="2630111"/>
              <a:ext cx="3000396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57686" y="2779731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75366" y="2795497"/>
              <a:ext cx="928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栈帧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>
              <a:off x="7358082" y="3042848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4786314" y="2779731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43570" y="2779731"/>
              <a:ext cx="7143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</a:t>
              </a:r>
              <a:endPara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286512" y="2779731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组合 30"/>
          <p:cNvGrpSpPr/>
          <p:nvPr/>
        </p:nvGrpSpPr>
        <p:grpSpPr>
          <a:xfrm>
            <a:off x="4286248" y="3487367"/>
            <a:ext cx="4317812" cy="864000"/>
            <a:chOff x="4286248" y="2993628"/>
            <a:chExt cx="4317812" cy="864000"/>
          </a:xfrm>
        </p:grpSpPr>
        <p:sp>
          <p:nvSpPr>
            <p:cNvPr id="24" name="矩形 23"/>
            <p:cNvSpPr/>
            <p:nvPr/>
          </p:nvSpPr>
          <p:spPr>
            <a:xfrm>
              <a:off x="4286248" y="2993628"/>
              <a:ext cx="3000396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57686" y="3143248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86314" y="3143248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86446" y="3143248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endPara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86512" y="3143248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75366" y="3181649"/>
              <a:ext cx="928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栈帧</a:t>
              </a:r>
            </a:p>
          </p:txBody>
        </p:sp>
        <p:cxnSp>
          <p:nvCxnSpPr>
            <p:cNvPr id="38" name="直接箭头连接符 37"/>
            <p:cNvCxnSpPr/>
            <p:nvPr/>
          </p:nvCxnSpPr>
          <p:spPr>
            <a:xfrm rot="10800000">
              <a:off x="7358082" y="3429000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57158" y="708029"/>
            <a:ext cx="12144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303344"/>
            <a:ext cx="3357586" cy="35639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n)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(n==1)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 1;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else;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(n-1)*n;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main()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a=3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b;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b=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(a);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printf(“b=%d\n”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b);</a:t>
            </a:r>
          </a:p>
          <a:p>
            <a:pPr algn="l">
              <a:lnSpc>
                <a:spcPts val="22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    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14290"/>
            <a:ext cx="1928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执行过程：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86512" y="3636987"/>
            <a:ext cx="642942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0" name="组合 39"/>
          <p:cNvGrpSpPr/>
          <p:nvPr/>
        </p:nvGrpSpPr>
        <p:grpSpPr>
          <a:xfrm>
            <a:off x="5000628" y="4467533"/>
            <a:ext cx="2000264" cy="1114490"/>
            <a:chOff x="5000628" y="4071942"/>
            <a:chExt cx="2000264" cy="1114490"/>
          </a:xfrm>
        </p:grpSpPr>
        <p:sp>
          <p:nvSpPr>
            <p:cNvPr id="37" name="下箭头 36"/>
            <p:cNvSpPr/>
            <p:nvPr/>
          </p:nvSpPr>
          <p:spPr>
            <a:xfrm>
              <a:off x="5786446" y="4071942"/>
              <a:ext cx="285752" cy="571504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00628" y="4786322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屏幕输出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b=6</a:t>
              </a:r>
              <a:endParaRPr lang="zh-CN" altLang="en-US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072066" y="5824855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程序执行完毕</a:t>
            </a:r>
          </a:p>
        </p:txBody>
      </p:sp>
      <p:sp>
        <p:nvSpPr>
          <p:cNvPr id="43" name="矩形 42"/>
          <p:cNvSpPr/>
          <p:nvPr/>
        </p:nvSpPr>
        <p:spPr>
          <a:xfrm>
            <a:off x="6286512" y="2779731"/>
            <a:ext cx="642942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286248" y="1779182"/>
            <a:ext cx="4317812" cy="864000"/>
            <a:chOff x="4286248" y="2630111"/>
            <a:chExt cx="4317812" cy="864000"/>
          </a:xfrm>
        </p:grpSpPr>
        <p:sp>
          <p:nvSpPr>
            <p:cNvPr id="46" name="矩形 45"/>
            <p:cNvSpPr/>
            <p:nvPr/>
          </p:nvSpPr>
          <p:spPr>
            <a:xfrm>
              <a:off x="4286248" y="2630111"/>
              <a:ext cx="3000396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357686" y="2779731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75366" y="2795497"/>
              <a:ext cx="928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栈帧</a:t>
              </a:r>
            </a:p>
          </p:txBody>
        </p:sp>
        <p:cxnSp>
          <p:nvCxnSpPr>
            <p:cNvPr id="49" name="直接箭头连接符 48"/>
            <p:cNvCxnSpPr/>
            <p:nvPr/>
          </p:nvCxnSpPr>
          <p:spPr>
            <a:xfrm rot="10800000">
              <a:off x="7358082" y="3042848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4786314" y="2779731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43570" y="2779731"/>
              <a:ext cx="7143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</a:t>
              </a:r>
              <a:endPara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286512" y="2779731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286248" y="921926"/>
            <a:ext cx="4317812" cy="864000"/>
            <a:chOff x="4286248" y="2630111"/>
            <a:chExt cx="4317812" cy="864000"/>
          </a:xfrm>
        </p:grpSpPr>
        <p:sp>
          <p:nvSpPr>
            <p:cNvPr id="54" name="矩形 53"/>
            <p:cNvSpPr/>
            <p:nvPr/>
          </p:nvSpPr>
          <p:spPr>
            <a:xfrm>
              <a:off x="4286248" y="2630111"/>
              <a:ext cx="3000396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57686" y="2779731"/>
              <a:ext cx="357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675366" y="2795497"/>
              <a:ext cx="928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栈帧</a:t>
              </a:r>
            </a:p>
          </p:txBody>
        </p:sp>
        <p:cxnSp>
          <p:nvCxnSpPr>
            <p:cNvPr id="57" name="直接箭头连接符 56"/>
            <p:cNvCxnSpPr/>
            <p:nvPr/>
          </p:nvCxnSpPr>
          <p:spPr>
            <a:xfrm rot="10800000">
              <a:off x="7358082" y="3042848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4786314" y="2779731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643570" y="2779731"/>
              <a:ext cx="7143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fun</a:t>
              </a:r>
              <a:endPara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286512" y="2779731"/>
              <a:ext cx="64294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6286512" y="1928802"/>
            <a:ext cx="642942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286512" y="1071546"/>
            <a:ext cx="642942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灯片编号占位符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42" grpId="0"/>
      <p:bldP spid="43" grpId="0" animBg="1"/>
      <p:bldP spid="43" grpId="1" animBg="1"/>
      <p:bldP spid="61" grpId="0" animBg="1"/>
      <p:bldP spid="61" grpId="1" animBg="1"/>
      <p:bldP spid="61" grpId="2" animBg="1"/>
      <p:bldP spid="62" grpId="0" animBg="1"/>
      <p:bldP spid="6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 descr="粉色面巾纸"/>
          <p:cNvSpPr txBox="1">
            <a:spLocks noChangeArrowheads="1"/>
          </p:cNvSpPr>
          <p:nvPr/>
        </p:nvSpPr>
        <p:spPr bwMode="auto">
          <a:xfrm>
            <a:off x="571472" y="571480"/>
            <a:ext cx="5715040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5.2.3  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递归到非递归的转换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3042" y="1785926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尾递归算法的转换</a:t>
            </a:r>
            <a:endParaRPr lang="zh-CN" altLang="en-US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1538" y="2714620"/>
            <a:ext cx="7538407" cy="10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    通常尾递归算法可以通过</a:t>
            </a:r>
            <a:r>
              <a:rPr lang="zh-CN" altLang="en-US" sz="22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循环或者迭代方式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转换为等价的非递归算法</a:t>
            </a:r>
            <a:endParaRPr lang="zh-CN" altLang="en-US" sz="220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85786" y="1710929"/>
            <a:ext cx="664106" cy="575063"/>
            <a:chOff x="3836456" y="2172988"/>
            <a:chExt cx="664106" cy="575063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gray">
            <a:xfrm>
              <a:off x="3836456" y="2172988"/>
              <a:ext cx="664106" cy="575063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3399FF"/>
                </a:gs>
                <a:gs pos="100000">
                  <a:srgbClr val="003299"/>
                </a:gs>
              </a:gsLst>
              <a:lin ang="2700000" scaled="1"/>
            </a:gradFill>
            <a:ln w="9525">
              <a:solidFill>
                <a:srgbClr val="FEFEFE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gray">
            <a:xfrm>
              <a:off x="3989032" y="2232025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FFFF"/>
                  </a:solidFill>
                  <a:latin typeface="+mn-lt"/>
                  <a:ea typeface="宋体" charset="-122"/>
                </a:rPr>
                <a:t>1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5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1857364"/>
            <a:ext cx="4500594" cy="23388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0000" bIns="216000" rtlCol="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n) 	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(n==1 || n==2)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return(1);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pt-BR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return(Fib1(n-1)+Fib1(n-2));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3504" y="1071546"/>
            <a:ext cx="3571900" cy="39645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180000" bIns="180000" rtlCol="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Fib2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(int n)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nt a=1，b=1，i，s;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if (n==1 || n==2)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return(1);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else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{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or (i=3;i&lt;=n;i++)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{  s=a+b;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  a=b;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  b=s;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return s;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642918"/>
            <a:ext cx="3714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</a:t>
            </a:r>
            <a:r>
              <a:rPr lang="en-US" sz="220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Fibonacci</a:t>
            </a:r>
            <a:r>
              <a:rPr lang="zh-CN" altLang="en-US" sz="220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数列的第</a:t>
            </a:r>
            <a:r>
              <a:rPr lang="en-US" sz="220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项</a:t>
            </a:r>
          </a:p>
        </p:txBody>
      </p:sp>
      <p:sp>
        <p:nvSpPr>
          <p:cNvPr id="10" name="右箭头 9"/>
          <p:cNvSpPr/>
          <p:nvPr/>
        </p:nvSpPr>
        <p:spPr>
          <a:xfrm>
            <a:off x="4604628" y="2786058"/>
            <a:ext cx="396000" cy="2520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4480" y="1003667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非尾递归算法的转换</a:t>
            </a:r>
            <a:endParaRPr lang="zh-CN" altLang="en-US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7224" y="928670"/>
            <a:ext cx="664106" cy="575063"/>
            <a:chOff x="3836456" y="2172988"/>
            <a:chExt cx="664106" cy="575063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gray">
            <a:xfrm>
              <a:off x="3836456" y="2172988"/>
              <a:ext cx="664106" cy="575063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3399FF"/>
                </a:gs>
                <a:gs pos="100000">
                  <a:srgbClr val="003299"/>
                </a:gs>
              </a:gsLst>
              <a:lin ang="2700000" scaled="1"/>
            </a:gradFill>
            <a:ln w="9525">
              <a:solidFill>
                <a:srgbClr val="FEFEFE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6" name="Text Box 12"/>
            <p:cNvSpPr txBox="1">
              <a:spLocks noChangeArrowheads="1"/>
            </p:cNvSpPr>
            <p:nvPr/>
          </p:nvSpPr>
          <p:spPr bwMode="gray">
            <a:xfrm>
              <a:off x="3989032" y="2232025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smtClean="0">
                  <a:solidFill>
                    <a:srgbClr val="FFFFFF"/>
                  </a:solidFill>
                  <a:latin typeface="+mn-lt"/>
                  <a:ea typeface="宋体" charset="-122"/>
                </a:rPr>
                <a:t>2</a:t>
              </a:r>
              <a:endParaRPr lang="en-US" altLang="zh-CN" sz="2400" b="1">
                <a:solidFill>
                  <a:srgbClr val="FFFFFF"/>
                </a:solidFill>
                <a:latin typeface="+mn-lt"/>
                <a:ea typeface="宋体" charset="-122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28662" y="1928802"/>
            <a:ext cx="7286676" cy="1536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    非尾递归算法，在理解递归调用实现过程的基础上，可以用</a:t>
            </a:r>
            <a:r>
              <a:rPr lang="zh-CN" altLang="en-US" sz="22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栈模拟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递归执行过程，从而将其转换为等价的非递归算法。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7</a:t>
            </a:fld>
            <a:r>
              <a:rPr lang="en-US" altLang="zh-CN" smtClean="0"/>
              <a:t>/14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028059"/>
            <a:ext cx="7929618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Hanoi1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n，char X，char Y，char Z)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	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(n==1)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只有一个盘片的情况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printf("\t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将第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个盘片从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%c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移动到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%c\n"，n，X，Z);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有两个或多个盘片的情况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	Hanoi1(n-1，X，Z，Y);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printf("\t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将第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个盘片从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%c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移动到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%c\n"，n，X，Z);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Hanoi1(n-1，Y，X，Z);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357166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Hanoi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问题求解递归算法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Hanoi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问题求解非递归算法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714488"/>
            <a:ext cx="8358246" cy="43396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 struct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n;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盘片个数</a:t>
            </a:r>
          </a:p>
          <a:p>
            <a:pPr algn="l"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char x，y，z;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//3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个塔座</a:t>
            </a:r>
          </a:p>
          <a:p>
            <a:pPr algn="l"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bool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flag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          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可直接移动盘片时为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true，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否则为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	//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顺序栈中元素类型</a:t>
            </a:r>
          </a:p>
          <a:p>
            <a:pPr algn="l">
              <a:lnSpc>
                <a:spcPct val="20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 struct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ElemType data[MaxSize];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存放元素</a:t>
            </a:r>
          </a:p>
          <a:p>
            <a:pPr algn="l"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int top;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栈顶指针</a:t>
            </a:r>
          </a:p>
          <a:p>
            <a:pPr algn="l"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StackType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顺序栈类型</a:t>
            </a:r>
          </a:p>
          <a:p>
            <a:pPr algn="l">
              <a:lnSpc>
                <a:spcPts val="3200"/>
              </a:lnSpc>
            </a:pP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071546"/>
            <a:ext cx="3929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设计顺序栈的类型如下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mtClean="0">
            <a:latin typeface="楷体" pitchFamily="49" charset="-122"/>
            <a:ea typeface="楷体" pitchFamily="49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1320</TotalTime>
  <Words>676</Words>
  <Application>Microsoft Office PowerPoint</Application>
  <PresentationFormat>全屏显示(4:3)</PresentationFormat>
  <Paragraphs>183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493</cp:revision>
  <dcterms:created xsi:type="dcterms:W3CDTF">2005-02-07T01:01:45Z</dcterms:created>
  <dcterms:modified xsi:type="dcterms:W3CDTF">2018-05-31T03:06:28Z</dcterms:modified>
</cp:coreProperties>
</file>