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70" r:id="rId2"/>
    <p:sldId id="348" r:id="rId3"/>
    <p:sldId id="272" r:id="rId4"/>
    <p:sldId id="357" r:id="rId5"/>
    <p:sldId id="353" r:id="rId6"/>
    <p:sldId id="349" r:id="rId7"/>
    <p:sldId id="350" r:id="rId8"/>
    <p:sldId id="351" r:id="rId9"/>
    <p:sldId id="361" r:id="rId10"/>
    <p:sldId id="352" r:id="rId11"/>
    <p:sldId id="341" r:id="rId12"/>
    <p:sldId id="342" r:id="rId13"/>
    <p:sldId id="355" r:id="rId14"/>
    <p:sldId id="356" r:id="rId15"/>
    <p:sldId id="354" r:id="rId16"/>
    <p:sldId id="344" r:id="rId17"/>
    <p:sldId id="345" r:id="rId18"/>
    <p:sldId id="346" r:id="rId19"/>
    <p:sldId id="358" r:id="rId20"/>
    <p:sldId id="359" r:id="rId21"/>
    <p:sldId id="347" r:id="rId22"/>
    <p:sldId id="33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336600"/>
    <a:srgbClr val="006600"/>
    <a:srgbClr val="000000"/>
    <a:srgbClr val="FF3300"/>
    <a:srgbClr val="996633"/>
    <a:srgbClr val="0033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C956-406A-4154-8652-2DCC4CCBD0D0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B1665-63EF-419B-96F3-957F30F183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70-42E7-4033-AEEA-1F82546770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44F-288C-4B77-B47C-EC8EBB2086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F0F3-A132-474A-914D-FC2FA14364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E3-5306-4636-9CE2-A9EA863A1C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A6D6-36EE-45AD-8C29-B7037F4190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F3F5-C1EF-4F84-A660-965A3639F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2745-B717-4249-9B07-1DB089C072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6C68-5D2B-48BB-AC8E-CEBB35E27E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4626E92E-01F2-48FC-B402-901219CBF1DF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C42-D576-4B5F-B5DE-71BDE6B51B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6D86-A98A-466A-A78F-78B94F2C1B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3201-BD95-4460-B77E-9DA489ABA1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设计求解问题的递归模型。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转换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成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对应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的递归算法。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5429288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3300"/>
                </a:solidFill>
                <a:ea typeface="隶书" pitchFamily="49" charset="-122"/>
              </a:rPr>
              <a:t>5.3.1   </a:t>
            </a:r>
            <a:r>
              <a:rPr kumimoji="1"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算法设计的步骤</a:t>
            </a: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</a:t>
              </a:r>
              <a:r>
                <a:rPr lang="zh-CN" altLang="en-US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事件</a:t>
              </a:r>
              <a:endPara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data;</a:t>
              </a:r>
              <a:r>
                <a:rPr lang="en-US" altLang="zh-CN" sz="1800" i="1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</a:t>
              </a:r>
              <a:r>
                <a:rPr lang="en-US" altLang="zh-CN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</a:t>
              </a:r>
              <a:r>
                <a:rPr lang="zh-CN" altLang="en-US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事件</a:t>
              </a:r>
              <a:endPara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en-US" altLang="zh-CN" sz="1800" i="1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</a:t>
              </a:r>
              <a:r>
                <a:rPr lang="en-US" altLang="zh-CN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  <a:r>
                <a:rPr lang="zh-CN" altLang="en-US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30953"/>
            <a:chOff x="142844" y="142852"/>
            <a:chExt cx="7929618" cy="930953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不带头结点单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正向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反向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401645"/>
            <a:chOff x="112708" y="3500438"/>
            <a:chExt cx="4244978" cy="2401645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615827"/>
            </a:xfrm>
            <a:prstGeom prst="rect">
              <a:avLst/>
            </a:prstGeom>
            <a:ln>
              <a:headEnd/>
              <a:tailEnd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430217"/>
            <a:chOff x="4756178" y="3500438"/>
            <a:chExt cx="4244978" cy="2430217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615827"/>
            </a:xfrm>
            <a:prstGeom prst="rect">
              <a:avLst/>
            </a:prstGeom>
            <a:ln>
              <a:headEnd/>
              <a:tailEnd/>
            </a:ln>
            <a:scene3d>
              <a:camera prst="perspectiveBelow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altLang="zh-CN" sz="18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&gt;next);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"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142976" y="2571744"/>
            <a:ext cx="7643866" cy="357190"/>
            <a:chOff x="1142976" y="2571744"/>
            <a:chExt cx="7643866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14297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8644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143372" y="2750339"/>
              <a:ext cx="164307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67717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隶书" pitchFamily="49" charset="-122"/>
              </a:rPr>
              <a:t>5.3.3 </a:t>
            </a:r>
            <a:r>
              <a:rPr lang="en-US" altLang="zh-CN" sz="320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lang="zh-CN" altLang="en-US" sz="3200" smtClean="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有些问题可以采用递归方法求解（求解方法之一）。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方法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求解问题时，需要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对问题本身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进行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分析，确定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大、小问题解之间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关系，构造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大问题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800" smtClean="0">
                <a:solidFill>
                  <a:srgbClr val="FF33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8028" y="451554"/>
            <a:ext cx="80645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5-5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p159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采用递归算法求解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迷宫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问题，并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输出从入口到出口的所有迷宫路径。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求解问题描述：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xi</a:t>
                </a:r>
                <a:r>
                  <a:rPr lang="zh-CN" altLang="en-US" sz="180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yi</a:t>
                </a:r>
                <a:r>
                  <a:rPr lang="en-US" altLang="zh-CN" sz="18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xe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ye</a:t>
                </a:r>
                <a:r>
                  <a:rPr lang="en-US" altLang="zh-CN" sz="18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altLang="zh-CN" sz="18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14612" y="3243204"/>
                <a:ext cx="350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mgpath(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xi</a:t>
                </a:r>
                <a:r>
                  <a:rPr lang="zh-CN" altLang="en-US" sz="1800" smtClean="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yi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xe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ye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path</a:t>
                </a:r>
                <a:r>
                  <a:rPr lang="en-US" altLang="zh-CN" sz="1800" dirty="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楷体" pitchFamily="49" charset="-122"/>
                    <a:ea typeface="楷体" pitchFamily="49" charset="-122"/>
                  </a:rPr>
                  <a:t>出口</a:t>
                </a:r>
                <a:endParaRPr lang="zh-CN" altLang="en-US" sz="2000" dirty="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mgpath(int xi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yi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xe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ye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PathType path)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en-US" altLang="zh-CN" sz="18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求从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(xi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yi)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(xe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ye)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的迷宫路径，用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变量保存迷宫路径。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入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口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ye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57148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mgpath(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xi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yi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走一步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xe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ye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xe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ye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出口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大问题 </a:t>
            </a:r>
            <a:r>
              <a:rPr lang="zh-CN" altLang="en-US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≡ 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走一步 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44" y="1357298"/>
            <a:ext cx="8786874" cy="3449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mgpath(xi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mgpath(xi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四周的每一个相邻方块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mgpath(</a:t>
            </a:r>
            <a:r>
              <a:rPr lang="en-US" altLang="zh-CN" sz="1800" i="1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回退一步并置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求解迷宫问题的递归模型如下：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86182" y="3857628"/>
            <a:ext cx="2643206" cy="1636580"/>
            <a:chOff x="2714612" y="3500438"/>
            <a:chExt cx="2643206" cy="1636580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464711" y="3964785"/>
              <a:ext cx="928694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442913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在一个“小问题”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执行完后回退找</a:t>
              </a:r>
              <a:r>
                <a:rPr lang="zh-CN" altLang="en-US" sz="2000" dirty="0" smtClean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所有解</a:t>
              </a:r>
              <a:endParaRPr lang="zh-CN" altLang="en-US" sz="2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迷宫路径用顺序表存储，它的元素由方块构成的。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57224" y="1500174"/>
            <a:ext cx="6048375" cy="278380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   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当前方块的列号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length;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定义路径类型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297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216000" bIns="216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求解路径为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==ye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path.data[path.length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xi;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path.data[path.length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 =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:\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path.data[k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)%5==0)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每输出每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个方块后换一行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8662" y="1957320"/>
            <a:ext cx="7358114" cy="4329200"/>
            <a:chOff x="1000100" y="1857364"/>
            <a:chExt cx="6532203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532203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821719" y="5384892"/>
              <a:ext cx="857256" cy="317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49006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找到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7496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//(xi</a:t>
            </a:r>
            <a:r>
              <a:rPr lang="zh-CN" altLang="pt-BR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不是出口</a:t>
            </a:r>
          </a:p>
          <a:p>
            <a:pPr>
              <a:lnSpc>
                <a:spcPts val="28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(mg[xi][yi]==0)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//(xi</a:t>
            </a:r>
            <a:r>
              <a:rPr lang="zh-CN" altLang="pt-BR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是一个可走方块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di=0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while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di&lt;4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四周的每一个相邻方位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endParaRPr lang="pt-BR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switch(di)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找方位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对应的方块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case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0:i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=xi-1; j=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break;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case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1:i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=xi;   j=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yi+1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break;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case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2:i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xi+1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j=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break;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case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3:i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=xi;   j=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-1; break;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path.data[path.length].i = xi;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path.data[path.length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 = yi;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   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]=-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 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避免来回重复找路径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7893074" cy="31633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mgpath(i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回退一个方块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mg[xi][yi]=0;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恢复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为可走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//-while 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if (mg[xi][yi]==0)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//-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递归体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本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算法输出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，可以通过进一步比较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找出最短路径（可能存在多条最短路径）。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533870" cy="23083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]= 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=4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cs typeface="Times New Roman" pitchFamily="18" charset="0"/>
              </a:rPr>
              <a:t>{  </a:t>
            </a:r>
            <a:r>
              <a:rPr lang="en-US" altLang="zh-CN" smtClean="0">
                <a:cs typeface="Times New Roman" pitchFamily="18" charset="0"/>
              </a:rPr>
              <a:t>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 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dirty="0">
                <a:cs typeface="Times New Roman" pitchFamily="18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603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PathType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path.length=0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mgpath(1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出合理的“小问题”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求递归模型的步骤如下：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递归出口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1323439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）假设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解，即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关系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递归体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10345"/>
            <a:chOff x="6072198" y="1714488"/>
            <a:chExt cx="2857520" cy="3510345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数学归纳法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假设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得到如下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迷宫路径：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>
                <a:cs typeface="Times New Roman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2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8254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3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00625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" name="灯片编号占位符 1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705725" cy="125049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迷宫问题的递归求解与用栈和队列求解有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什么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异同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?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09573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33375"/>
            <a:ext cx="2808287" cy="2808288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79613" y="3357563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00358" name="Picture 6" descr="u=46907311,1850121369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7" y="1628774"/>
            <a:ext cx="2511433" cy="1443035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例如，采用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递归算法求实数数组</a:t>
            </a:r>
            <a:r>
              <a:rPr kumimoji="1" lang="en-US" altLang="zh-CN" sz="22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200" i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的最小值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6072230" cy="1389371"/>
            <a:chOff x="1142976" y="4896161"/>
            <a:chExt cx="6072230" cy="1389371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929354" cy="7848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	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 </a:t>
              </a:r>
              <a:r>
                <a:rPr kumimoji="1"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  	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因此得到如下递归模型：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求出，则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MIN()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为求两个值较小值函数。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……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 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1] 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]  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……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  <a:sym typeface="Symbol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1]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685862"/>
            <a:chOff x="1214414" y="2571744"/>
            <a:chExt cx="4429156" cy="685862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大问题，处理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929222" cy="642942"/>
            <a:chOff x="1214414" y="1357298"/>
            <a:chExt cx="4929222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小问题，处理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时，只有一个元素，有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377641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float </a:t>
            </a:r>
            <a:r>
              <a:rPr kumimoji="1" lang="en-US" altLang="zh-CN" sz="18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(float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float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m=</a:t>
            </a:r>
            <a:r>
              <a:rPr kumimoji="1" lang="en-US" altLang="zh-CN" sz="1800" i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(m&gt;A[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4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由此得到如下递归求解算法：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084238" y="1928802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428728" y="2786058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递归数据结构的数据特别适合递归处理 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sym typeface="Wingdings"/>
              </a:rPr>
              <a:t>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00100" y="1500174"/>
            <a:ext cx="2500330" cy="4500594"/>
            <a:chOff x="1000100" y="1071546"/>
            <a:chExt cx="2678925" cy="4500594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0100" y="1071546"/>
              <a:ext cx="2678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种瓜得瓜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：递归性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7461274" cy="5847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smtClean="0">
                <a:solidFill>
                  <a:srgbClr val="FF3300"/>
                </a:solidFill>
                <a:ea typeface="隶书" pitchFamily="49" charset="-122"/>
              </a:rPr>
              <a:t>5.3.2  </a:t>
            </a:r>
            <a:r>
              <a:rPr lang="zh-CN" altLang="en-US" sz="3200" smtClean="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数据结构的递归算法设计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2000240"/>
            <a:ext cx="3786214" cy="3857652"/>
            <a:chOff x="3929058" y="2000240"/>
            <a:chExt cx="3786214" cy="3857652"/>
          </a:xfrm>
        </p:grpSpPr>
        <p:sp>
          <p:nvSpPr>
            <p:cNvPr id="11" name="TextBox 10"/>
            <p:cNvSpPr txBox="1"/>
            <p:nvPr/>
          </p:nvSpPr>
          <p:spPr>
            <a:xfrm>
              <a:off x="4286248" y="2805540"/>
              <a:ext cx="3429024" cy="1880579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数据：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={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瓜的集合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Op={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种瓜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递归性：</a:t>
              </a:r>
              <a:endPara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Op(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∈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∈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82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带头结点的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单链表的相关递归</a:t>
            </a: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算法。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285992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474899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149461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508236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14787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428736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>
              <a:spLocks/>
            </p:cNvSpPr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：大问题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2786058"/>
            <a:ext cx="2951163" cy="769988"/>
            <a:chOff x="3235299" y="2786058"/>
            <a:chExt cx="2951163" cy="769988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：小问题</a:t>
              </a:r>
            </a:p>
          </p:txBody>
        </p:sp>
        <p:sp>
          <p:nvSpPr>
            <p:cNvPr id="25618" name="AutoShape 18"/>
            <p:cNvSpPr>
              <a:spLocks/>
            </p:cNvSpPr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3929066"/>
            <a:ext cx="750099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把“大问题”转化为若干个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相似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的“小问题”来求解。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为什么在这里设计</a:t>
            </a:r>
            <a:r>
              <a:rPr lang="zh-CN" altLang="en-US" sz="2200" dirty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单链表的递归算法时</a:t>
            </a:r>
            <a:r>
              <a:rPr lang="zh-CN" altLang="en-US" sz="220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z="2200" smtClean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带头结点？</a:t>
            </a:r>
            <a:endParaRPr lang="zh-CN" altLang="en-US" sz="2200" dirty="0">
              <a:solidFill>
                <a:srgbClr val="CC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285992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</a:t>
                </a:r>
                <a:r>
                  <a:rPr lang="en-US" altLang="zh-CN" sz="2000" dirty="0" smtClean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 dirty="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&gt;next)</a:t>
                </a:r>
                <a:endPara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395786" y="31067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2000" i="1" baseline="-25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为单链表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中数据结点个数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空单链表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的数据结点个数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 </a:t>
            </a:r>
            <a:r>
              <a:rPr lang="zh-CN" altLang="en-US" sz="2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143372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 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526396"/>
            <a:chOff x="857224" y="4630994"/>
            <a:chExt cx="4968875" cy="1526396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9469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)=0			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&gt;next)+1	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数据结点个数</a:t>
            </a: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递归算法如下：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188010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(L==NULL)</a:t>
            </a: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(L-&gt;next)+1;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不带头结点单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857232"/>
            <a:ext cx="357190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885804"/>
            <a:ext cx="357190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657883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846790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854727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854727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521352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880127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51976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36" name="AutoShape 15"/>
          <p:cNvSpPr>
            <a:spLocks/>
          </p:cNvSpPr>
          <p:nvPr/>
        </p:nvSpPr>
        <p:spPr bwMode="auto">
          <a:xfrm rot="5400000">
            <a:off x="3611535" y="343304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5286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问题，输出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22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问题，输出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2200" i="1" baseline="-25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 rot="16200000">
            <a:off x="4180648" y="1855410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657883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4199287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4157497"/>
            <a:ext cx="528641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Wingdings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492922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问题，输出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endParaRPr lang="zh-CN" altLang="en-US" sz="20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542928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问题，输出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2000" i="1" baseline="-25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1314</Words>
  <Application>Microsoft Office PowerPoint</Application>
  <PresentationFormat>全屏显示(4:3)</PresentationFormat>
  <Paragraphs>306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480</cp:revision>
  <dcterms:created xsi:type="dcterms:W3CDTF">2005-02-07T01:01:45Z</dcterms:created>
  <dcterms:modified xsi:type="dcterms:W3CDTF">2017-12-07T00:20:46Z</dcterms:modified>
</cp:coreProperties>
</file>