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336" r:id="rId4"/>
    <p:sldId id="334" r:id="rId5"/>
    <p:sldId id="258" r:id="rId6"/>
    <p:sldId id="259" r:id="rId7"/>
    <p:sldId id="262" r:id="rId8"/>
    <p:sldId id="341" r:id="rId9"/>
    <p:sldId id="338" r:id="rId10"/>
    <p:sldId id="264" r:id="rId11"/>
    <p:sldId id="265" r:id="rId12"/>
    <p:sldId id="266" r:id="rId13"/>
    <p:sldId id="337" r:id="rId14"/>
    <p:sldId id="267" r:id="rId15"/>
    <p:sldId id="339" r:id="rId16"/>
    <p:sldId id="268" r:id="rId17"/>
    <p:sldId id="342" r:id="rId18"/>
    <p:sldId id="276" r:id="rId19"/>
    <p:sldId id="340" r:id="rId20"/>
    <p:sldId id="277" r:id="rId21"/>
    <p:sldId id="279" r:id="rId22"/>
    <p:sldId id="330" r:id="rId23"/>
    <p:sldId id="33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00CC00"/>
    <a:srgbClr val="9900FF"/>
    <a:srgbClr val="0A0A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6929-6C77-4F8C-9726-BD10FE1D5A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09E0-CFB6-4973-8937-EA367DA2C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D2D-A044-4D63-8F24-7A3F682E88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9B6-3395-41F7-9DAD-A79335960C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3A1-81C4-4BFE-ACBE-3B07F1464E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328-3E2F-435D-8286-3B0256F7B6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1A1-2198-4299-9A22-483957AB97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F22D-2A64-4906-8FD5-D401B1779A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14480" y="642918"/>
            <a:ext cx="5592784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>
                <a:solidFill>
                  <a:srgbClr val="FF3300"/>
                </a:solidFill>
                <a:ea typeface="隶书" pitchFamily="49" charset="-122"/>
              </a:rPr>
              <a:t>6</a:t>
            </a: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章 </a:t>
            </a:r>
            <a:r>
              <a:rPr kumimoji="1" lang="zh-CN" altLang="en-US" sz="4000" smtClean="0">
                <a:solidFill>
                  <a:srgbClr val="FF3300"/>
                </a:solidFill>
                <a:ea typeface="隶书" pitchFamily="49" charset="-122"/>
              </a:rPr>
              <a:t> 数组和广义表</a:t>
            </a:r>
            <a:endParaRPr kumimoji="1" lang="zh-CN" altLang="en-US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059" name="Text Box 11" descr="羊皮纸"/>
          <p:cNvSpPr txBox="1">
            <a:spLocks noChangeArrowheads="1"/>
          </p:cNvSpPr>
          <p:nvPr/>
        </p:nvSpPr>
        <p:spPr bwMode="auto">
          <a:xfrm>
            <a:off x="2571736" y="2143116"/>
            <a:ext cx="3692525" cy="5794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Text Box 11" descr="羊皮纸"/>
          <p:cNvSpPr txBox="1">
            <a:spLocks noChangeArrowheads="1"/>
          </p:cNvSpPr>
          <p:nvPr/>
        </p:nvSpPr>
        <p:spPr bwMode="auto">
          <a:xfrm>
            <a:off x="2571736" y="3135314"/>
            <a:ext cx="3692525" cy="5794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7" name="Text Box 11" descr="羊皮纸"/>
          <p:cNvSpPr txBox="1">
            <a:spLocks noChangeArrowheads="1"/>
          </p:cNvSpPr>
          <p:nvPr/>
        </p:nvSpPr>
        <p:spPr bwMode="auto">
          <a:xfrm>
            <a:off x="2571736" y="4135446"/>
            <a:ext cx="3692525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广义表</a:t>
            </a:r>
            <a:endParaRPr kumimoji="1" lang="zh-CN" altLang="en-US" sz="3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857232"/>
            <a:ext cx="746127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同理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可推出在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以列序为主序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的计算机系统中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有）：</a:t>
            </a:r>
            <a:r>
              <a:rPr kumimoji="1" lang="zh-CN" altLang="en-US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en-US" altLang="zh-CN" sz="22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6726" y="285728"/>
            <a:ext cx="417671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以列序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为主序的存储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方式</a:t>
            </a:r>
            <a:endParaRPr kumimoji="1"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571612"/>
            <a:ext cx="5786478" cy="5985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)=LOC(</a:t>
            </a:r>
            <a:r>
              <a:rPr kumimoji="1"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)+[(</a:t>
            </a:r>
            <a:r>
              <a:rPr kumimoji="1"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kumimoji="1"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1)]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650" y="2357430"/>
            <a:ext cx="7388250" cy="2035187"/>
            <a:chOff x="755650" y="2357430"/>
            <a:chExt cx="7388250" cy="2035187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755650" y="2895897"/>
              <a:ext cx="73882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二维数组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采用顺序存储结构时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，也</a:t>
              </a:r>
              <a:r>
                <a:rPr lang="zh-CN" altLang="en-US" sz="20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具有</a:t>
              </a:r>
              <a:r>
                <a:rPr lang="zh-CN" altLang="en-US" sz="200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随机存取特性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3429013" y="3357567"/>
              <a:ext cx="4006850" cy="1035050"/>
              <a:chOff x="2201" y="2385"/>
              <a:chExt cx="2524" cy="652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 flipV="1">
                <a:off x="3416" y="2385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2201" y="2591"/>
                <a:ext cx="2524" cy="4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是指给定序号</a:t>
                </a:r>
                <a:r>
                  <a:rPr lang="en-US" altLang="zh-CN" sz="2000" i="1" err="1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zh-CN" altLang="en-US" sz="20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（下标），</a:t>
                </a: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可以</a:t>
                </a:r>
                <a:r>
                  <a:rPr lang="zh-CN" altLang="en-US" sz="20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在</a:t>
                </a:r>
                <a:r>
                  <a:rPr lang="en-US" altLang="zh-CN" sz="20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O(1</a:t>
                </a:r>
                <a:r>
                  <a:rPr lang="en-US" altLang="zh-CN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</a:t>
                </a: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的时间内找到相应的</a:t>
                </a:r>
                <a:r>
                  <a:rPr lang="zh-CN" altLang="en-US" sz="20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元素值。</a:t>
                </a:r>
                <a:endPara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1" name="下箭头 10"/>
            <p:cNvSpPr/>
            <p:nvPr/>
          </p:nvSpPr>
          <p:spPr>
            <a:xfrm>
              <a:off x="3786182" y="2357430"/>
              <a:ext cx="285752" cy="500066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4714884"/>
            <a:ext cx="6643734" cy="642942"/>
            <a:chOff x="1214414" y="4714884"/>
            <a:chExt cx="6643734" cy="642942"/>
          </a:xfrm>
        </p:grpSpPr>
        <p:sp>
          <p:nvSpPr>
            <p:cNvPr id="7" name="TextBox 6"/>
            <p:cNvSpPr txBox="1"/>
            <p:nvPr/>
          </p:nvSpPr>
          <p:spPr>
            <a:xfrm>
              <a:off x="1500166" y="4929198"/>
              <a:ext cx="6357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多维数组采用顺序存储时具有随机存储特性。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pic>
          <p:nvPicPr>
            <p:cNvPr id="13" name="Picture 2" descr="节能灯泡"/>
            <p:cNvPicPr>
              <a:picLocks noChangeAspect="1" noChangeArrowheads="1"/>
            </p:cNvPicPr>
            <p:nvPr/>
          </p:nvPicPr>
          <p:blipFill>
            <a:blip r:embed="rId2" cstate="print"/>
            <a:srcRect l="23592" t="8272" r="16447" b="2959"/>
            <a:stretch>
              <a:fillRect/>
            </a:stretch>
          </p:blipFill>
          <p:spPr bwMode="auto">
            <a:xfrm>
              <a:off x="1214414" y="4714884"/>
              <a:ext cx="434556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蓝色面巾纸"/>
          <p:cNvSpPr txBox="1">
            <a:spLocks noChangeArrowheads="1"/>
          </p:cNvSpPr>
          <p:nvPr/>
        </p:nvSpPr>
        <p:spPr bwMode="auto">
          <a:xfrm>
            <a:off x="323850" y="476250"/>
            <a:ext cx="4605340" cy="55989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6.1.3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特殊矩阵的压缩存储</a:t>
            </a:r>
            <a:r>
              <a:rPr kumimoji="1" lang="zh-CN" altLang="en-US" sz="2800">
                <a:solidFill>
                  <a:srgbClr val="FF3300"/>
                </a:solidFill>
              </a:rPr>
              <a:t>       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889638" cy="25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特殊矩阵的主要形式有：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）对称矩阵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）上三角矩阵／下三角矩阵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它们都是方阵，即行数和列数相同。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14480" y="285728"/>
            <a:ext cx="335758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对称矩阵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的压缩存储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7801" y="1240681"/>
            <a:ext cx="8894793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若一个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阶方阵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中的元素满足</a:t>
            </a:r>
            <a:r>
              <a:rPr kumimoji="1" lang="en-US" altLang="zh-CN" sz="2200" i="1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j,i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），则称其为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对称矩阵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67104" y="2873387"/>
            <a:ext cx="4968875" cy="2413001"/>
            <a:chOff x="2843213" y="2578092"/>
            <a:chExt cx="4968875" cy="2413001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843213" y="2578092"/>
              <a:ext cx="2728919" cy="170816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580063" y="4137018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err="1">
                  <a:latin typeface="Consolas" pitchFamily="49" charset="0"/>
                  <a:ea typeface="+mn-ea"/>
                  <a:cs typeface="Consolas" pitchFamily="49" charset="0"/>
                </a:rPr>
                <a:t>≤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err="1">
                  <a:latin typeface="Consolas" pitchFamily="49" charset="0"/>
                  <a:ea typeface="+mn-ea"/>
                  <a:cs typeface="Consolas" pitchFamily="49" charset="0"/>
                </a:rPr>
                <a:t>≤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主对角线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5441" y="3062298"/>
            <a:ext cx="4033815" cy="1581148"/>
            <a:chOff x="971550" y="2714620"/>
            <a:chExt cx="4033815" cy="1581148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971550" y="3441693"/>
              <a:ext cx="1439863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＞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下三角</a:t>
              </a: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2195513" y="3360730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67131" y="2860684"/>
            <a:ext cx="5291149" cy="1571636"/>
            <a:chOff x="3143240" y="2513006"/>
            <a:chExt cx="5173673" cy="1571636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292725" y="2938455"/>
              <a:ext cx="719138" cy="2159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6084888" y="2649530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上三角</a:t>
              </a: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3143240" y="2513006"/>
              <a:ext cx="2500330" cy="1571636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4678" y="2819396"/>
            <a:ext cx="2857520" cy="1752612"/>
            <a:chOff x="3214678" y="2214554"/>
            <a:chExt cx="2837977" cy="1752612"/>
          </a:xfrm>
        </p:grpSpPr>
        <p:cxnSp>
          <p:nvCxnSpPr>
            <p:cNvPr id="22" name="直接连接符 21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9142" y="2258590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2084" y="2258590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530" y="2258590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5026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9142" y="268721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2084" y="268721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6530" y="268721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26" y="266858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9142" y="3549236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4" y="3549236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30" y="3549236"/>
              <a:ext cx="83612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6" y="35306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7"/>
          <p:cNvGrpSpPr/>
          <p:nvPr/>
        </p:nvGrpSpPr>
        <p:grpSpPr>
          <a:xfrm>
            <a:off x="692765" y="142853"/>
            <a:ext cx="807401" cy="785817"/>
            <a:chOff x="535940" y="314960"/>
            <a:chExt cx="1021715" cy="1021715"/>
          </a:xfrm>
        </p:grpSpPr>
        <p:grpSp>
          <p:nvGrpSpPr>
            <p:cNvPr id="44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45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1</a:t>
              </a:r>
              <a:endParaRPr lang="en-US" altLang="zh-CN" sz="2800" b="1" dirty="0" smtClean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角三角形 24"/>
          <p:cNvSpPr/>
          <p:nvPr/>
        </p:nvSpPr>
        <p:spPr>
          <a:xfrm>
            <a:off x="3214678" y="1000108"/>
            <a:ext cx="2786082" cy="1857388"/>
          </a:xfrm>
          <a:prstGeom prst="rtTriangl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7224" y="324129"/>
            <a:ext cx="67151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行序为主序存储其下三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主对角线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的元素。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42910" y="3214686"/>
            <a:ext cx="7143800" cy="1938709"/>
            <a:chOff x="642910" y="3214686"/>
            <a:chExt cx="7143800" cy="1938709"/>
          </a:xfrm>
        </p:grpSpPr>
        <p:sp>
          <p:nvSpPr>
            <p:cNvPr id="14" name="TextBox 13"/>
            <p:cNvSpPr txBox="1"/>
            <p:nvPr/>
          </p:nvSpPr>
          <p:spPr>
            <a:xfrm>
              <a:off x="1142976" y="3967467"/>
              <a:ext cx="6500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，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-1,0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-1,1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， ，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  <a:sym typeface="Symbol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071934" y="3214686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910" y="4753285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  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  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       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  ， ，   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  <a:sym typeface="Symbol"/>
                </a:rPr>
                <a:t>b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  <a:sym typeface="Symbol"/>
                </a:rPr>
                <a:t>s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1247752" y="4630746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192958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67571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6501620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2386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下三角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主对角线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802" y="1071546"/>
            <a:ext cx="2857520" cy="1752612"/>
            <a:chOff x="3214676" y="2214554"/>
            <a:chExt cx="2837975" cy="1752612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40" y="2258590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1" y="2258590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26" y="2258590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18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3" y="223995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9140" y="2687218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2081" y="2687218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6526" y="2687218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18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5023" y="2668582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9140" y="3549236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2081" y="3549236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6526" y="3549236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18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5023" y="35306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02018" y="309721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28728" y="5357826"/>
            <a:ext cx="5357850" cy="614424"/>
            <a:chOff x="1428728" y="5357826"/>
            <a:chExt cx="5357850" cy="614424"/>
          </a:xfrm>
        </p:grpSpPr>
        <p:sp>
          <p:nvSpPr>
            <p:cNvPr id="23" name="TextBox 22"/>
            <p:cNvSpPr txBox="1"/>
            <p:nvPr/>
          </p:nvSpPr>
          <p:spPr>
            <a:xfrm>
              <a:off x="3071802" y="5572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 rot="16200000">
              <a:off x="4036215" y="2750339"/>
              <a:ext cx="142876" cy="5357850"/>
            </a:xfrm>
            <a:prstGeom prst="leftBrac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>
          <a:xfrm rot="10800000" flipV="1">
            <a:off x="2643174" y="1928802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56" y="192880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err="1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18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643702" y="2500306"/>
            <a:ext cx="857256" cy="1428760"/>
            <a:chOff x="6143636" y="1369085"/>
            <a:chExt cx="857256" cy="1428760"/>
          </a:xfrm>
        </p:grpSpPr>
        <p:sp>
          <p:nvSpPr>
            <p:cNvPr id="56" name="右弧形箭头 55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6512" y="13690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i,j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i="1" baseline="-25000" err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i="1" baseline="-25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00958" y="3000372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zh-CN" altLang="en-US" sz="3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643042" y="3378210"/>
            <a:ext cx="7215238" cy="2408244"/>
            <a:chOff x="1643042" y="3378210"/>
            <a:chExt cx="7215238" cy="2408244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43053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 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err="1">
                  <a:latin typeface="Consolas" pitchFamily="49" charset="0"/>
                  <a:ea typeface="+mn-ea"/>
                  <a:cs typeface="Consolas" pitchFamily="49" charset="0"/>
                </a:rPr>
                <a:t>≥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时（下三角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主对角线的元素）</a:t>
              </a:r>
              <a:endPara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552920" y="5092716"/>
              <a:ext cx="27193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时（</a:t>
              </a:r>
              <a:r>
                <a:rPr kumimoji="1"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kumimoji="1"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j,i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338474" y="3378210"/>
              <a:ext cx="324000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24094" y="4214818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24094" y="5072074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57158" y="88575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CN" sz="200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1,0</a:t>
            </a:r>
            <a:r>
              <a:rPr lang="en-US" altLang="zh-CN" sz="200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1,1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-1,0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  <a:sym typeface="Symbol"/>
              </a:rPr>
              <a:t>1,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,0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j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2910" y="1384692"/>
            <a:ext cx="785818" cy="868263"/>
            <a:chOff x="642910" y="856108"/>
            <a:chExt cx="785818" cy="868263"/>
          </a:xfrm>
        </p:grpSpPr>
        <p:sp>
          <p:nvSpPr>
            <p:cNvPr id="36" name="左中括号 35"/>
            <p:cNvSpPr/>
            <p:nvPr/>
          </p:nvSpPr>
          <p:spPr>
            <a:xfrm rot="16200000">
              <a:off x="943852" y="658108"/>
              <a:ext cx="144000" cy="5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910" y="1078040"/>
              <a:ext cx="7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endPara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00166" y="1385817"/>
            <a:ext cx="785818" cy="868263"/>
            <a:chOff x="1857356" y="857233"/>
            <a:chExt cx="785818" cy="868263"/>
          </a:xfrm>
        </p:grpSpPr>
        <p:sp>
          <p:nvSpPr>
            <p:cNvPr id="38" name="左中括号 37"/>
            <p:cNvSpPr/>
            <p:nvPr/>
          </p:nvSpPr>
          <p:spPr>
            <a:xfrm rot="16200000">
              <a:off x="2198794" y="587233"/>
              <a:ext cx="144000" cy="684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57356" y="1079165"/>
              <a:ext cx="7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endPara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71802" y="1385817"/>
            <a:ext cx="1512000" cy="755039"/>
            <a:chOff x="3286116" y="857233"/>
            <a:chExt cx="1512000" cy="755039"/>
          </a:xfrm>
        </p:grpSpPr>
        <p:sp>
          <p:nvSpPr>
            <p:cNvPr id="40" name="左中括号 39"/>
            <p:cNvSpPr/>
            <p:nvPr/>
          </p:nvSpPr>
          <p:spPr>
            <a:xfrm rot="16200000">
              <a:off x="3970116" y="173233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124294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15840" y="1385816"/>
            <a:ext cx="1512000" cy="755039"/>
            <a:chOff x="5215840" y="857232"/>
            <a:chExt cx="1512000" cy="755039"/>
          </a:xfrm>
        </p:grpSpPr>
        <p:sp>
          <p:nvSpPr>
            <p:cNvPr id="42" name="左中括号 41"/>
            <p:cNvSpPr/>
            <p:nvPr/>
          </p:nvSpPr>
          <p:spPr>
            <a:xfrm rot="16200000">
              <a:off x="5899840" y="173232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8716" y="1242939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07140" y="2385949"/>
            <a:ext cx="5508000" cy="583645"/>
            <a:chOff x="1207140" y="1857365"/>
            <a:chExt cx="5508000" cy="583645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3889702" y="-825197"/>
              <a:ext cx="142876" cy="5508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1736" y="207167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共计</a:t>
              </a:r>
              <a:r>
                <a:rPr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</a:t>
              </a:r>
              <a:r>
                <a:rPr lang="en-US" altLang="zh-CN" sz="18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2+</a:t>
              </a:r>
              <a:r>
                <a:rPr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15140" y="21429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 baseline="-25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16200000" flipH="1">
            <a:off x="6818511" y="789944"/>
            <a:ext cx="360000" cy="0"/>
          </a:xfrm>
          <a:prstGeom prst="line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4414" y="306339"/>
            <a:ext cx="6243654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 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1,0..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1]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   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054355" y="7185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857884" y="7185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4029044" y="479404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4029044" y="1000108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4029044" y="1943040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171788" y="1214422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386366" y="1214422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214810" y="2500306"/>
            <a:ext cx="324000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05064" y="3143248"/>
            <a:ext cx="5629268" cy="1571636"/>
            <a:chOff x="2305064" y="4143380"/>
            <a:chExt cx="5629268" cy="1571636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 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err="1">
                  <a:latin typeface="Consolas" pitchFamily="49" charset="0"/>
                  <a:ea typeface="+mn-ea"/>
                  <a:cs typeface="Consolas" pitchFamily="49" charset="0"/>
                </a:rPr>
                <a:t>≥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j,i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1"/>
            <p:cNvGrpSpPr/>
            <p:nvPr/>
          </p:nvGrpSpPr>
          <p:grpSpPr>
            <a:xfrm>
              <a:off x="3286116" y="5000636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57224" y="5039037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对称矩阵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，采用一维数组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存储，并提供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的所有运算。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71770" y="1926543"/>
            <a:ext cx="2857551" cy="1752612"/>
            <a:chOff x="3214676" y="2214554"/>
            <a:chExt cx="2838006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10219" y="3549236"/>
              <a:ext cx="94246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919808" cy="3154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20" y="1881418"/>
            <a:ext cx="23018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b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27220" y="609881"/>
            <a:ext cx="324484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三角矩阵的压缩存储 </a:t>
            </a:r>
            <a:endParaRPr kumimoji="1" lang="zh-CN" altLang="en-US" b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3786190"/>
            <a:ext cx="6143668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B=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CN" sz="200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0,1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0,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  <a:sym typeface="Symbol"/>
              </a:rPr>
              <a:t>1,1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        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  <a:sym typeface="Symbol"/>
              </a:rPr>
              <a:t>    a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 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  <a:sym typeface="Symbol"/>
              </a:rPr>
              <a:t>    a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  <a:sym typeface="Symbol"/>
              </a:rPr>
              <a:t>i,i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i,j-</a:t>
            </a:r>
            <a:r>
              <a:rPr lang="en-US" altLang="zh-CN" sz="2000" baseline="-2500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altLang="zh-CN" sz="200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 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072198" y="2886014"/>
            <a:ext cx="1000132" cy="971614"/>
            <a:chOff x="6072230" y="1673827"/>
            <a:chExt cx="1000132" cy="971614"/>
          </a:xfrm>
        </p:grpSpPr>
        <p:sp>
          <p:nvSpPr>
            <p:cNvPr id="24" name="右弧形箭头 23"/>
            <p:cNvSpPr/>
            <p:nvPr/>
          </p:nvSpPr>
          <p:spPr>
            <a:xfrm>
              <a:off x="6072230" y="1797713"/>
              <a:ext cx="357158" cy="847728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673827"/>
              <a:ext cx="78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i,j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直角三角形 21"/>
          <p:cNvSpPr/>
          <p:nvPr/>
        </p:nvSpPr>
        <p:spPr>
          <a:xfrm>
            <a:off x="3130540" y="2071678"/>
            <a:ext cx="1928826" cy="1500198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398" y="2893337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784" y="2864776"/>
            <a:ext cx="5754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</a:t>
            </a:r>
            <a:endParaRPr lang="zh-CN" altLang="en-US" sz="2200" baseline="-25000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43538" y="2069419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04" y="188362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err="1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0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8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84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2</a:t>
              </a:r>
              <a:endParaRPr lang="en-US" altLang="zh-CN" sz="2800" b="1" dirty="0" smtClean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357554" y="5702316"/>
            <a:ext cx="571504" cy="727080"/>
            <a:chOff x="3357554" y="5702316"/>
            <a:chExt cx="571504" cy="727080"/>
          </a:xfrm>
        </p:grpSpPr>
        <p:sp>
          <p:nvSpPr>
            <p:cNvPr id="58" name="TextBox 57"/>
            <p:cNvSpPr txBox="1"/>
            <p:nvPr/>
          </p:nvSpPr>
          <p:spPr>
            <a:xfrm>
              <a:off x="3357554" y="602928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i="1" baseline="-2500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 rot="5400000">
              <a:off x="3444073" y="588011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/>
          <p:nvPr/>
        </p:nvGrpSpPr>
        <p:grpSpPr>
          <a:xfrm>
            <a:off x="3071802" y="259415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68132" y="3549236"/>
              <a:ext cx="8715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2" y="214290"/>
            <a:ext cx="23018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b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8" y="2214554"/>
            <a:ext cx="90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0,1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0,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1,1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1,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-</a:t>
            </a:r>
            <a:r>
              <a:rPr lang="en-US" altLang="zh-CN" sz="1800" baseline="-25000" err="1" smtClean="0">
                <a:latin typeface="Consolas" pitchFamily="49" charset="0"/>
                <a:cs typeface="Consolas" pitchFamily="49" charset="0"/>
                <a:sym typeface="Symbol"/>
              </a:rPr>
              <a:t>1,</a:t>
            </a:r>
            <a:r>
              <a:rPr lang="en-US" altLang="zh-CN" sz="18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  <a:sym typeface="Symbol"/>
              </a:rPr>
              <a:t>i,i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err="1" smtClean="0">
                <a:latin typeface="Consolas" pitchFamily="49" charset="0"/>
                <a:cs typeface="Consolas" pitchFamily="49" charset="0"/>
                <a:sym typeface="Symbol"/>
              </a:rPr>
              <a:t>i,j-</a:t>
            </a:r>
            <a:r>
              <a:rPr lang="en-US" altLang="zh-CN" sz="1800" baseline="-2500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altLang="zh-CN" sz="180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73"/>
          <p:cNvGrpSpPr/>
          <p:nvPr/>
        </p:nvGrpSpPr>
        <p:grpSpPr>
          <a:xfrm>
            <a:off x="6143636" y="1028626"/>
            <a:ext cx="928694" cy="1314278"/>
            <a:chOff x="6143636" y="1483567"/>
            <a:chExt cx="928694" cy="1314278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483567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i,j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baseline="-25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785918" y="4045629"/>
            <a:ext cx="4816494" cy="2281551"/>
            <a:chOff x="1785918" y="4045629"/>
            <a:chExt cx="4816494" cy="2281551"/>
          </a:xfrm>
        </p:grpSpPr>
        <p:sp>
          <p:nvSpPr>
            <p:cNvPr id="18" name="下箭头 17"/>
            <p:cNvSpPr/>
            <p:nvPr/>
          </p:nvSpPr>
          <p:spPr>
            <a:xfrm>
              <a:off x="4500562" y="4045629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785918" y="4900626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5110162" y="4512658"/>
              <a:ext cx="1357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err="1">
                  <a:latin typeface="Consolas" pitchFamily="49" charset="0"/>
                  <a:ea typeface="+mn-ea"/>
                  <a:cs typeface="Consolas" pitchFamily="49" charset="0"/>
                </a:rPr>
                <a:t>i</a:t>
              </a:r>
              <a:r>
                <a:rPr kumimoji="1" lang="en-US" altLang="zh-CN" sz="1800" err="1">
                  <a:latin typeface="Consolas" pitchFamily="49" charset="0"/>
                  <a:ea typeface="+mn-ea"/>
                  <a:cs typeface="Consolas" pitchFamily="49" charset="0"/>
                </a:rPr>
                <a:t>≤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5110162" y="5286388"/>
              <a:ext cx="1492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2387596" y="4617133"/>
              <a:ext cx="152400" cy="10080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 flipV="1">
              <a:off x="3428992" y="5770688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071934" y="5957848"/>
              <a:ext cx="1873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存放常量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2663808" y="4402819"/>
              <a:ext cx="1946288" cy="652825"/>
              <a:chOff x="6554802" y="4214818"/>
              <a:chExt cx="1731974" cy="65282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72264" y="4214818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err="1" smtClean="0"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 err="1" smtClean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6554802" y="4572008"/>
                <a:ext cx="1080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11978" y="4590644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429520" y="4429132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 +</a:t>
                </a:r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800" smtClean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30"/>
            <p:cNvGrpSpPr/>
            <p:nvPr/>
          </p:nvGrpSpPr>
          <p:grpSpPr>
            <a:xfrm>
              <a:off x="2681270" y="5214950"/>
              <a:ext cx="1071570" cy="652825"/>
              <a:chOff x="500034" y="3571876"/>
              <a:chExt cx="1071570" cy="65282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0034" y="3571876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39748" y="3947702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2" name="直角三角形 21"/>
          <p:cNvSpPr/>
          <p:nvPr/>
        </p:nvSpPr>
        <p:spPr>
          <a:xfrm>
            <a:off x="3214678" y="552378"/>
            <a:ext cx="2071702" cy="14217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430" y="1226209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816" y="1197648"/>
            <a:ext cx="5754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</a:t>
            </a:r>
            <a:endParaRPr lang="zh-CN" altLang="en-US" sz="2200" baseline="-25000">
              <a:latin typeface="Consolas" pitchFamily="49" charset="0"/>
              <a:ea typeface="+mn-ea"/>
              <a:cs typeface="Consolas" pitchFamily="49" charset="0"/>
            </a:endParaRPr>
          </a:p>
        </p:txBody>
      </p:sp>
      <p:grpSp>
        <p:nvGrpSpPr>
          <p:cNvPr id="8" name="组合 69"/>
          <p:cNvGrpSpPr/>
          <p:nvPr/>
        </p:nvGrpSpPr>
        <p:grpSpPr>
          <a:xfrm>
            <a:off x="642909" y="2710638"/>
            <a:ext cx="1571637" cy="584770"/>
            <a:chOff x="857224" y="3742146"/>
            <a:chExt cx="1571637" cy="584770"/>
          </a:xfrm>
        </p:grpSpPr>
        <p:sp>
          <p:nvSpPr>
            <p:cNvPr id="62" name="左中括号 61"/>
            <p:cNvSpPr/>
            <p:nvPr/>
          </p:nvSpPr>
          <p:spPr>
            <a:xfrm rot="16200000">
              <a:off x="1571042" y="3028328"/>
              <a:ext cx="144000" cy="1571636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539" y="39575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2571736" y="2710638"/>
            <a:ext cx="1357322" cy="584770"/>
            <a:chOff x="2857488" y="3742146"/>
            <a:chExt cx="1357322" cy="584770"/>
          </a:xfrm>
        </p:grpSpPr>
        <p:sp>
          <p:nvSpPr>
            <p:cNvPr id="64" name="左中括号 63"/>
            <p:cNvSpPr/>
            <p:nvPr/>
          </p:nvSpPr>
          <p:spPr>
            <a:xfrm rot="16200000">
              <a:off x="3427001" y="3172633"/>
              <a:ext cx="146858" cy="1285884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488" y="39575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71"/>
          <p:cNvGrpSpPr/>
          <p:nvPr/>
        </p:nvGrpSpPr>
        <p:grpSpPr>
          <a:xfrm>
            <a:off x="4572000" y="2683245"/>
            <a:ext cx="1643074" cy="584770"/>
            <a:chOff x="5072066" y="3714753"/>
            <a:chExt cx="1643074" cy="584770"/>
          </a:xfrm>
        </p:grpSpPr>
        <p:sp>
          <p:nvSpPr>
            <p:cNvPr id="66" name="左中括号 65"/>
            <p:cNvSpPr/>
            <p:nvPr/>
          </p:nvSpPr>
          <p:spPr>
            <a:xfrm rot="16200000">
              <a:off x="5780264" y="3066753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066" y="3930191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72"/>
          <p:cNvGrpSpPr/>
          <p:nvPr/>
        </p:nvGrpSpPr>
        <p:grpSpPr>
          <a:xfrm>
            <a:off x="6500826" y="2642059"/>
            <a:ext cx="1428760" cy="625956"/>
            <a:chOff x="6500826" y="3673567"/>
            <a:chExt cx="1428760" cy="625956"/>
          </a:xfrm>
        </p:grpSpPr>
        <p:sp>
          <p:nvSpPr>
            <p:cNvPr id="68" name="左中括号 67"/>
            <p:cNvSpPr/>
            <p:nvPr/>
          </p:nvSpPr>
          <p:spPr>
            <a:xfrm rot="16200000">
              <a:off x="7123520" y="3122311"/>
              <a:ext cx="144000" cy="1246512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00826" y="3930191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642910" y="3286124"/>
            <a:ext cx="7215238" cy="615548"/>
            <a:chOff x="642910" y="3856504"/>
            <a:chExt cx="7215238" cy="615548"/>
          </a:xfrm>
        </p:grpSpPr>
        <p:sp>
          <p:nvSpPr>
            <p:cNvPr id="76" name="左中括号 75"/>
            <p:cNvSpPr/>
            <p:nvPr/>
          </p:nvSpPr>
          <p:spPr>
            <a:xfrm rot="16200000">
              <a:off x="4179091" y="320323"/>
              <a:ext cx="142876" cy="7215238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488" y="4071942"/>
              <a:ext cx="35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共计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err="1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</a:t>
              </a:r>
              <a:r>
                <a:rPr lang="en-US" altLang="zh-CN" sz="2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2+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err="1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 flipV="1">
            <a:off x="5643570" y="402291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36" y="216495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err="1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0034" y="1714488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B=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2565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下三角矩阵</a:t>
            </a:r>
            <a:endParaRPr kumimoji="1" lang="zh-CN" altLang="en-US" b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14348" y="1681451"/>
            <a:ext cx="7286676" cy="1543118"/>
            <a:chOff x="714348" y="1681451"/>
            <a:chExt cx="7286676" cy="1543118"/>
          </a:xfrm>
        </p:grpSpPr>
        <p:sp>
          <p:nvSpPr>
            <p:cNvPr id="21" name="TextBox 20"/>
            <p:cNvSpPr txBox="1"/>
            <p:nvPr/>
          </p:nvSpPr>
          <p:spPr>
            <a:xfrm>
              <a:off x="714348" y="2824459"/>
              <a:ext cx="7286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B=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，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-1,0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-1,1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， ，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  <a:sym typeface="Symbol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Symbol"/>
                </a:rPr>
                <a:t>-1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29322" y="1681451"/>
              <a:ext cx="1000132" cy="1318921"/>
              <a:chOff x="5929322" y="1681451"/>
              <a:chExt cx="1000132" cy="1318921"/>
            </a:xfrm>
          </p:grpSpPr>
          <p:sp>
            <p:nvSpPr>
              <p:cNvPr id="22" name="右弧形箭头 21"/>
              <p:cNvSpPr/>
              <p:nvPr/>
            </p:nvSpPr>
            <p:spPr>
              <a:xfrm>
                <a:off x="5929322" y="2000240"/>
                <a:ext cx="285752" cy="1000132"/>
              </a:xfrm>
              <a:prstGeom prst="curvedLef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72198" y="1681451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i,j</a:t>
                </a:r>
                <a:endParaRPr lang="zh-CN" altLang="en-US" sz="2000" i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43636" y="2467269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2000" i="1" baseline="-25000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endParaRPr lang="zh-CN" altLang="en-US" sz="2000" i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22538" name="Equation" r:id="rId3" imgW="101520" imgH="190440" progId="">
              <p:embed/>
            </p:oleObj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305064" y="3429000"/>
            <a:ext cx="5629268" cy="2830587"/>
            <a:chOff x="2305064" y="3429000"/>
            <a:chExt cx="5629268" cy="2830587"/>
          </a:xfrm>
        </p:grpSpPr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 flipV="1">
              <a:off x="4338651" y="5572140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627576" y="5859477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存放一个常量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929058" y="3429000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 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200" err="1">
                  <a:latin typeface="Consolas" pitchFamily="49" charset="0"/>
                  <a:ea typeface="+mn-ea"/>
                  <a:cs typeface="Consolas" pitchFamily="49" charset="0"/>
                </a:rPr>
                <a:t>≥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  <a:endPara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286116" y="5000636"/>
              <a:ext cx="1071570" cy="714380"/>
              <a:chOff x="652434" y="5500702"/>
              <a:chExt cx="1071570" cy="71438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err="1" smtClean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000364" y="533380"/>
            <a:ext cx="2857520" cy="1752612"/>
            <a:chOff x="3214676" y="2214554"/>
            <a:chExt cx="2837975" cy="1752612"/>
          </a:xfrm>
        </p:grpSpPr>
        <p:cxnSp>
          <p:nvCxnSpPr>
            <p:cNvPr id="41" name="直接连接符 40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59140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2081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6526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5023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9140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2081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6526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33193" y="360148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76134" y="360148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04363" y="3601488"/>
              <a:ext cx="8005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19076" y="358285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20" name="直角三角形 19"/>
          <p:cNvSpPr/>
          <p:nvPr/>
        </p:nvSpPr>
        <p:spPr>
          <a:xfrm rot="10800000">
            <a:off x="3500430" y="561955"/>
            <a:ext cx="2214578" cy="15716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57752" y="857232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571736" y="1500175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1500175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err="1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2"/>
            <a:ext cx="828680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若将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阶上三角矩阵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优先顺序压缩存放在一维数组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1..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)/2]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中第一个非零元素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存于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数组的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中，则应存放到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i="1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中的非零元素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i="1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）的下标</a:t>
            </a:r>
            <a:r>
              <a:rPr lang="en-US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的对应关系是（  ）。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785926"/>
            <a:ext cx="6858048" cy="105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A.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+1)/2+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			B.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1)/2+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j</a:t>
            </a:r>
            <a:endParaRPr lang="en-US" altLang="zh-CN" sz="2200" smtClean="0">
              <a:latin typeface="Consolas" pitchFamily="49" charset="0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C. 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+1)/2+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D. 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1)/2+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2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3490855"/>
            <a:ext cx="3929090" cy="1795533"/>
            <a:chOff x="357158" y="3490855"/>
            <a:chExt cx="3929090" cy="1795533"/>
          </a:xfrm>
        </p:grpSpPr>
        <p:grpSp>
          <p:nvGrpSpPr>
            <p:cNvPr id="4" name="组合 3"/>
            <p:cNvGrpSpPr/>
            <p:nvPr/>
          </p:nvGrpSpPr>
          <p:grpSpPr>
            <a:xfrm>
              <a:off x="357158" y="3533776"/>
              <a:ext cx="2857520" cy="1752612"/>
              <a:chOff x="3214676" y="2214554"/>
              <a:chExt cx="2837975" cy="1752612"/>
            </a:xfrm>
          </p:grpSpPr>
          <p:cxnSp>
            <p:nvCxnSpPr>
              <p:cNvPr id="5" name="直接连接符 4"/>
              <p:cNvCxnSpPr/>
              <p:nvPr/>
            </p:nvCxnSpPr>
            <p:spPr>
              <a:xfrm rot="5400000">
                <a:off x="2358214" y="30710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216264" y="22272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214676" y="39243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359140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1,1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02081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1,2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16526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1,</a:t>
                </a:r>
                <a:r>
                  <a:rPr lang="en-US" altLang="zh-CN" sz="2200" i="1" baseline="-25000" smtClean="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5023" y="2239954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9140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err="1" smtClean="0">
                    <a:latin typeface="Consolas" pitchFamily="49" charset="0"/>
                    <a:cs typeface="Consolas" pitchFamily="49" charset="0"/>
                  </a:rPr>
                  <a:t>1,0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2081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2,2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16526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2,</a:t>
                </a:r>
                <a:r>
                  <a:rPr lang="en-US" altLang="zh-CN" sz="2200" i="1" baseline="-25000" smtClean="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5023" y="2668582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59140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i="1" baseline="-25000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-1,0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02081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i="1" baseline="-25000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-1,1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6526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i="1" baseline="-25000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baseline="-2500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2200" i="1" baseline="-25000" smtClean="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5023" y="3530600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rot="5400000">
                <a:off x="5180777" y="31091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908651" y="22653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907061" y="39624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502018" y="3097210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</p:grpSp>
        <p:sp>
          <p:nvSpPr>
            <p:cNvPr id="24" name="直角三角形 23"/>
            <p:cNvSpPr/>
            <p:nvPr/>
          </p:nvSpPr>
          <p:spPr>
            <a:xfrm>
              <a:off x="500034" y="3852865"/>
              <a:ext cx="1928826" cy="1381809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928926" y="3676652"/>
              <a:ext cx="642942" cy="35719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28992" y="34908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kumimoji="1" lang="en-US" altLang="zh-CN" sz="2000" err="1" smtClean="0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 flipH="1">
              <a:off x="785786" y="4419550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rot="16200000" flipH="1">
              <a:off x="478436" y="3744402"/>
              <a:ext cx="432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894227" y="3976294"/>
              <a:ext cx="900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1691435" y="4348933"/>
              <a:ext cx="1716155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429124" y="5199419"/>
            <a:ext cx="392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按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行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还是按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初始下标从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还是从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开始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00562" y="3214686"/>
            <a:ext cx="4071966" cy="897917"/>
            <a:chOff x="4500562" y="3214686"/>
            <a:chExt cx="4071966" cy="897917"/>
          </a:xfrm>
        </p:grpSpPr>
        <p:sp>
          <p:nvSpPr>
            <p:cNvPr id="33" name="TextBox 32"/>
            <p:cNvSpPr txBox="1"/>
            <p:nvPr/>
          </p:nvSpPr>
          <p:spPr>
            <a:xfrm>
              <a:off x="4500562" y="3214686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列的元素个数：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1)/2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3712493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ij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之前的元素个数：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00562" y="4143380"/>
            <a:ext cx="4357718" cy="755041"/>
            <a:chOff x="4500562" y="4143380"/>
            <a:chExt cx="4357718" cy="755041"/>
          </a:xfrm>
        </p:grpSpPr>
        <p:sp>
          <p:nvSpPr>
            <p:cNvPr id="36" name="TextBox 35"/>
            <p:cNvSpPr txBox="1"/>
            <p:nvPr/>
          </p:nvSpPr>
          <p:spPr>
            <a:xfrm>
              <a:off x="4500562" y="4498311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1)/2+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j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-1)/2+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6215074" y="4143380"/>
              <a:ext cx="142876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蓝色面巾纸"/>
          <p:cNvSpPr txBox="1">
            <a:spLocks noChangeArrowheads="1"/>
          </p:cNvSpPr>
          <p:nvPr/>
        </p:nvSpPr>
        <p:spPr bwMode="auto">
          <a:xfrm>
            <a:off x="642910" y="1785926"/>
            <a:ext cx="4357718" cy="62671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6.1.1 </a:t>
            </a:r>
            <a:r>
              <a:rPr kumimoji="1" lang="en-US" altLang="zh-CN" sz="320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3200" smtClean="0">
                <a:solidFill>
                  <a:srgbClr val="FF3300"/>
                </a:solidFill>
                <a:ea typeface="隶书" pitchFamily="49" charset="-122"/>
              </a:rPr>
              <a:t>数组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</a:rPr>
              <a:t>的基本概念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50904" y="2773369"/>
            <a:ext cx="8135938" cy="222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上看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一维数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）个相同类型数据元素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构成的有限序列，其逻辑表示为：</a:t>
            </a:r>
            <a:endParaRPr kumimoji="1" lang="zh-CN" altLang="pt-BR" sz="22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pt-BR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kumimoji="1" lang="pt-BR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pt-BR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pt-BR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pt-BR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pt-BR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pt-BR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pt-BR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pt-BR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pt-BR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pt-BR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ct val="200000"/>
              </a:lnSpc>
            </a:pPr>
            <a:r>
              <a:rPr kumimoji="1"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kumimoji="1" lang="pt-BR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pt-BR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pt-BR" altLang="zh-CN" sz="220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pt-BR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pt-BR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pt-BR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）表示数组</a:t>
            </a:r>
            <a:r>
              <a:rPr kumimoji="1" lang="pt-BR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kumimoji="1" lang="pt-BR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  <a:endParaRPr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571480"/>
            <a:ext cx="2714644" cy="5794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43042" y="571480"/>
            <a:ext cx="3357586" cy="523172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6176" bIns="76176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对角矩阵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的压缩存储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59350" y="2660636"/>
            <a:ext cx="3384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半带宽为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的对角矩阵</a:t>
            </a:r>
            <a:r>
              <a:rPr kumimoji="1"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954114" y="1500174"/>
            <a:ext cx="3444876" cy="2600325"/>
            <a:chOff x="438" y="2155"/>
            <a:chExt cx="2170" cy="1638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75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975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975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603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472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472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095" y="2507"/>
              <a:ext cx="1406" cy="1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1338" y="2523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791" y="2523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156" y="2764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156" y="3112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4" name="AutoShape 18"/>
            <p:cNvSpPr>
              <a:spLocks/>
            </p:cNvSpPr>
            <p:nvPr/>
          </p:nvSpPr>
          <p:spPr bwMode="auto">
            <a:xfrm>
              <a:off x="809" y="2659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38" y="273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066" y="347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064" y="2478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 rot="2212194">
              <a:off x="1255" y="3073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 rot="2212194">
              <a:off x="1655" y="269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348" y="215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</a:t>
              </a:r>
            </a:p>
          </p:txBody>
        </p:sp>
        <p:sp>
          <p:nvSpPr>
            <p:cNvPr id="24601" name="AutoShape 25"/>
            <p:cNvSpPr>
              <a:spLocks/>
            </p:cNvSpPr>
            <p:nvPr/>
          </p:nvSpPr>
          <p:spPr bwMode="auto">
            <a:xfrm rot="5400000">
              <a:off x="1522" y="2217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2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2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3</a:t>
              </a:r>
              <a:endParaRPr lang="en-US" altLang="zh-CN" sz="2800" b="1" dirty="0" smtClean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0232" y="1000108"/>
            <a:ext cx="35274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         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487367" y="1189022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3500430" y="166763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1472" y="2268544"/>
            <a:ext cx="7450171" cy="2160588"/>
            <a:chOff x="571472" y="2268544"/>
            <a:chExt cx="7450171" cy="2160588"/>
          </a:xfrm>
        </p:grpSpPr>
        <p:sp>
          <p:nvSpPr>
            <p:cNvPr id="26626" name="Text Box 2"/>
            <p:cNvSpPr txBox="1">
              <a:spLocks noChangeArrowheads="1"/>
            </p:cNvSpPr>
            <p:nvPr/>
          </p:nvSpPr>
          <p:spPr bwMode="auto">
            <a:xfrm>
              <a:off x="571472" y="2571744"/>
              <a:ext cx="4030663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时称为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三对角矩阵</a:t>
              </a:r>
              <a:endPara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其压缩地址计算公式如下：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r>
                <a:rPr kumimoji="1" lang="en-US" altLang="zh-CN" sz="22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kumimoji="1" lang="en-US" altLang="zh-CN" sz="2200" err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200" i="1" err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2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</a:t>
              </a:r>
              <a:r>
                <a:rPr kumimoji="1" lang="en-US" altLang="zh-CN" sz="22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endPara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29256" y="2268544"/>
              <a:ext cx="2592387" cy="2160588"/>
              <a:chOff x="6286505" y="2197107"/>
              <a:chExt cx="2592387" cy="2160588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6286505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887095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8662992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8662992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6477005" y="2316169"/>
                <a:ext cx="2232025" cy="19446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6900867" y="2316169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6573842" y="2724157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Text Box 20"/>
              <p:cNvSpPr txBox="1">
                <a:spLocks noChangeArrowheads="1"/>
              </p:cNvSpPr>
              <p:nvPr/>
            </p:nvSpPr>
            <p:spPr bwMode="auto">
              <a:xfrm>
                <a:off x="6715140" y="364331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auto">
              <a:xfrm>
                <a:off x="7858148" y="257174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sp>
          <p:nvSpPr>
            <p:cNvPr id="48" name="右箭头 47"/>
            <p:cNvSpPr/>
            <p:nvPr/>
          </p:nvSpPr>
          <p:spPr>
            <a:xfrm>
              <a:off x="4143372" y="2714620"/>
              <a:ext cx="1071570" cy="214314"/>
            </a:xfrm>
            <a:prstGeom prst="rightArrow">
              <a:avLst/>
            </a:prstGeom>
            <a:ln>
              <a:tailEnd type="non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71670" y="5999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对角矩阵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3372" y="59999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压缩存储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7818464" cy="117779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采用压缩存储，需要解决什么问题？</a:t>
            </a:r>
          </a:p>
        </p:txBody>
      </p:sp>
      <p:pic>
        <p:nvPicPr>
          <p:cNvPr id="88070" name="Picture 6" descr="u=1127147582,2861971535&amp;fm=56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692150"/>
            <a:ext cx="1944687" cy="1944688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8286808" cy="93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列的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维数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看作是每个数据元素都是相同类型的一维数组的一维数组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7290" y="5357826"/>
            <a:ext cx="5715040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看出，多维数组是线性表的推广。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286248" y="1895765"/>
            <a:ext cx="4357718" cy="461665"/>
            <a:chOff x="4286248" y="1895765"/>
            <a:chExt cx="4357718" cy="461665"/>
          </a:xfrm>
        </p:grpSpPr>
        <p:sp>
          <p:nvSpPr>
            <p:cNvPr id="13" name="右箭头 12"/>
            <p:cNvSpPr/>
            <p:nvPr/>
          </p:nvSpPr>
          <p:spPr>
            <a:xfrm>
              <a:off x="4286248" y="2000240"/>
              <a:ext cx="642942" cy="324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628" y="1895765"/>
              <a:ext cx="3643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=[ </a:t>
              </a:r>
              <a:r>
                <a:rPr lang="en-US" altLang="zh-CN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  <a:sym typeface="Symbol"/>
                </a:rPr>
                <a:t>，</a:t>
              </a:r>
              <a:r>
                <a:rPr lang="en-US" altLang="zh-CN" i="1" smtClean="0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i="1" baseline="-25000" smtClean="0">
                  <a:latin typeface="Consolas" pitchFamily="49" charset="0"/>
                  <a:cs typeface="Consolas" pitchFamily="49" charset="0"/>
                  <a:sym typeface="Symbol"/>
                </a:rPr>
                <a:t>m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  <a:sym typeface="Symbol"/>
                </a:rPr>
                <a:t> ]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72066" y="2571744"/>
            <a:ext cx="3643338" cy="2367337"/>
            <a:chOff x="5072066" y="2571744"/>
            <a:chExt cx="3643338" cy="2367337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066" y="3143248"/>
              <a:ext cx="3643338" cy="1795833"/>
              <a:chOff x="5072066" y="3143248"/>
              <a:chExt cx="3643338" cy="179583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00694" y="4143380"/>
                <a:ext cx="1000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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2066" y="3143248"/>
                <a:ext cx="3643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=[ 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1,1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1,2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，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  <a:sym typeface="Symbol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1,</a:t>
                </a:r>
                <a:r>
                  <a:rPr lang="en-US" altLang="zh-CN" sz="2000" i="1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n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 ]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72066" y="3610277"/>
                <a:ext cx="3643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=[ 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1,1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2,2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，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  <a:sym typeface="Symbol"/>
                  </a:rPr>
                  <a:t>a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2,</a:t>
                </a:r>
                <a:r>
                  <a:rPr lang="en-US" altLang="zh-CN" sz="2000" i="1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n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 ]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66" y="4538971"/>
                <a:ext cx="3643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=[ 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err="1" smtClean="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,1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err="1" smtClean="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</a:rPr>
                  <a:t>,2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zh-CN" altLang="en-US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，</a:t>
                </a:r>
                <a:r>
                  <a:rPr lang="en-US" altLang="zh-CN" sz="2000" i="1" err="1" smtClean="0">
                    <a:latin typeface="Consolas" pitchFamily="49" charset="0"/>
                    <a:cs typeface="Consolas" pitchFamily="49" charset="0"/>
                    <a:sym typeface="Symbol"/>
                  </a:rPr>
                  <a:t>a</a:t>
                </a:r>
                <a:r>
                  <a:rPr lang="en-US" altLang="zh-CN" sz="2000" i="1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m</a:t>
                </a:r>
                <a:r>
                  <a:rPr lang="en-US" altLang="zh-CN" sz="2000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,</a:t>
                </a:r>
                <a:r>
                  <a:rPr lang="en-US" altLang="zh-CN" sz="2000" i="1" baseline="-25000" err="1" smtClean="0">
                    <a:latin typeface="Consolas" pitchFamily="49" charset="0"/>
                    <a:cs typeface="Consolas" pitchFamily="49" charset="0"/>
                    <a:sym typeface="Symbol"/>
                  </a:rPr>
                  <a:t>n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 ]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6500826" y="2571744"/>
              <a:ext cx="214314" cy="42862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8596" y="1306498"/>
            <a:ext cx="3480948" cy="1765312"/>
            <a:chOff x="1928794" y="3475038"/>
            <a:chExt cx="3480948" cy="1765312"/>
          </a:xfrm>
        </p:grpSpPr>
        <p:sp>
          <p:nvSpPr>
            <p:cNvPr id="19" name="TextBox 18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1,2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3500438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2,1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2,2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2,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1934" y="3929066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1934" y="479108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926" y="435769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-357222" y="2226270"/>
            <a:ext cx="9001156" cy="212122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Value(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，元素赋值。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Assign(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，取元素值。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ADisp(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i="1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维数组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的所有元素值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 rot="21370946">
            <a:off x="318809" y="1642811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数组的基本运算如下：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9751" y="692150"/>
            <a:ext cx="781846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数组抽象数据类型＝逻辑结构＋基本运算（运算描述）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077200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将数组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的所有元素存储在一块地址连续的内存单元中，这是一种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顺序存储结构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4099" name="Text Box 3" descr="蓝色面巾纸"/>
          <p:cNvSpPr txBox="1">
            <a:spLocks noChangeArrowheads="1"/>
          </p:cNvSpPr>
          <p:nvPr/>
        </p:nvSpPr>
        <p:spPr bwMode="auto">
          <a:xfrm>
            <a:off x="395288" y="404813"/>
            <a:ext cx="4676777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隶书" pitchFamily="49" charset="-122"/>
              </a:rPr>
              <a:t>6.1.2  </a:t>
            </a:r>
            <a:r>
              <a:rPr lang="en-US" altLang="zh-CN" sz="3200" smtClean="0">
                <a:solidFill>
                  <a:srgbClr val="FF0000"/>
                </a:solidFill>
                <a:ea typeface="隶书" pitchFamily="49" charset="-122"/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  <a:ea typeface="隶书" pitchFamily="49" charset="-122"/>
              </a:rPr>
              <a:t>数组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的存储结构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143117"/>
            <a:ext cx="8286808" cy="90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几乎所有的计算机语言都支持数组类型，以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语言为例，其中数组数据类型具有以下性质：　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3143248"/>
            <a:ext cx="8429652" cy="2342244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数组中的数据元素数目固定。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数组中的所有数据元素具有相同的数据类型。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数组中的每个数据元素都有一组唯一的下标。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数组是一种随机存储结构。可随机存取数组中的任意数据元素。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750331" cy="127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维数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组：一旦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确定，并假设每个数据元素占用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个存储单元，则任一数据元素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就可由以下公式求出：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7056438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)+(</a:t>
            </a:r>
            <a:r>
              <a:rPr kumimoji="1" lang="en-US" altLang="zh-CN" sz="22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)*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3425" y="2205038"/>
            <a:ext cx="4425951" cy="1547813"/>
            <a:chOff x="733425" y="2205038"/>
            <a:chExt cx="4425951" cy="1547813"/>
          </a:xfrm>
        </p:grpSpPr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157788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0113" y="2214554"/>
            <a:ext cx="6264275" cy="1322387"/>
            <a:chOff x="900113" y="2214554"/>
            <a:chExt cx="6264275" cy="1322387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 rot="5400000">
              <a:off x="3258343" y="1911341"/>
              <a:ext cx="179388" cy="2447925"/>
            </a:xfrm>
            <a:prstGeom prst="leftBrace">
              <a:avLst>
                <a:gd name="adj1" fmla="val 113717"/>
                <a:gd name="adj2" fmla="val 50000"/>
              </a:avLst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00113" y="2214554"/>
              <a:ext cx="6264275" cy="1322387"/>
              <a:chOff x="900113" y="2166938"/>
              <a:chExt cx="6264275" cy="1322387"/>
            </a:xfrm>
          </p:grpSpPr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900113" y="3032125"/>
                <a:ext cx="6264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数组</a:t>
                </a:r>
                <a:r>
                  <a:rPr lang="en-US" altLang="zh-CN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…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i="1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en-US" altLang="zh-CN" baseline="-2500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baseline="-25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i="1" baseline="-25000" err="1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…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i="1" baseline="-25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714612" y="2574925"/>
                <a:ext cx="16557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共</a:t>
                </a:r>
                <a:r>
                  <a:rPr lang="en-US" altLang="zh-CN" sz="2000" i="1" err="1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个元素</a:t>
                </a: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3260716" y="2166938"/>
                <a:ext cx="565159" cy="509582"/>
              </a:xfrm>
              <a:prstGeom prst="line">
                <a:avLst/>
              </a:prstGeom>
              <a:noFill/>
              <a:ln w="38100" cmpd="dbl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1190" y="4000504"/>
            <a:ext cx="5715040" cy="1714735"/>
            <a:chOff x="691190" y="4000504"/>
            <a:chExt cx="5715040" cy="1714735"/>
          </a:xfrm>
        </p:grpSpPr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691190" y="4857760"/>
              <a:ext cx="5715040" cy="857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一</a:t>
              </a:r>
              <a:r>
                <a:rPr kumimoji="1"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维数</a:t>
              </a:r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组具有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随机存储特性</a:t>
              </a:r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：可以在</a:t>
              </a:r>
              <a:r>
                <a:rPr kumimoji="1"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O(1)</a:t>
              </a:r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时间内找到序号为</a:t>
              </a:r>
              <a:r>
                <a:rPr kumimoji="1"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的元素值。</a:t>
              </a:r>
              <a:endPara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357554" y="4000504"/>
              <a:ext cx="357190" cy="64294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41434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m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列的二维数组</a:t>
            </a:r>
            <a:r>
              <a:rPr kumimoji="1"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baseline="-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baseline="-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，存储方式：</a:t>
            </a:r>
            <a:endParaRPr kumimoji="1" lang="zh-CN" altLang="en-US" sz="22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472" y="1785926"/>
            <a:ext cx="342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以行序为主序的存储</a:t>
            </a:r>
            <a:endParaRPr kumimoji="1" lang="en-US" altLang="zh-CN" sz="22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以列序为主序的存储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786314" y="571480"/>
            <a:ext cx="3480948" cy="1765312"/>
            <a:chOff x="1928794" y="3475038"/>
            <a:chExt cx="3480948" cy="1765312"/>
          </a:xfrm>
        </p:grpSpPr>
        <p:sp>
          <p:nvSpPr>
            <p:cNvPr id="58" name="TextBox 57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1,2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1934" y="3500438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2,1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2,2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2,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1934" y="3929066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200" i="1" baseline="-25000" err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1934" y="479108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435769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07181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下箭头 77"/>
          <p:cNvSpPr/>
          <p:nvPr/>
        </p:nvSpPr>
        <p:spPr>
          <a:xfrm>
            <a:off x="6286512" y="2500306"/>
            <a:ext cx="142876" cy="71438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3370254" y="2128833"/>
            <a:ext cx="2643206" cy="1722451"/>
            <a:chOff x="3370254" y="1563674"/>
            <a:chExt cx="2643206" cy="1722451"/>
          </a:xfrm>
        </p:grpSpPr>
        <p:sp>
          <p:nvSpPr>
            <p:cNvPr id="23" name="圆角矩形 22"/>
            <p:cNvSpPr/>
            <p:nvPr/>
          </p:nvSpPr>
          <p:spPr>
            <a:xfrm>
              <a:off x="3370254" y="1563674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>
            <a:xfrm rot="5400000">
              <a:off x="3877861" y="2472128"/>
              <a:ext cx="1222384" cy="40560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8"/>
          <p:cNvGrpSpPr/>
          <p:nvPr/>
        </p:nvGrpSpPr>
        <p:grpSpPr>
          <a:xfrm>
            <a:off x="1752580" y="1573205"/>
            <a:ext cx="4260880" cy="2143139"/>
            <a:chOff x="1752580" y="1008046"/>
            <a:chExt cx="4260880" cy="2143139"/>
          </a:xfrm>
        </p:grpSpPr>
        <p:sp>
          <p:nvSpPr>
            <p:cNvPr id="19" name="圆角矩形 18"/>
            <p:cNvSpPr/>
            <p:nvPr/>
          </p:nvSpPr>
          <p:spPr>
            <a:xfrm>
              <a:off x="3370254" y="1008046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19" idx="1"/>
            </p:cNvCxnSpPr>
            <p:nvPr/>
          </p:nvCxnSpPr>
          <p:spPr>
            <a:xfrm rot="10800000" flipV="1">
              <a:off x="1752580" y="1258079"/>
              <a:ext cx="1617674" cy="189310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0"/>
          <p:cNvGrpSpPr/>
          <p:nvPr/>
        </p:nvGrpSpPr>
        <p:grpSpPr>
          <a:xfrm>
            <a:off x="3370254" y="2922589"/>
            <a:ext cx="3844952" cy="928694"/>
            <a:chOff x="3370254" y="2357430"/>
            <a:chExt cx="3844952" cy="928694"/>
          </a:xfrm>
        </p:grpSpPr>
        <p:sp>
          <p:nvSpPr>
            <p:cNvPr id="24" name="圆角矩形 23"/>
            <p:cNvSpPr/>
            <p:nvPr/>
          </p:nvSpPr>
          <p:spPr>
            <a:xfrm>
              <a:off x="3370254" y="2357430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24" idx="3"/>
            </p:cNvCxnSpPr>
            <p:nvPr/>
          </p:nvCxnSpPr>
          <p:spPr>
            <a:xfrm>
              <a:off x="6013460" y="2607463"/>
              <a:ext cx="1201746" cy="6786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68313" y="3637477"/>
            <a:ext cx="2460613" cy="1153053"/>
            <a:chOff x="468313" y="3643822"/>
            <a:chExt cx="2460613" cy="1153053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468313" y="3643822"/>
              <a:ext cx="2460613" cy="4247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1,1</a:t>
              </a:r>
              <a:r>
                <a:rPr kumimoji="1" lang="zh-CN" altLang="en-US" sz="18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</a:t>
              </a:r>
              <a:r>
                <a:rPr kumimoji="1" lang="en-US" altLang="zh-CN" sz="1800" i="1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6" name="组合 9"/>
            <p:cNvGrpSpPr/>
            <p:nvPr/>
          </p:nvGrpSpPr>
          <p:grpSpPr>
            <a:xfrm>
              <a:off x="571472" y="4214818"/>
              <a:ext cx="1873250" cy="582057"/>
              <a:chOff x="611188" y="2649527"/>
              <a:chExt cx="1873250" cy="582057"/>
            </a:xfrm>
          </p:grpSpPr>
          <p:sp>
            <p:nvSpPr>
              <p:cNvPr id="8196" name="AutoShape 4"/>
              <p:cNvSpPr>
                <a:spLocks/>
              </p:cNvSpPr>
              <p:nvPr/>
            </p:nvSpPr>
            <p:spPr bwMode="auto">
              <a:xfrm rot="16200000">
                <a:off x="1529556" y="1839109"/>
                <a:ext cx="142875" cy="1763712"/>
              </a:xfrm>
              <a:prstGeom prst="leftBrace">
                <a:avLst>
                  <a:gd name="adj1" fmla="val 102870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611188" y="2862252"/>
                <a:ext cx="187325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行的元素</a:t>
                </a:r>
              </a:p>
            </p:txBody>
          </p:sp>
        </p:grpSp>
      </p:grpSp>
      <p:grpSp>
        <p:nvGrpSpPr>
          <p:cNvPr id="7" name="组合 16"/>
          <p:cNvGrpSpPr/>
          <p:nvPr/>
        </p:nvGrpSpPr>
        <p:grpSpPr>
          <a:xfrm>
            <a:off x="2928926" y="3637477"/>
            <a:ext cx="2566978" cy="1192740"/>
            <a:chOff x="2928926" y="3643822"/>
            <a:chExt cx="2566978" cy="1192740"/>
          </a:xfrm>
        </p:grpSpPr>
        <p:grpSp>
          <p:nvGrpSpPr>
            <p:cNvPr id="8" name="组合 10"/>
            <p:cNvGrpSpPr/>
            <p:nvPr/>
          </p:nvGrpSpPr>
          <p:grpSpPr>
            <a:xfrm>
              <a:off x="3130550" y="4214818"/>
              <a:ext cx="1893888" cy="621744"/>
              <a:chOff x="3130550" y="2647940"/>
              <a:chExt cx="1893888" cy="621744"/>
            </a:xfrm>
          </p:grpSpPr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 rot="16200000">
                <a:off x="4035425" y="1801803"/>
                <a:ext cx="142875" cy="1835150"/>
              </a:xfrm>
              <a:prstGeom prst="leftBrace">
                <a:avLst>
                  <a:gd name="adj1" fmla="val 107037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130550" y="2900352"/>
                <a:ext cx="187325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行的元素</a:t>
                </a:r>
              </a:p>
            </p:txBody>
          </p:sp>
        </p:grp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928926" y="3643822"/>
              <a:ext cx="2566978" cy="4247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2,1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</a:t>
              </a:r>
              <a:r>
                <a:rPr kumimoji="1" lang="en-US" altLang="zh-CN" sz="1800" i="1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5500694" y="3637477"/>
            <a:ext cx="3286148" cy="1191153"/>
            <a:chOff x="5500694" y="3643822"/>
            <a:chExt cx="3286148" cy="1191153"/>
          </a:xfrm>
        </p:grpSpPr>
        <p:grpSp>
          <p:nvGrpSpPr>
            <p:cNvPr id="10" name="组合 11"/>
            <p:cNvGrpSpPr/>
            <p:nvPr/>
          </p:nvGrpSpPr>
          <p:grpSpPr>
            <a:xfrm>
              <a:off x="6357950" y="4214818"/>
              <a:ext cx="2087563" cy="620157"/>
              <a:chOff x="6410325" y="2649527"/>
              <a:chExt cx="2087563" cy="620157"/>
            </a:xfrm>
          </p:grpSpPr>
          <p:sp>
            <p:nvSpPr>
              <p:cNvPr id="8200" name="AutoShape 8"/>
              <p:cNvSpPr>
                <a:spLocks/>
              </p:cNvSpPr>
              <p:nvPr/>
            </p:nvSpPr>
            <p:spPr bwMode="auto">
              <a:xfrm rot="16200000">
                <a:off x="7382669" y="1677183"/>
                <a:ext cx="142875" cy="2087563"/>
              </a:xfrm>
              <a:prstGeom prst="leftBrace">
                <a:avLst>
                  <a:gd name="adj1" fmla="val 121759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6515100" y="2900352"/>
                <a:ext cx="187325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 i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行的元素</a:t>
                </a:r>
              </a:p>
            </p:txBody>
          </p:sp>
        </p:grp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500694" y="3643822"/>
              <a:ext cx="3286148" cy="4247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,1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55"/>
          <p:cNvGrpSpPr/>
          <p:nvPr/>
        </p:nvGrpSpPr>
        <p:grpSpPr>
          <a:xfrm>
            <a:off x="428596" y="857232"/>
            <a:ext cx="5645219" cy="2571768"/>
            <a:chOff x="428596" y="1714488"/>
            <a:chExt cx="5645219" cy="2571768"/>
          </a:xfrm>
        </p:grpSpPr>
        <p:grpSp>
          <p:nvGrpSpPr>
            <p:cNvPr id="12" name="组合 31"/>
            <p:cNvGrpSpPr/>
            <p:nvPr/>
          </p:nvGrpSpPr>
          <p:grpSpPr>
            <a:xfrm>
              <a:off x="2592867" y="2457444"/>
              <a:ext cx="3480948" cy="1828812"/>
              <a:chOff x="1928794" y="3411538"/>
              <a:chExt cx="3480948" cy="182881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28794" y="400050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mtClean="0">
                    <a:latin typeface="Consolas" pitchFamily="49" charset="0"/>
                    <a:cs typeface="Consolas" pitchFamily="49" charset="0"/>
                  </a:rPr>
                  <a:t>=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5400000">
                <a:off x="1785124" y="43315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643174" y="34877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643174" y="52006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786050" y="3430174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1,1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28992" y="3430174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1,2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43438" y="3430174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1,</a:t>
                </a:r>
                <a:r>
                  <a:rPr lang="en-US" altLang="zh-CN" sz="1800" i="1" baseline="-25000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i="1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1934" y="3411538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86050" y="3947702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2,1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28992" y="3947702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2,2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3438" y="3947702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2,</a:t>
                </a:r>
                <a:r>
                  <a:rPr lang="en-US" altLang="zh-CN" sz="1800" i="1" baseline="-25000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i="1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1934" y="3929066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86050" y="4809720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err="1" smtClean="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,1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28992" y="4809720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err="1" smtClean="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,2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3438" y="4809720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err="1" smtClean="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800" baseline="-25000" err="1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 baseline="-25000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i="1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1934" y="4791084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4537868" y="43696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265742" y="35258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65742" y="52387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28926" y="4357694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28596" y="1714488"/>
              <a:ext cx="4286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 </a:t>
              </a:r>
              <a:r>
                <a:rPr kumimoji="1" lang="zh-CN" altLang="en-US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以行序为主序的存储方式</a:t>
              </a:r>
              <a:endPara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7159" y="1028690"/>
            <a:ext cx="792961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1,1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1,2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1,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,1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,2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kumimoji="1"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sz="2000" i="1" baseline="-2500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endParaRPr kumimoji="1" lang="en-US" altLang="zh-CN" sz="2000" i="1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 rot="5400000">
            <a:off x="1506911" y="29694"/>
            <a:ext cx="142875" cy="1944000"/>
          </a:xfrm>
          <a:prstGeom prst="leftBrace">
            <a:avLst>
              <a:gd name="adj1" fmla="val 102870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0207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行的元素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5400000">
            <a:off x="5568150" y="-613609"/>
            <a:ext cx="176215" cy="3260773"/>
          </a:xfrm>
          <a:prstGeom prst="leftBrace">
            <a:avLst>
              <a:gd name="adj1" fmla="val 180648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889473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行的元素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71472" y="1664714"/>
            <a:ext cx="3024000" cy="1301415"/>
            <a:chOff x="642910" y="2143116"/>
            <a:chExt cx="3024000" cy="1301415"/>
          </a:xfrm>
        </p:grpSpPr>
        <p:sp>
          <p:nvSpPr>
            <p:cNvPr id="12" name="右中括号 11"/>
            <p:cNvSpPr/>
            <p:nvPr/>
          </p:nvSpPr>
          <p:spPr>
            <a:xfrm rot="5400000">
              <a:off x="2046910" y="739116"/>
              <a:ext cx="216000" cy="302400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2428868"/>
              <a:ext cx="2714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1~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行，每行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个元素，计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err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 ×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n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0496" y="1664714"/>
            <a:ext cx="2143140" cy="993638"/>
            <a:chOff x="4000496" y="2143116"/>
            <a:chExt cx="2143140" cy="993638"/>
          </a:xfrm>
        </p:grpSpPr>
        <p:sp>
          <p:nvSpPr>
            <p:cNvPr id="14" name="右中括号 13"/>
            <p:cNvSpPr/>
            <p:nvPr/>
          </p:nvSpPr>
          <p:spPr>
            <a:xfrm rot="5400000">
              <a:off x="4964909" y="1178703"/>
              <a:ext cx="214314" cy="214314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2428868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行中，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baseline="-25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元素前有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14414" y="2593408"/>
            <a:ext cx="5214974" cy="1043052"/>
            <a:chOff x="1214414" y="3071810"/>
            <a:chExt cx="5214974" cy="1043052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14414" y="3714752"/>
              <a:ext cx="5214974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则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元素前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共有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)×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393273" y="3071810"/>
              <a:ext cx="285752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0100" y="3786190"/>
            <a:ext cx="5572164" cy="1284090"/>
            <a:chOff x="1000100" y="4264592"/>
            <a:chExt cx="5572164" cy="1284090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100" y="4857760"/>
              <a:ext cx="5572164" cy="69092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144000" bIns="144000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LOC(</a:t>
              </a:r>
              <a:r>
                <a:rPr kumimoji="1" lang="en-US" altLang="zh-CN" sz="2000" i="1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)=LOC(</a:t>
              </a:r>
              <a:r>
                <a:rPr kumimoji="1" lang="en-US" altLang="zh-CN" sz="2000" i="1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1,1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)+[(</a:t>
              </a:r>
              <a:r>
                <a:rPr kumimoji="1" lang="en-US" altLang="zh-CN" sz="2000" i="1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kumimoji="1" lang="en-US" altLang="zh-CN" sz="2000" i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+(</a:t>
              </a:r>
              <a:r>
                <a:rPr kumimoji="1" lang="en-US" altLang="zh-CN" sz="2000" i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1)] </a:t>
              </a:r>
              <a:r>
                <a:rPr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kumimoji="1" lang="en-US" altLang="zh-CN" sz="2000" i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393273" y="4264592"/>
              <a:ext cx="285752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1688</Words>
  <Application>Microsoft Office PowerPoint</Application>
  <PresentationFormat>全屏显示(4:3)</PresentationFormat>
  <Paragraphs>334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377</cp:revision>
  <dcterms:created xsi:type="dcterms:W3CDTF">2004-04-05T10:57:39Z</dcterms:created>
  <dcterms:modified xsi:type="dcterms:W3CDTF">2019-09-02T08:07:41Z</dcterms:modified>
</cp:coreProperties>
</file>