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289" r:id="rId10"/>
    <p:sldId id="307" r:id="rId11"/>
    <p:sldId id="306" r:id="rId12"/>
    <p:sldId id="333" r:id="rId13"/>
    <p:sldId id="291" r:id="rId14"/>
    <p:sldId id="292" r:id="rId15"/>
    <p:sldId id="293" r:id="rId16"/>
    <p:sldId id="344" r:id="rId17"/>
    <p:sldId id="308" r:id="rId18"/>
    <p:sldId id="295" r:id="rId19"/>
    <p:sldId id="338" r:id="rId20"/>
    <p:sldId id="340" r:id="rId21"/>
    <p:sldId id="341" r:id="rId22"/>
    <p:sldId id="342" r:id="rId23"/>
    <p:sldId id="343" r:id="rId24"/>
    <p:sldId id="299" r:id="rId25"/>
    <p:sldId id="301" r:id="rId26"/>
    <p:sldId id="345" r:id="rId27"/>
    <p:sldId id="346" r:id="rId28"/>
    <p:sldId id="332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00FF"/>
    <a:srgbClr val="0A0A0E"/>
    <a:srgbClr val="00CC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721" autoAdjust="0"/>
  </p:normalViewPr>
  <p:slideViewPr>
    <p:cSldViewPr>
      <p:cViewPr varScale="1">
        <p:scale>
          <a:sx n="73" d="100"/>
          <a:sy n="73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42911" y="2076436"/>
            <a:ext cx="8143932" cy="223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一个阶数较大的矩阵中的非零元素个数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相对于矩阵元素的总个数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十分小时，即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s&lt;&lt;t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时，称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该矩阵为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100×100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的矩阵，若其中只有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个非零元素，就可称其为稀疏矩阵。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2910" y="1428736"/>
            <a:ext cx="302418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稀疏矩阵的定义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2714612" y="357166"/>
            <a:ext cx="3692525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稀疏矩阵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500694" y="3144042"/>
            <a:ext cx="2143140" cy="1828076"/>
            <a:chOff x="6429388" y="3144042"/>
            <a:chExt cx="2143140" cy="1828076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457200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hakuyoxingshu7000" pitchFamily="2" charset="-122"/>
                </a:rPr>
                <a:t>定性的描述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hakuyoxingshu7000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2313011" y="3000372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572000" y="1355712"/>
            <a:ext cx="540000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563" name="Group 99"/>
          <p:cNvGraphicFramePr>
            <a:graphicFrameLocks noGrp="1"/>
          </p:cNvGraphicFramePr>
          <p:nvPr/>
        </p:nvGraphicFramePr>
        <p:xfrm>
          <a:off x="6345261" y="2786058"/>
          <a:ext cx="1512887" cy="329184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8" name="AutoShape 84"/>
          <p:cNvSpPr>
            <a:spLocks noChangeArrowheads="1"/>
          </p:cNvSpPr>
          <p:nvPr/>
        </p:nvSpPr>
        <p:spPr bwMode="auto">
          <a:xfrm>
            <a:off x="4546623" y="4511672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357158" y="915980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增加元素</a:t>
            </a:r>
          </a:p>
        </p:txBody>
      </p:sp>
      <p:sp>
        <p:nvSpPr>
          <p:cNvPr id="62564" name="Text Box 100"/>
          <p:cNvSpPr txBox="1">
            <a:spLocks noChangeArrowheads="1"/>
          </p:cNvSpPr>
          <p:nvPr/>
        </p:nvSpPr>
        <p:spPr bwMode="auto">
          <a:xfrm>
            <a:off x="395288" y="188913"/>
            <a:ext cx="8353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将一个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元素修改为非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。如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][5]=8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391308" y="4605346"/>
          <a:ext cx="14287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3"/>
                <a:gridCol w="476253"/>
                <a:gridCol w="47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4992" y="785000"/>
            <a:ext cx="3358380" cy="1858182"/>
            <a:chOff x="1571604" y="3714752"/>
            <a:chExt cx="3358380" cy="1858182"/>
          </a:xfrm>
        </p:grpSpPr>
        <p:sp>
          <p:nvSpPr>
            <p:cNvPr id="16" name="TextBox 1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000628" y="785000"/>
            <a:ext cx="3358380" cy="1858182"/>
            <a:chOff x="1571604" y="3714752"/>
            <a:chExt cx="3358380" cy="1858182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2000" dirty="0" smtClean="0"/>
                <a:t>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463937" y="1701788"/>
            <a:ext cx="4465649" cy="279389"/>
            <a:chOff x="3463937" y="1701788"/>
            <a:chExt cx="4465649" cy="279389"/>
          </a:xfrm>
        </p:grpSpPr>
        <p:cxnSp>
          <p:nvCxnSpPr>
            <p:cNvPr id="13" name="直接箭头连接符 12"/>
            <p:cNvCxnSpPr>
              <a:stCxn id="11" idx="3"/>
              <a:endCxn id="62508" idx="1"/>
            </p:cNvCxnSpPr>
            <p:nvPr/>
          </p:nvCxnSpPr>
          <p:spPr>
            <a:xfrm flipV="1">
              <a:off x="3681424" y="1839107"/>
              <a:ext cx="4030675" cy="47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463937" y="1706539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7712099" y="1701788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8164" y="928670"/>
            <a:ext cx="7962926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Value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(TSMatrix &amp;t,ElemType x,int i,int j)</a:t>
            </a:r>
          </a:p>
          <a:p>
            <a:pPr algn="l"/>
            <a:r>
              <a:rPr kumimoji="1"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k=0,k1;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t.rows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j&gt;=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t.cols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失败时返回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[k].r) k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查找行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[k].r 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j&gt;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[k].c)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7224" y="2214554"/>
            <a:ext cx="6357982" cy="2025573"/>
            <a:chOff x="928662" y="2143116"/>
            <a:chExt cx="6357982" cy="2025573"/>
          </a:xfrm>
        </p:grpSpPr>
        <p:sp>
          <p:nvSpPr>
            <p:cNvPr id="4" name="矩形 3"/>
            <p:cNvSpPr/>
            <p:nvPr/>
          </p:nvSpPr>
          <p:spPr>
            <a:xfrm>
              <a:off x="928662" y="2143116"/>
              <a:ext cx="6357982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H="1">
              <a:off x="3867212" y="3571876"/>
              <a:ext cx="4286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3768579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中按行、列号查找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23850" y="714356"/>
            <a:ext cx="7605736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[k].c==j)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存在这样的元素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t.data[k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].d=x;</a:t>
            </a:r>
          </a:p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不存在这样的元素时插入一个元素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nb-NO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(k1=t.nums-1;k1&gt;=k;k1--)</a:t>
            </a:r>
          </a:p>
          <a:p>
            <a:pPr algn="l"/>
            <a:r>
              <a:rPr kumimoji="1"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].r=t.data[k1].r;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].c=t.data[k1].c;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t.data[k1+1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].d=t.data[k1].d;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t.data[k].r=i;t.data[k].c=j;t.data[k].d=x;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spcBef>
                <a:spcPct val="50000"/>
              </a:spcBef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6787" y="773104"/>
            <a:ext cx="8007179" cy="1441450"/>
            <a:chOff x="636787" y="773104"/>
            <a:chExt cx="8007179" cy="1441450"/>
          </a:xfrm>
        </p:grpSpPr>
        <p:sp>
          <p:nvSpPr>
            <p:cNvPr id="3" name="矩形 2"/>
            <p:cNvSpPr/>
            <p:nvPr/>
          </p:nvSpPr>
          <p:spPr>
            <a:xfrm>
              <a:off x="636787" y="1000108"/>
              <a:ext cx="714380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7780587" y="1357298"/>
              <a:ext cx="577627" cy="226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/>
            <p:cNvSpPr txBox="1">
              <a:spLocks noChangeArrowheads="1"/>
            </p:cNvSpPr>
            <p:nvPr/>
          </p:nvSpPr>
          <p:spPr bwMode="auto">
            <a:xfrm>
              <a:off x="8151523" y="773104"/>
              <a:ext cx="492443" cy="144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修改元素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0598" y="2162302"/>
            <a:ext cx="7493368" cy="2214578"/>
            <a:chOff x="1000099" y="2285992"/>
            <a:chExt cx="7493368" cy="2214578"/>
          </a:xfrm>
        </p:grpSpPr>
        <p:sp>
          <p:nvSpPr>
            <p:cNvPr id="7" name="矩形 6"/>
            <p:cNvSpPr/>
            <p:nvPr/>
          </p:nvSpPr>
          <p:spPr>
            <a:xfrm>
              <a:off x="1000099" y="2285992"/>
              <a:ext cx="5707417" cy="2214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3"/>
              <a:endCxn id="10" idx="1"/>
            </p:cNvCxnSpPr>
            <p:nvPr/>
          </p:nvCxnSpPr>
          <p:spPr>
            <a:xfrm flipV="1">
              <a:off x="6707516" y="3357562"/>
              <a:ext cx="1293508" cy="357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8001024" y="2714620"/>
              <a:ext cx="49244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增加元素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52" y="214290"/>
            <a:ext cx="8501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）将指定位置的元素值赋给变量　</a:t>
            </a:r>
            <a:r>
              <a:rPr kumimoji="1"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en-US" altLang="zh-CN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kumimoji="1" lang="en-US" altLang="zh-CN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kumimoji="1" lang="en-US" altLang="zh-CN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</a:t>
            </a:r>
            <a:r>
              <a:rPr kumimoji="1" lang="en-US" altLang="zh-CN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      </a:t>
            </a:r>
            <a:endParaRPr kumimoji="1"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8596" y="1214422"/>
            <a:ext cx="7032646" cy="49398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Assign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TSMatrix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j)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t.rows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j&gt;=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t.cols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失败时返回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[k].r) 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查找行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&amp;&amp; 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[k].c==j)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[k].d;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6875" y="700586"/>
            <a:ext cx="83518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先在三元组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中找到指定的位置，再将该处的元素值赋给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4349" y="2571744"/>
            <a:ext cx="8286807" cy="1000132"/>
            <a:chOff x="817507" y="2800332"/>
            <a:chExt cx="8398896" cy="1000132"/>
          </a:xfrm>
        </p:grpSpPr>
        <p:sp>
          <p:nvSpPr>
            <p:cNvPr id="6" name="矩形 5"/>
            <p:cNvSpPr/>
            <p:nvPr/>
          </p:nvSpPr>
          <p:spPr>
            <a:xfrm>
              <a:off x="817507" y="2800332"/>
              <a:ext cx="6429420" cy="100013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4799" y="2935057"/>
              <a:ext cx="1571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中按行、列号查找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273053" y="3303051"/>
              <a:ext cx="329619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85786" y="4039693"/>
            <a:ext cx="7929618" cy="646331"/>
            <a:chOff x="785786" y="4039693"/>
            <a:chExt cx="7929618" cy="646331"/>
          </a:xfrm>
        </p:grpSpPr>
        <p:sp>
          <p:nvSpPr>
            <p:cNvPr id="11" name="矩形 10"/>
            <p:cNvSpPr/>
            <p:nvPr/>
          </p:nvSpPr>
          <p:spPr>
            <a:xfrm>
              <a:off x="785786" y="4143380"/>
              <a:ext cx="571504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90" y="4039693"/>
              <a:ext cx="12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找到了非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的元素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1" idx="3"/>
              <a:endCxn id="12" idx="1"/>
            </p:cNvCxnSpPr>
            <p:nvPr/>
          </p:nvCxnSpPr>
          <p:spPr>
            <a:xfrm>
              <a:off x="6500826" y="4357694"/>
              <a:ext cx="1000164" cy="51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85786" y="4857760"/>
            <a:ext cx="8072494" cy="646331"/>
            <a:chOff x="785786" y="4857760"/>
            <a:chExt cx="8072494" cy="646331"/>
          </a:xfrm>
        </p:grpSpPr>
        <p:sp>
          <p:nvSpPr>
            <p:cNvPr id="15" name="矩形 14"/>
            <p:cNvSpPr/>
            <p:nvPr/>
          </p:nvSpPr>
          <p:spPr>
            <a:xfrm>
              <a:off x="785786" y="5072074"/>
              <a:ext cx="5715040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990" y="4857760"/>
              <a:ext cx="135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没有找到：为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500826" y="5250669"/>
              <a:ext cx="10439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42844" y="1700213"/>
            <a:ext cx="8786874" cy="328240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DispMat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n",t.rows,t.cols,t.nums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------------------\n");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t%d\t%d\t%d\n“,t.data[i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c,t.data[i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）输出三元组    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6175389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从头到尾扫描三元组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，依次输出元素值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42844" y="600617"/>
            <a:ext cx="86773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对于一个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，其转置矩阵是一个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的矩阵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j,i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857356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/>
        </p:nvGraphicFramePr>
        <p:xfrm>
          <a:off x="6175358" y="371763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4137027" y="2503184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178281" y="500826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285720" y="142852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）矩阵转置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428596" y="1574490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</a:t>
              </a:r>
              <a:r>
                <a:rPr lang="en-US" altLang="zh-CN" sz="2000" smtClean="0"/>
                <a:t>0   0   </a:t>
              </a:r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929190" y="1503052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B</a:t>
              </a:r>
              <a:r>
                <a:rPr lang="en-US" altLang="zh-CN" sz="2000" baseline="-25000" dirty="0" err="1" smtClean="0"/>
                <a:t>7</a:t>
              </a:r>
              <a:r>
                <a:rPr lang="en-US" altLang="zh-CN" sz="2000" baseline="-25000" dirty="0" smtClean="0"/>
                <a:t> ×6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0" grpId="0" animBg="1"/>
      <p:bldP spid="430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571868" y="2714620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596" y="357166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一种非高效的算法：按第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进行转换</a:t>
            </a:r>
            <a:endParaRPr lang="zh-CN" altLang="en-US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71604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571604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71604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571604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571604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571604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571604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71604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24462" y="250030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24462" y="207167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24462" y="164305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24462" y="377762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24462" y="335756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24462" y="292893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24462" y="420624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24462" y="1214422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/>
                <a:gridCol w="515934"/>
                <a:gridCol w="515934"/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929190" y="4643447"/>
            <a:ext cx="1643074" cy="900175"/>
            <a:chOff x="4929190" y="4643447"/>
            <a:chExt cx="1643074" cy="900175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 sz="2000"/>
            </a:p>
          </p:txBody>
        </p:sp>
        <p:cxnSp>
          <p:nvCxnSpPr>
            <p:cNvPr id="67" name="直接箭头连接符 66"/>
            <p:cNvCxnSpPr>
              <a:stCxn id="65" idx="0"/>
            </p:cNvCxnSpPr>
            <p:nvPr/>
          </p:nvCxnSpPr>
          <p:spPr>
            <a:xfrm rot="5400000" flipH="1" flipV="1">
              <a:off x="5518554" y="4875621"/>
              <a:ext cx="500065" cy="357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52413" y="620713"/>
            <a:ext cx="8567737" cy="45184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TranTat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t,TSMatrix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p,q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0,v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tb.rows=t.cols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tb.cols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t.rows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tb.nums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!=0)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当存在非零元素时执行转置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t.cols;v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[q]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中记录以列序排列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t.nums;p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 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的下标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[p].c==v)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tb.data[q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].r=t.data[p].c;</a:t>
            </a:r>
          </a:p>
          <a:p>
            <a:pPr algn="l"/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tb.data[q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].c=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[p].r;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tb.data[q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].d=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t.data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[p].d;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00100" y="2038612"/>
            <a:ext cx="7500990" cy="3686258"/>
            <a:chOff x="1142976" y="2143116"/>
            <a:chExt cx="7500990" cy="3686258"/>
          </a:xfrm>
        </p:grpSpPr>
        <p:sp>
          <p:nvSpPr>
            <p:cNvPr id="3" name="矩形 2"/>
            <p:cNvSpPr/>
            <p:nvPr/>
          </p:nvSpPr>
          <p:spPr>
            <a:xfrm>
              <a:off x="1142976" y="2143116"/>
              <a:ext cx="7500990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16200000" flipH="1">
              <a:off x="4438716" y="5143512"/>
              <a:ext cx="85725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542926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按第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 …</a:t>
              </a:r>
              <a:r>
                <a:rPr lang="zh-CN" altLang="en-US" sz="2000" smtClean="0">
                  <a:latin typeface="Consolas" pitchFamily="49" charset="0"/>
                  <a:ea typeface="宋体"/>
                  <a:cs typeface="Consolas" pitchFamily="49" charset="0"/>
                </a:rPr>
                <a:t>、</a:t>
              </a:r>
              <a:r>
                <a:rPr lang="en-US" altLang="zh-CN" sz="2000" i="1" smtClean="0"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进行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转换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6000768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个非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元素，时间复杂度为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nt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p:oleObj spid="_x0000_s126978" r:id="rId3" imgW="1180588" imgH="520474" progId="Equation.3">
              <p:embed/>
            </p:oleObj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5032381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每个非零元素对应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个结点。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59" name="Text Box 3" descr="纸莎草纸"/>
          <p:cNvSpPr txBox="1">
            <a:spLocks noChangeArrowheads="1"/>
          </p:cNvSpPr>
          <p:nvPr/>
        </p:nvSpPr>
        <p:spPr bwMode="auto">
          <a:xfrm>
            <a:off x="250825" y="188913"/>
            <a:ext cx="5892811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6.2.2 </a:t>
            </a:r>
            <a:r>
              <a:rPr kumimoji="1" lang="zh-CN" altLang="en-US" sz="3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稀疏矩阵的十字链表表示</a:t>
            </a:r>
            <a:endParaRPr lang="zh-CN" altLang="en-US" sz="3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77466"/>
            <a:ext cx="82296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起来构成一个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循环单链表。以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+mj-ea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4282" y="514351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个行头结点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稀疏矩阵和特殊矩阵的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不同点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12868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特殊矩阵的特殊元素（值相同元素、常量元素）分布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有规律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稀疏矩阵的特殊元素（非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元素）分布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没有规律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501122" cy="84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的所有结点链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起来构成一个带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循环单链表。</a:t>
            </a:r>
            <a:r>
              <a:rPr kumimoji="1" lang="zh-CN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+mj-ea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20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22060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186341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506226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160628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45886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10167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2754010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28523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460981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25262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389543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399549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507207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个行头结点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2" name="组合 28"/>
          <p:cNvGrpSpPr>
            <a:grpSpLocks noChangeAspect="1"/>
          </p:cNvGrpSpPr>
          <p:nvPr/>
        </p:nvGrpSpPr>
        <p:grpSpPr>
          <a:xfrm>
            <a:off x="2214546" y="357166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8" name="组合 28"/>
          <p:cNvGrpSpPr>
            <a:grpSpLocks noChangeAspect="1"/>
          </p:cNvGrpSpPr>
          <p:nvPr/>
        </p:nvGrpSpPr>
        <p:grpSpPr>
          <a:xfrm>
            <a:off x="3838896" y="357166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84" name="组合 28"/>
          <p:cNvGrpSpPr>
            <a:grpSpLocks noChangeAspect="1"/>
          </p:cNvGrpSpPr>
          <p:nvPr/>
        </p:nvGrpSpPr>
        <p:grpSpPr>
          <a:xfrm>
            <a:off x="5429256" y="357166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90" name="组合 28"/>
          <p:cNvGrpSpPr>
            <a:grpSpLocks noChangeAspect="1"/>
          </p:cNvGrpSpPr>
          <p:nvPr/>
        </p:nvGrpSpPr>
        <p:grpSpPr>
          <a:xfrm>
            <a:off x="7275858" y="357166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275541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168648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24" idx="0"/>
          </p:cNvCxnSpPr>
          <p:nvPr/>
        </p:nvCxnSpPr>
        <p:spPr>
          <a:xfrm rot="5400000">
            <a:off x="4630970" y="1932070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6" idx="0"/>
          </p:cNvCxnSpPr>
          <p:nvPr/>
        </p:nvCxnSpPr>
        <p:spPr>
          <a:xfrm rot="16200000" flipH="1">
            <a:off x="2011491" y="1274601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7072330" y="642918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5226848" y="638950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3630606" y="642918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998318" y="655618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140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21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行、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列头结点可以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共享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1643042" y="1571613"/>
            <a:ext cx="2786081" cy="4422661"/>
            <a:chOff x="1643042" y="1571613"/>
            <a:chExt cx="2786081" cy="4422661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7" y="3018232"/>
              <a:ext cx="3714776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1714481" y="1571617"/>
            <a:ext cx="4143403" cy="4422657"/>
            <a:chOff x="1714481" y="1571617"/>
            <a:chExt cx="4143403" cy="4422657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0" y="3018234"/>
              <a:ext cx="3714772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786446" y="1500174"/>
            <a:ext cx="2286019" cy="4786346"/>
            <a:chOff x="5786446" y="1500174"/>
            <a:chExt cx="2286019" cy="4786346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行、第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的头结点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592933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行、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列头结点个数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=MAX(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灯片编号占位符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22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3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00034" y="21429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增加一个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总头结点，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并把所有行、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列头结点</a:t>
            </a:r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起来构成一个循环单链表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116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zh-CN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2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总的头结点个数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灯片编号占位符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428728" y="3500438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结构           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头结点结构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row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col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row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col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link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0" y="1052513"/>
            <a:ext cx="504031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为了统一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设计结点类型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0430" y="2643182"/>
            <a:ext cx="3714776" cy="1859647"/>
            <a:chOff x="3500430" y="2643182"/>
            <a:chExt cx="3714776" cy="1859647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用共用体表示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24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27088" y="1171347"/>
            <a:ext cx="7561262" cy="440079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 3                 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N 4                 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矩阵列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((M)&gt;(N)?(M):(N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矩阵行列较大者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*right,*down;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向右和向下的指针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 	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共用体类型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value;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mtxn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*link;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十字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 rot="157679">
            <a:off x="505854" y="496149"/>
            <a:ext cx="7273925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十字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链表结点结构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头结点的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数据结构可定义如下：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14140">
            <a:off x="798701" y="5976368"/>
            <a:ext cx="362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有关算法不做介绍。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000364" y="2428868"/>
            <a:ext cx="5643602" cy="500066"/>
            <a:chOff x="3000364" y="2000240"/>
            <a:chExt cx="5643602" cy="500066"/>
          </a:xfrm>
        </p:grpSpPr>
        <p:grpSp>
          <p:nvGrpSpPr>
            <p:cNvPr id="5" name="组合 4"/>
            <p:cNvGrpSpPr/>
            <p:nvPr/>
          </p:nvGrpSpPr>
          <p:grpSpPr>
            <a:xfrm>
              <a:off x="3000364" y="2143116"/>
              <a:ext cx="2000264" cy="357190"/>
              <a:chOff x="2357422" y="1571612"/>
              <a:chExt cx="2000264" cy="3571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1011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张三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357818" y="2143116"/>
              <a:ext cx="2000264" cy="357190"/>
              <a:chOff x="2357422" y="1571612"/>
              <a:chExt cx="2000264" cy="3571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1013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李四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4786314" y="232171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43768" y="23240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15272" y="200024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5786" y="2571744"/>
            <a:ext cx="2214578" cy="357190"/>
            <a:chOff x="785786" y="2143116"/>
            <a:chExt cx="2214578" cy="357190"/>
          </a:xfrm>
        </p:grpSpPr>
        <p:grpSp>
          <p:nvGrpSpPr>
            <p:cNvPr id="14" name="组合 13"/>
            <p:cNvGrpSpPr/>
            <p:nvPr/>
          </p:nvGrpSpPr>
          <p:grpSpPr>
            <a:xfrm>
              <a:off x="785786" y="2143116"/>
              <a:ext cx="2000264" cy="357190"/>
              <a:chOff x="2357422" y="1571612"/>
              <a:chExt cx="2000264" cy="3571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 flipV="1">
              <a:off x="2428860" y="23113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785786" y="3143248"/>
            <a:ext cx="7858180" cy="500066"/>
            <a:chOff x="785786" y="2714620"/>
            <a:chExt cx="7858180" cy="500066"/>
          </a:xfrm>
        </p:grpSpPr>
        <p:grpSp>
          <p:nvGrpSpPr>
            <p:cNvPr id="19" name="组合 18"/>
            <p:cNvGrpSpPr/>
            <p:nvPr/>
          </p:nvGrpSpPr>
          <p:grpSpPr>
            <a:xfrm>
              <a:off x="3000364" y="2857496"/>
              <a:ext cx="2000264" cy="357190"/>
              <a:chOff x="2357422" y="1571612"/>
              <a:chExt cx="2000264" cy="35719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1028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王五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357818" y="2857496"/>
              <a:ext cx="2000264" cy="357190"/>
              <a:chOff x="2357422" y="1571612"/>
              <a:chExt cx="2000264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1029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刘六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786314" y="303609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143768" y="30384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15272" y="271462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85786" y="2857496"/>
              <a:ext cx="2000264" cy="357190"/>
              <a:chOff x="2357422" y="1571612"/>
              <a:chExt cx="2000264" cy="3571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428860" y="30257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85786" y="5000636"/>
            <a:ext cx="7858180" cy="500066"/>
            <a:chOff x="785786" y="4572008"/>
            <a:chExt cx="7858180" cy="50006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00364" y="4714884"/>
              <a:ext cx="2000264" cy="357190"/>
              <a:chOff x="2357422" y="1571612"/>
              <a:chExt cx="2000264" cy="35719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1082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陈功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57818" y="4714884"/>
              <a:ext cx="2000264" cy="357190"/>
              <a:chOff x="2357422" y="1571612"/>
              <a:chExt cx="2000264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1085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许斌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 flipV="1">
              <a:off x="4786314" y="4893479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43768" y="48958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5272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85786" y="4714884"/>
              <a:ext cx="2000264" cy="357190"/>
              <a:chOff x="2357422" y="1571612"/>
              <a:chExt cx="2000264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8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50" name="直接箭头连接符 49"/>
            <p:cNvCxnSpPr/>
            <p:nvPr/>
          </p:nvCxnSpPr>
          <p:spPr>
            <a:xfrm flipV="1">
              <a:off x="2428860" y="48831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85786" y="1857364"/>
            <a:ext cx="2000264" cy="357190"/>
            <a:chOff x="2357422" y="1571612"/>
            <a:chExt cx="2000264" cy="357190"/>
          </a:xfrm>
        </p:grpSpPr>
        <p:sp>
          <p:nvSpPr>
            <p:cNvPr id="52" name="矩形 51"/>
            <p:cNvSpPr/>
            <p:nvPr/>
          </p:nvSpPr>
          <p:spPr>
            <a:xfrm>
              <a:off x="2357422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届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143240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9058" y="1571612"/>
              <a:ext cx="42862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85720" y="428604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十字链表的启示：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设计存储某年级所有学生的存储结构：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1678761" y="232171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1678761" y="3036092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H="1">
            <a:off x="1678761" y="3750470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H="1">
            <a:off x="1678762" y="4893479"/>
            <a:ext cx="5000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00166" y="400050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42910" y="1285860"/>
            <a:ext cx="928694" cy="571504"/>
            <a:chOff x="642910" y="857232"/>
            <a:chExt cx="928694" cy="57150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142976" y="1142984"/>
              <a:ext cx="428628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42910" y="85723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662" y="5929330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来唯一标识学生存储结构。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8" grpId="1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72494" cy="267765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个稀疏矩阵采用压缩后，和直接采用二维数组存储相比会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失去（  ）特性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随机存取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输入输出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1467991"/>
            <a:ext cx="8153400" cy="231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稀疏矩阵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的压缩存储方法是只存储非零元素。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稀疏矩阵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中的每一个非零元素需由一个三元组：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i="1" baseline="-30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唯一确定，稀疏矩阵中的所有非零元素构成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三元组线性表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468313" y="620713"/>
            <a:ext cx="5389571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6.2.1 </a:t>
            </a:r>
            <a:r>
              <a:rPr kumimoji="1"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稀疏矩阵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的三元组表示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693738"/>
            <a:ext cx="62658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6×7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阶稀疏矩阵</a:t>
            </a:r>
            <a:r>
              <a:rPr kumimoji="1"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三元组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422400" y="1427163"/>
          <a:ext cx="3919538" cy="2743200"/>
        </p:xfrm>
        <a:graphic>
          <a:graphicData uri="http://schemas.openxmlformats.org/presentationml/2006/ole">
            <p:oleObj spid="_x0000_s99328" name="Equation" r:id="rId3" imgW="1955520" imgH="1371600" progId="Equation.3">
              <p:embed/>
            </p:oleObj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468938" y="2557463"/>
            <a:ext cx="277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一个稀疏矩阵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8596" y="142852"/>
            <a:ext cx="4318001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稀疏矩阵三元组表示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9750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(0,2,1)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90688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(1,1,2)</a:t>
            </a:r>
            <a:endParaRPr lang="en-US" altLang="zh-CN" sz="210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773363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(2,0,3)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924300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(3,3,5)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930775" y="4654550"/>
            <a:ext cx="1223963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(4,4,6)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81713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(5,5,7)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64388" y="4654550"/>
            <a:ext cx="1223962" cy="4801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1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(5,6,4)</a:t>
            </a:r>
            <a:endParaRPr lang="en-US" altLang="zh-CN" sz="2100" dirty="0">
              <a:solidFill>
                <a:srgbClr val="99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5214950"/>
            <a:ext cx="8929718" cy="939368"/>
            <a:chOff x="357158" y="5214950"/>
            <a:chExt cx="8137525" cy="93936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57158" y="5286388"/>
              <a:ext cx="8137525" cy="8679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三元组线性表：</a:t>
              </a:r>
              <a:endPara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 eaLnBrk="0" hangingPunct="0">
                <a:lnSpc>
                  <a:spcPct val="120000"/>
                </a:lnSpc>
              </a:pPr>
              <a:r>
                <a:rPr kumimoji="1" lang="en-US" altLang="zh-CN" sz="2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((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0,2,1)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(1,1,2)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(2,0,3)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(3,3,5)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 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(4,4,6)</a:t>
              </a:r>
              <a:r>
                <a:rPr kumimoji="1" lang="zh-CN" altLang="en-US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(5,5,7</a:t>
              </a:r>
              <a:r>
                <a:rPr kumimoji="1" lang="en-US" altLang="zh-CN" sz="200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kumimoji="1" lang="zh-CN" altLang="en-US" sz="2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5,6,4</a:t>
              </a:r>
              <a:r>
                <a:rPr kumimoji="1" lang="en-US" altLang="zh-CN" sz="2000" dirty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n-US" altLang="zh-CN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0" name="AutoShape 16"/>
            <p:cNvSpPr>
              <a:spLocks noChangeArrowheads="1"/>
            </p:cNvSpPr>
            <p:nvPr/>
          </p:nvSpPr>
          <p:spPr bwMode="auto">
            <a:xfrm>
              <a:off x="3779839" y="5214950"/>
              <a:ext cx="220657" cy="428628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endParaRPr lang="zh-CN" altLang="en-US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1258888" y="1389063"/>
            <a:ext cx="2368550" cy="3336925"/>
            <a:chOff x="793" y="602"/>
            <a:chExt cx="1492" cy="2102"/>
          </a:xfrm>
        </p:grpSpPr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1967" y="60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793" y="890"/>
              <a:ext cx="1225" cy="18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7" name="Group 33"/>
          <p:cNvGrpSpPr>
            <a:grpSpLocks/>
          </p:cNvGrpSpPr>
          <p:nvPr/>
        </p:nvGrpSpPr>
        <p:grpSpPr bwMode="auto">
          <a:xfrm>
            <a:off x="2133600" y="1881188"/>
            <a:ext cx="1046163" cy="2870200"/>
            <a:chOff x="1344" y="912"/>
            <a:chExt cx="659" cy="1808"/>
          </a:xfrm>
        </p:grpSpPr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685" y="912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>
              <a:off x="1344" y="1224"/>
              <a:ext cx="468" cy="1496"/>
            </a:xfrm>
            <a:custGeom>
              <a:avLst/>
              <a:gdLst/>
              <a:ahLst/>
              <a:cxnLst>
                <a:cxn ang="0">
                  <a:pos x="468" y="0"/>
                </a:cxn>
                <a:cxn ang="0">
                  <a:pos x="0" y="1496"/>
                </a:cxn>
              </a:cxnLst>
              <a:rect l="0" t="0" r="r" b="b"/>
              <a:pathLst>
                <a:path w="468" h="1496">
                  <a:moveTo>
                    <a:pt x="468" y="0"/>
                  </a:moveTo>
                  <a:lnTo>
                    <a:pt x="0" y="1496"/>
                  </a:ln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2263775" y="2292350"/>
            <a:ext cx="1012825" cy="2433638"/>
            <a:chOff x="1426" y="1171"/>
            <a:chExt cx="638" cy="1533"/>
          </a:xfrm>
        </p:grpSpPr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1426" y="1171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655" y="1480"/>
              <a:ext cx="409" cy="122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3562350" y="2773363"/>
            <a:ext cx="793750" cy="2025650"/>
            <a:chOff x="2244" y="1474"/>
            <a:chExt cx="500" cy="1276"/>
          </a:xfrm>
        </p:grpSpPr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2244" y="1474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426" y="1797"/>
              <a:ext cx="318" cy="953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995738" y="3219450"/>
            <a:ext cx="1368425" cy="1506538"/>
            <a:chOff x="2517" y="1755"/>
            <a:chExt cx="862" cy="949"/>
          </a:xfrm>
        </p:grpSpPr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2517" y="1755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789" y="2024"/>
              <a:ext cx="590" cy="68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4427538" y="3665538"/>
            <a:ext cx="1873250" cy="1133475"/>
            <a:chOff x="2789" y="2036"/>
            <a:chExt cx="1180" cy="714"/>
          </a:xfrm>
        </p:grpSpPr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2789" y="2036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3061" y="2296"/>
              <a:ext cx="908" cy="45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4849813" y="3670300"/>
            <a:ext cx="2530475" cy="1128713"/>
            <a:chOff x="3055" y="2039"/>
            <a:chExt cx="1594" cy="711"/>
          </a:xfrm>
        </p:grpSpPr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055" y="2039"/>
              <a:ext cx="318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3379" y="2251"/>
              <a:ext cx="1270" cy="49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  <p:bldP spid="31754" grpId="0"/>
      <p:bldP spid="31755" grpId="0"/>
      <p:bldP spid="31756" grpId="0"/>
      <p:bldP spid="31757" grpId="0"/>
      <p:bldP spid="317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7981952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稀疏矩阵的三元组线性表按顺序存储结构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存储，则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称为稀疏矩阵的三元组顺序表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42976" y="1268637"/>
            <a:ext cx="6272226" cy="5189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define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100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矩阵中非零元素最多个数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    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列号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三元组定义</a:t>
            </a: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列数值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非零元素个数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2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三元组顺序表定义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85852" y="1231645"/>
            <a:ext cx="6786610" cy="2483107"/>
            <a:chOff x="1428728" y="1517397"/>
            <a:chExt cx="6786610" cy="2483107"/>
          </a:xfrm>
        </p:grpSpPr>
        <p:sp>
          <p:nvSpPr>
            <p:cNvPr id="4" name="矩形 3"/>
            <p:cNvSpPr/>
            <p:nvPr/>
          </p:nvSpPr>
          <p:spPr>
            <a:xfrm>
              <a:off x="1428728" y="1928802"/>
              <a:ext cx="4714908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 flipV="1">
              <a:off x="6143636" y="2928934"/>
              <a:ext cx="171451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8148" y="1517397"/>
              <a:ext cx="3571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存放一个非</a:t>
              </a:r>
              <a:endParaRPr lang="en-US" altLang="zh-CN" sz="1800" dirty="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r>
                <a:rPr lang="en-US" altLang="zh-CN" sz="18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0</a:t>
              </a:r>
            </a:p>
            <a:p>
              <a:r>
                <a:rPr lang="zh-CN" altLang="en-US" sz="18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endPara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85852" y="3260724"/>
            <a:ext cx="6786610" cy="2689244"/>
            <a:chOff x="1428728" y="3643314"/>
            <a:chExt cx="6786610" cy="2689244"/>
          </a:xfrm>
        </p:grpSpPr>
        <p:sp>
          <p:nvSpPr>
            <p:cNvPr id="8" name="矩形 7"/>
            <p:cNvSpPr/>
            <p:nvPr/>
          </p:nvSpPr>
          <p:spPr>
            <a:xfrm>
              <a:off x="1428728" y="4243633"/>
              <a:ext cx="4714908" cy="20889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 flipV="1">
              <a:off x="6143636" y="5240350"/>
              <a:ext cx="1714512" cy="477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8148" y="3643314"/>
              <a:ext cx="35719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ea typeface="微软雅黑" pitchFamily="34" charset="-122"/>
                  <a:cs typeface="Times New Roman" pitchFamily="18" charset="0"/>
                </a:rPr>
                <a:t>存放整个</a:t>
              </a:r>
              <a:endParaRPr lang="en-US" altLang="zh-CN" sz="1800" dirty="0" smtClean="0">
                <a:ea typeface="微软雅黑" pitchFamily="34" charset="-122"/>
                <a:cs typeface="Times New Roman" pitchFamily="18" charset="0"/>
              </a:endParaRPr>
            </a:p>
            <a:p>
              <a:r>
                <a:rPr kumimoji="1" lang="zh-CN" altLang="en-US" sz="1800" dirty="0" smtClean="0">
                  <a:ea typeface="微软雅黑" pitchFamily="34" charset="-122"/>
                  <a:cs typeface="Times New Roman" pitchFamily="18" charset="0"/>
                </a:rPr>
                <a:t>稀疏矩阵</a:t>
              </a:r>
              <a:endParaRPr lang="zh-CN" altLang="en-US" sz="18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52425" y="2555875"/>
          <a:ext cx="3551238" cy="2490788"/>
        </p:xfrm>
        <a:graphic>
          <a:graphicData uri="http://schemas.openxmlformats.org/presentationml/2006/ole">
            <p:oleObj spid="_x0000_s58373" name="Equation" r:id="rId3" imgW="1955520" imgH="1371600" progId="Equation.3">
              <p:embed/>
            </p:oleObj>
          </a:graphicData>
        </a:graphic>
      </p:graphicFrame>
      <p:graphicFrame>
        <p:nvGraphicFramePr>
          <p:cNvPr id="58415" name="Group 47"/>
          <p:cNvGraphicFramePr>
            <a:graphicFrameLocks noGrp="1"/>
          </p:cNvGraphicFramePr>
          <p:nvPr>
            <p:ph sz="half" idx="2"/>
          </p:nvPr>
        </p:nvGraphicFramePr>
        <p:xfrm>
          <a:off x="5364163" y="1663700"/>
          <a:ext cx="2808287" cy="4122755"/>
        </p:xfrm>
        <a:graphic>
          <a:graphicData uri="http://schemas.openxmlformats.org/drawingml/2006/table">
            <a:tbl>
              <a:tblPr/>
              <a:tblGrid>
                <a:gridCol w="936625"/>
                <a:gridCol w="935037"/>
                <a:gridCol w="936625"/>
              </a:tblGrid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395288" y="260350"/>
            <a:ext cx="8605868" cy="109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）从一个二维矩阵创建其三元组表示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行序方式扫描二维矩阵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，将其非零的元素插入到三元组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的后面。</a:t>
            </a:r>
          </a:p>
        </p:txBody>
      </p:sp>
      <p:sp>
        <p:nvSpPr>
          <p:cNvPr id="58419" name="AutoShape 51"/>
          <p:cNvSpPr>
            <a:spLocks noChangeArrowheads="1"/>
          </p:cNvSpPr>
          <p:nvPr/>
        </p:nvSpPr>
        <p:spPr bwMode="auto">
          <a:xfrm>
            <a:off x="4140201" y="3608388"/>
            <a:ext cx="860428" cy="392116"/>
          </a:xfrm>
          <a:prstGeom prst="rightArrow">
            <a:avLst>
              <a:gd name="adj1" fmla="val 50000"/>
              <a:gd name="adj2" fmla="val 437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4852993" y="1519238"/>
            <a:ext cx="4333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t: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848600" cy="162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约定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域中表示的非零元素通常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以行序为主序顺序排列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，它是一种下标按行有序的存储结构。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这种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有序存储结构可简化大多数矩阵运算算法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818199" cy="45797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CreatMat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TSMatrix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A[M][N])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t.rows=M; t.cols=N; t.nums=0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][j]!=0)   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].r=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].c=j;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t.data[t.nums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t.nums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5786" y="1071546"/>
            <a:ext cx="7786742" cy="785818"/>
            <a:chOff x="857224" y="1071546"/>
            <a:chExt cx="7786742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6500826" y="1078040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按行序方式扫描所有元素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57224" y="1071546"/>
              <a:ext cx="3929090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1">
              <a:off x="4786314" y="1431983"/>
              <a:ext cx="17145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500166" y="2071678"/>
            <a:ext cx="7286676" cy="2071702"/>
            <a:chOff x="1428728" y="2357430"/>
            <a:chExt cx="7286676" cy="2071702"/>
          </a:xfrm>
        </p:grpSpPr>
        <p:sp>
          <p:nvSpPr>
            <p:cNvPr id="3" name="TextBox 2"/>
            <p:cNvSpPr txBox="1"/>
            <p:nvPr/>
          </p:nvSpPr>
          <p:spPr>
            <a:xfrm>
              <a:off x="6572264" y="307181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只存储非零元素</a:t>
              </a:r>
              <a:endParaRPr lang="zh-CN" altLang="en-US" sz="2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728" y="2357430"/>
              <a:ext cx="3941122" cy="20717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369850" y="3299187"/>
              <a:ext cx="120241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513" y="44450"/>
            <a:ext cx="8964643" cy="89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）三元组元素赋值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en-US" altLang="zh-CN" i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kumimoji="1" lang="en-US" altLang="zh-CN" i="1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]=</a:t>
            </a:r>
            <a:r>
              <a:rPr kumimoji="1" lang="en-US" altLang="zh-CN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两种情况：①将一个非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元素修改为另一个非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值，如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A[5][6]=8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83515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8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4281490" y="1714488"/>
            <a:ext cx="719138" cy="225985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61" name="Group 49"/>
          <p:cNvGraphicFramePr>
            <a:graphicFrameLocks noGrp="1"/>
          </p:cNvGraphicFramePr>
          <p:nvPr/>
        </p:nvGraphicFramePr>
        <p:xfrm>
          <a:off x="5867400" y="3357563"/>
          <a:ext cx="1512888" cy="2926080"/>
        </p:xfrm>
        <a:graphic>
          <a:graphicData uri="http://schemas.openxmlformats.org/drawingml/2006/table">
            <a:tbl>
              <a:tblPr/>
              <a:tblGrid>
                <a:gridCol w="504825"/>
                <a:gridCol w="503238"/>
                <a:gridCol w="5048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9" name="AutoShape 87"/>
          <p:cNvSpPr>
            <a:spLocks noChangeArrowheads="1"/>
          </p:cNvSpPr>
          <p:nvPr/>
        </p:nvSpPr>
        <p:spPr bwMode="auto">
          <a:xfrm>
            <a:off x="4068763" y="4868863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Text Box 88"/>
          <p:cNvSpPr txBox="1">
            <a:spLocks noChangeArrowheads="1"/>
          </p:cNvSpPr>
          <p:nvPr/>
        </p:nvSpPr>
        <p:spPr bwMode="auto">
          <a:xfrm>
            <a:off x="214282" y="1487484"/>
            <a:ext cx="55399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修改元素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32118" y="5942030"/>
            <a:ext cx="4237061" cy="295276"/>
            <a:chOff x="2981318" y="6154758"/>
            <a:chExt cx="4237061" cy="295276"/>
          </a:xfrm>
        </p:grpSpPr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000892" y="6154758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2981318" y="6175396"/>
              <a:ext cx="217487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17" name="直接箭头连接符 16"/>
            <p:cNvCxnSpPr>
              <a:stCxn id="16" idx="3"/>
              <a:endCxn id="15" idx="1"/>
            </p:cNvCxnSpPr>
            <p:nvPr/>
          </p:nvCxnSpPr>
          <p:spPr>
            <a:xfrm flipV="1">
              <a:off x="3198805" y="6292077"/>
              <a:ext cx="3802087" cy="20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856958" y="1142984"/>
            <a:ext cx="3358380" cy="1858182"/>
            <a:chOff x="1571604" y="3714752"/>
            <a:chExt cx="3358380" cy="1858182"/>
          </a:xfrm>
        </p:grpSpPr>
        <p:sp>
          <p:nvSpPr>
            <p:cNvPr id="36" name="TextBox 35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7   8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42116" y="1142190"/>
            <a:ext cx="3358380" cy="1858182"/>
            <a:chOff x="1571604" y="3714752"/>
            <a:chExt cx="3358380" cy="1858182"/>
          </a:xfrm>
        </p:grpSpPr>
        <p:sp>
          <p:nvSpPr>
            <p:cNvPr id="50" name="TextBox 49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/>
                <a:t>A</a:t>
              </a:r>
              <a:r>
                <a:rPr lang="en-US" altLang="zh-CN" sz="2000" baseline="-25000" dirty="0" err="1" smtClean="0"/>
                <a:t>6</a:t>
              </a:r>
              <a:r>
                <a:rPr lang="en-US" altLang="zh-CN" sz="2000" baseline="-25000" dirty="0" smtClean="0"/>
                <a:t> ×7</a:t>
              </a:r>
              <a:r>
                <a:rPr lang="en-US" altLang="zh-CN" sz="2000" dirty="0" smtClean="0"/>
                <a:t>=</a:t>
              </a:r>
              <a:endParaRPr lang="zh-CN" alt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 smtClean="0"/>
                <a:t>   0   0   0   0</a:t>
              </a:r>
              <a:endParaRPr lang="zh-CN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 smtClean="0"/>
                <a:t>   0   0   0   0   0</a:t>
              </a:r>
              <a:endParaRPr lang="zh-CN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2000" dirty="0" smtClean="0"/>
                <a:t>   0   0   0   0   0   0</a:t>
              </a:r>
              <a:endParaRPr lang="zh-CN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 smtClean="0"/>
                <a:t>   0   0   0</a:t>
              </a:r>
              <a:endParaRPr lang="zh-CN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2000" dirty="0" smtClean="0"/>
                <a:t>   0   0</a:t>
              </a:r>
              <a:endParaRPr lang="zh-CN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 smtClean="0"/>
                <a:t>0   0   0   0   0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7   4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643306" y="2714620"/>
            <a:ext cx="4429156" cy="274638"/>
            <a:chOff x="3643306" y="2714620"/>
            <a:chExt cx="4429156" cy="274638"/>
          </a:xfrm>
        </p:grpSpPr>
        <p:cxnSp>
          <p:nvCxnSpPr>
            <p:cNvPr id="13" name="直接箭头连接符 12"/>
            <p:cNvCxnSpPr>
              <a:stCxn id="11" idx="3"/>
              <a:endCxn id="38959" idx="1"/>
            </p:cNvCxnSpPr>
            <p:nvPr/>
          </p:nvCxnSpPr>
          <p:spPr>
            <a:xfrm>
              <a:off x="3860793" y="2851939"/>
              <a:ext cx="399418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3643306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7854975" y="2714620"/>
              <a:ext cx="217487" cy="27463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 smtClean="0"/>
              <a:t>/28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1599</Words>
  <Application>Microsoft PowerPoint</Application>
  <PresentationFormat>全屏显示(4:3)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Microsoft Equation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364</cp:revision>
  <dcterms:created xsi:type="dcterms:W3CDTF">2004-04-05T10:57:39Z</dcterms:created>
  <dcterms:modified xsi:type="dcterms:W3CDTF">2017-12-07T08:52:45Z</dcterms:modified>
</cp:coreProperties>
</file>