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20"/>
  </p:notesMasterIdLst>
  <p:sldIdLst>
    <p:sldId id="282" r:id="rId2"/>
    <p:sldId id="337" r:id="rId3"/>
    <p:sldId id="283" r:id="rId4"/>
    <p:sldId id="284" r:id="rId5"/>
    <p:sldId id="285" r:id="rId6"/>
    <p:sldId id="305" r:id="rId7"/>
    <p:sldId id="287" r:id="rId8"/>
    <p:sldId id="288" r:id="rId9"/>
    <p:sldId id="338" r:id="rId10"/>
    <p:sldId id="339" r:id="rId11"/>
    <p:sldId id="340" r:id="rId12"/>
    <p:sldId id="341" r:id="rId13"/>
    <p:sldId id="342" r:id="rId14"/>
    <p:sldId id="343" r:id="rId15"/>
    <p:sldId id="353" r:id="rId16"/>
    <p:sldId id="344" r:id="rId17"/>
    <p:sldId id="345" r:id="rId18"/>
    <p:sldId id="332" r:id="rId19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00FF"/>
    <a:srgbClr val="9900CC"/>
    <a:srgbClr val="9900FF"/>
    <a:srgbClr val="0A0A0E"/>
    <a:srgbClr val="00CC00"/>
    <a:srgbClr val="FF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35" autoAdjust="0"/>
    <p:restoredTop sz="94721" autoAdjust="0"/>
  </p:normalViewPr>
  <p:slideViewPr>
    <p:cSldViewPr>
      <p:cViewPr varScale="1">
        <p:scale>
          <a:sx n="75" d="100"/>
          <a:sy n="75" d="100"/>
        </p:scale>
        <p:origin x="-61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868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95BBCA-EC8C-4439-BCF3-FD404CDECDFB}" type="datetimeFigureOut">
              <a:rPr lang="zh-CN" altLang="en-US" smtClean="0"/>
              <a:pPr/>
              <a:t>2017/12/7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625F7D-0DA1-4C62-9E70-7AFDA7092AF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64229-F319-4F30-9570-F8C883659D8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F11F5-ECA9-43FD-B4D6-57AB74CCB0A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69CF0-232E-4908-94A2-39732D7DFCE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ED4BC-588B-477E-9DAD-52AE4929037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EC2-ED51-4CF5-8737-CEADA071683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A724C-88FF-4E6D-8C54-367E29F7505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41EF9-7D86-4BC0-ADC1-492FBC74926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7A55E-0F3A-4C47-9C1D-F46016C6209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0FFAE7A8-32F3-4142-92F6-DC25EE32FF9C}" type="slidenum">
              <a:rPr lang="en-US" altLang="zh-CN" smtClean="0"/>
              <a:pPr/>
              <a:t>‹#›</a:t>
            </a:fld>
            <a:r>
              <a:rPr lang="en-US" altLang="zh-CN" smtClean="0"/>
              <a:t>/18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D4951-8305-4313-AF67-C7F299C2366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B38E-475E-4EF6-BEDA-4D0DBCCE3B4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ADC94-6F40-4E02-89A0-CD4A6328783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428597" y="2241911"/>
            <a:ext cx="8358246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ts val="3300"/>
              </a:lnSpc>
            </a:pPr>
            <a:r>
              <a:rPr lang="zh-CN" altLang="en-US" sz="22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en-US" sz="2200" smtClean="0">
                <a:solidFill>
                  <a:srgbClr val="C0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广义</a:t>
            </a:r>
            <a:r>
              <a:rPr lang="zh-CN" altLang="en-US" sz="2200" smtClean="0">
                <a:solidFill>
                  <a:srgbClr val="C0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表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是线性表的推广，是有限个元素的序列，其逻辑结构采用括号表示法表示如下：</a:t>
            </a:r>
          </a:p>
        </p:txBody>
      </p:sp>
      <p:sp>
        <p:nvSpPr>
          <p:cNvPr id="4" name="Text Box 11" descr="羊皮纸"/>
          <p:cNvSpPr txBox="1">
            <a:spLocks noChangeArrowheads="1"/>
          </p:cNvSpPr>
          <p:nvPr/>
        </p:nvSpPr>
        <p:spPr bwMode="auto">
          <a:xfrm>
            <a:off x="3071802" y="272457"/>
            <a:ext cx="2928958" cy="58477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CC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  6.3   </a:t>
            </a:r>
            <a:r>
              <a:rPr kumimoji="1" lang="zh-CN" altLang="en-US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广 义 表</a:t>
            </a:r>
            <a:endParaRPr kumimoji="1" lang="zh-CN" altLang="en-US" sz="3200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ea typeface="隶书" pitchFamily="49" charset="-122"/>
            </a:endParaRPr>
          </a:p>
        </p:txBody>
      </p:sp>
      <p:sp>
        <p:nvSpPr>
          <p:cNvPr id="11" name="Text Box 3" descr="蓝色面巾纸"/>
          <p:cNvSpPr txBox="1">
            <a:spLocks noChangeArrowheads="1"/>
          </p:cNvSpPr>
          <p:nvPr/>
        </p:nvSpPr>
        <p:spPr bwMode="auto">
          <a:xfrm>
            <a:off x="500034" y="1285860"/>
            <a:ext cx="4143404" cy="584775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6.3.1 </a:t>
            </a:r>
            <a:r>
              <a:rPr kumimoji="1" lang="zh-CN" altLang="en-US" sz="3200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广义表的定义</a:t>
            </a:r>
            <a:endParaRPr lang="zh-CN" altLang="en-US" sz="3200">
              <a:latin typeface="华文新魏" pitchFamily="2" charset="-122"/>
              <a:ea typeface="华文新魏" pitchFamily="2" charset="-122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57356" y="3286124"/>
            <a:ext cx="5000660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GL=</a:t>
            </a:r>
            <a:r>
              <a:rPr lang="zh-CN" altLang="en-US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（</a:t>
            </a:r>
            <a:r>
              <a:rPr lang="en-US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zh-CN" altLang="en-US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zh-CN" altLang="en-US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…</a:t>
            </a:r>
            <a:r>
              <a:rPr lang="zh-CN" altLang="en-US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i="1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zh-CN" altLang="en-US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…</a:t>
            </a:r>
            <a:r>
              <a:rPr lang="zh-CN" altLang="en-US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i="1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zh-CN" altLang="en-US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）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786" y="4077610"/>
            <a:ext cx="7929618" cy="213747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tIns="144000" bIns="144000" rtlCol="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4"/>
              </a:buBlip>
            </a:pPr>
            <a:r>
              <a:rPr lang="zh-CN" altLang="en-US" sz="2000" smtClean="0">
                <a:solidFill>
                  <a:srgbClr val="9900CC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若</a:t>
            </a:r>
            <a:r>
              <a:rPr lang="en-US" sz="2000" i="1" smtClean="0">
                <a:solidFill>
                  <a:srgbClr val="9900CC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n</a:t>
            </a:r>
            <a:r>
              <a:rPr lang="en-US" sz="2000" smtClean="0">
                <a:solidFill>
                  <a:srgbClr val="9900CC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=0</a:t>
            </a:r>
            <a:r>
              <a:rPr lang="zh-CN" altLang="en-US" sz="2000" smtClean="0">
                <a:solidFill>
                  <a:srgbClr val="9900CC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时称为空</a:t>
            </a:r>
            <a:r>
              <a:rPr lang="zh-CN" altLang="en-US" sz="2000" smtClean="0">
                <a:solidFill>
                  <a:srgbClr val="9900CC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表。</a:t>
            </a:r>
            <a:endParaRPr lang="en-US" altLang="zh-CN" sz="2000" smtClean="0">
              <a:solidFill>
                <a:srgbClr val="9900CC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4"/>
              </a:buBlip>
            </a:pPr>
            <a:r>
              <a:rPr lang="en-US" sz="2000" i="1" smtClean="0">
                <a:solidFill>
                  <a:srgbClr val="9900CC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a</a:t>
            </a:r>
            <a:r>
              <a:rPr lang="en-US" sz="2000" i="1" baseline="-25000" smtClean="0">
                <a:solidFill>
                  <a:srgbClr val="9900CC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i</a:t>
            </a:r>
            <a:r>
              <a:rPr lang="zh-CN" altLang="en-US" sz="2000" smtClean="0">
                <a:solidFill>
                  <a:srgbClr val="9900CC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为广义表的第</a:t>
            </a:r>
            <a:r>
              <a:rPr lang="en-US" sz="2000" i="1" smtClean="0">
                <a:solidFill>
                  <a:srgbClr val="9900CC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i</a:t>
            </a:r>
            <a:r>
              <a:rPr lang="zh-CN" altLang="en-US" sz="2000" smtClean="0">
                <a:solidFill>
                  <a:srgbClr val="9900CC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个元素。如果</a:t>
            </a:r>
            <a:r>
              <a:rPr lang="en-US" sz="2000" i="1" smtClean="0">
                <a:solidFill>
                  <a:srgbClr val="9900CC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a</a:t>
            </a:r>
            <a:r>
              <a:rPr lang="en-US" sz="2000" i="1" baseline="-25000" smtClean="0">
                <a:solidFill>
                  <a:srgbClr val="9900CC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i</a:t>
            </a:r>
            <a:r>
              <a:rPr lang="zh-CN" altLang="en-US" sz="2000" smtClean="0">
                <a:solidFill>
                  <a:srgbClr val="9900CC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属于原子类型，称之为广义表</a:t>
            </a:r>
            <a:r>
              <a:rPr lang="en-US" sz="2000" smtClean="0">
                <a:solidFill>
                  <a:srgbClr val="9900CC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GL</a:t>
            </a:r>
            <a:r>
              <a:rPr lang="zh-CN" altLang="en-US" sz="2000" smtClean="0">
                <a:solidFill>
                  <a:srgbClr val="9900CC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的</a:t>
            </a:r>
            <a:r>
              <a:rPr lang="zh-CN" altLang="en-US" sz="2000" smtClean="0">
                <a:solidFill>
                  <a:srgbClr val="9900CC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原子。</a:t>
            </a:r>
            <a:endParaRPr kumimoji="1" lang="en-US" altLang="zh-CN" sz="200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4"/>
              </a:buBlip>
            </a:pPr>
            <a:r>
              <a:rPr lang="zh-CN" altLang="en-US" sz="2000" smtClean="0">
                <a:solidFill>
                  <a:srgbClr val="9900CC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如果</a:t>
            </a:r>
            <a:r>
              <a:rPr lang="en-US" sz="2000" i="1" smtClean="0">
                <a:solidFill>
                  <a:srgbClr val="9900CC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a</a:t>
            </a:r>
            <a:r>
              <a:rPr lang="en-US" sz="2000" i="1" baseline="-25000" smtClean="0">
                <a:solidFill>
                  <a:srgbClr val="9900CC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i</a:t>
            </a:r>
            <a:r>
              <a:rPr lang="zh-CN" altLang="en-US" sz="2000" smtClean="0">
                <a:solidFill>
                  <a:srgbClr val="9900CC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又是一个广义表，称之为广义表</a:t>
            </a:r>
            <a:r>
              <a:rPr lang="en-US" sz="2000" smtClean="0">
                <a:solidFill>
                  <a:srgbClr val="9900CC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GL</a:t>
            </a:r>
            <a:r>
              <a:rPr lang="zh-CN" altLang="en-US" sz="2000" smtClean="0">
                <a:solidFill>
                  <a:srgbClr val="9900CC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的子</a:t>
            </a:r>
            <a:r>
              <a:rPr lang="zh-CN" altLang="en-US" sz="2000" smtClean="0">
                <a:solidFill>
                  <a:srgbClr val="9900CC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表。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AE7A8-32F3-4142-92F6-DC25EE32FF9C}" type="slidenum">
              <a:rPr lang="en-US" altLang="zh-CN" smtClean="0"/>
              <a:pPr/>
              <a:t>1</a:t>
            </a:fld>
            <a:r>
              <a:rPr lang="en-US" altLang="zh-CN" smtClean="0"/>
              <a:t>/18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allAtOnce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500034" y="1928802"/>
            <a:ext cx="8305800" cy="2267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FF33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（</a:t>
            </a:r>
            <a:r>
              <a:rPr kumimoji="1" lang="en-US" altLang="zh-CN">
                <a:solidFill>
                  <a:srgbClr val="FF33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1</a:t>
            </a:r>
            <a:r>
              <a:rPr kumimoji="1" lang="zh-CN" altLang="en-US">
                <a:solidFill>
                  <a:srgbClr val="FF33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）求广义表的长度</a:t>
            </a:r>
          </a:p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在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广义表中，同一层次的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每个结点是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通过</a:t>
            </a:r>
            <a:r>
              <a:rPr kumimoji="1"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link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域链接起来的，所以可把它看做是由</a:t>
            </a:r>
            <a:r>
              <a:rPr kumimoji="1"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link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域链接起来的单链表。这样</a:t>
            </a:r>
            <a:r>
              <a:rPr kumimoji="1"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,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求广义表的长度就是求单链表的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长度。</a:t>
            </a:r>
            <a:endParaRPr kumimoji="1" lang="zh-CN" altLang="en-US" sz="22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57290" y="681318"/>
            <a:ext cx="3143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广义表基本算法设计</a:t>
            </a:r>
            <a:endParaRPr lang="zh-CN" altLang="en-US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" name="组合 7"/>
          <p:cNvGrpSpPr/>
          <p:nvPr/>
        </p:nvGrpSpPr>
        <p:grpSpPr>
          <a:xfrm>
            <a:off x="428596" y="500042"/>
            <a:ext cx="807401" cy="785817"/>
            <a:chOff x="535940" y="314960"/>
            <a:chExt cx="1021715" cy="1021715"/>
          </a:xfrm>
        </p:grpSpPr>
        <p:grpSp>
          <p:nvGrpSpPr>
            <p:cNvPr id="6" name="组合 24"/>
            <p:cNvGrpSpPr/>
            <p:nvPr/>
          </p:nvGrpSpPr>
          <p:grpSpPr>
            <a:xfrm>
              <a:off x="535940" y="314960"/>
              <a:ext cx="1021715" cy="1021715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8" name="同心圆 7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ysClr val="window" lastClr="FFFFFF"/>
                  </a:gs>
                  <a:gs pos="55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65000"/>
                    </a:sysClr>
                  </a:gs>
                </a:gsLst>
                <a:lin ang="81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rgbClr val="080808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ysClr val="window" lastClr="FFFFFF"/>
                  </a:gs>
                  <a:gs pos="51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189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rgbClr val="080808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7" name="TextBox 13"/>
            <p:cNvSpPr txBox="1"/>
            <p:nvPr/>
          </p:nvSpPr>
          <p:spPr>
            <a:xfrm>
              <a:off x="817777" y="555363"/>
              <a:ext cx="537845" cy="5602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2800" smtClean="0">
                  <a:solidFill>
                    <a:srgbClr val="C00002"/>
                  </a:solidFill>
                  <a:latin typeface="微软雅黑" panose="020B0503020204020204" charset="-122"/>
                  <a:ea typeface="微软雅黑" panose="020B0503020204020204" charset="-122"/>
                </a:rPr>
                <a:t>2</a:t>
              </a:r>
              <a:endParaRPr lang="en-US" altLang="zh-CN" sz="2800" b="1" smtClean="0">
                <a:solidFill>
                  <a:srgbClr val="C0000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AE7A8-32F3-4142-92F6-DC25EE32FF9C}" type="slidenum">
              <a:rPr lang="en-US" altLang="zh-CN" smtClean="0"/>
              <a:pPr/>
              <a:t>10</a:t>
            </a:fld>
            <a:r>
              <a:rPr lang="en-US" altLang="zh-CN" smtClean="0"/>
              <a:t>/18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4348" y="642918"/>
            <a:ext cx="7500990" cy="4247074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88000" tIns="252000" bIns="144000" rtlCol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 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GLLength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(GLNode *g)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求广义表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的长度</a:t>
            </a: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int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n=0;	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累计元素个数，初始值为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endParaRPr lang="zh-CN" altLang="en-US" sz="1800" smtClean="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GLNode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*g1;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g1=g-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&gt;val.sublist;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//g1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指向广义表的第一个元素</a:t>
            </a: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while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(g1!=NULL)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扫描所有元素结点</a:t>
            </a: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n++;	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元素个数增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endParaRPr lang="zh-CN" altLang="en-US" sz="1800" smtClean="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g1=g1-&gt;link;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return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n;	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返回元素个数</a:t>
            </a: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AE7A8-32F3-4142-92F6-DC25EE32FF9C}" type="slidenum">
              <a:rPr lang="en-US" altLang="zh-CN" smtClean="0"/>
              <a:pPr/>
              <a:t>11</a:t>
            </a:fld>
            <a:r>
              <a:rPr lang="en-US" altLang="zh-CN" smtClean="0"/>
              <a:t>/18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457200" y="685800"/>
            <a:ext cx="8153400" cy="186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>
                <a:solidFill>
                  <a:srgbClr val="FF33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（</a:t>
            </a:r>
            <a:r>
              <a:rPr kumimoji="1" lang="en-US" altLang="zh-CN">
                <a:solidFill>
                  <a:srgbClr val="FF33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2</a:t>
            </a:r>
            <a:r>
              <a:rPr kumimoji="1" lang="zh-CN" altLang="en-US">
                <a:solidFill>
                  <a:srgbClr val="FF33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）求广义表的深度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zh-CN" altLang="en-US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对于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带头结点的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广义表</a:t>
            </a:r>
            <a:r>
              <a:rPr kumimoji="1"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，广义表深度的递归定义是它等于所有子表中表的最大深度加</a:t>
            </a:r>
            <a:r>
              <a:rPr kumimoji="1"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。若</a:t>
            </a:r>
            <a:r>
              <a:rPr kumimoji="1"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为原子，其深度为</a:t>
            </a:r>
            <a:r>
              <a:rPr kumimoji="1"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求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广义表深度的递归模型</a:t>
            </a:r>
            <a:r>
              <a:rPr kumimoji="1" lang="en-US" altLang="zh-CN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kumimoji="1"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()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如下：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14414" y="2857496"/>
            <a:ext cx="5500726" cy="153730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252000" tIns="144000" bIns="14400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(g)=0 				g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为原子</a:t>
            </a:r>
          </a:p>
          <a:p>
            <a:pPr algn="l">
              <a:lnSpc>
                <a:spcPct val="150000"/>
              </a:lnSpc>
            </a:pP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(g)=1 				g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为空表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(g)=MAX{f(subg)}+1		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其他情况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AE7A8-32F3-4142-92F6-DC25EE32FF9C}" type="slidenum">
              <a:rPr lang="en-US" altLang="zh-CN" smtClean="0"/>
              <a:pPr/>
              <a:t>12</a:t>
            </a:fld>
            <a:r>
              <a:rPr lang="en-US" altLang="zh-CN" smtClean="0"/>
              <a:t>/18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5720" y="428604"/>
            <a:ext cx="8643998" cy="5863144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 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GLDepth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(GLNode *g)		</a:t>
            </a:r>
            <a:r>
              <a:rPr lang="en-US" sz="1800" smtClean="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求广义表</a:t>
            </a:r>
            <a:r>
              <a:rPr lang="en-US" sz="1800" smtClean="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zh-CN" altLang="en-US" sz="1800" smtClean="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的深度</a:t>
            </a: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GLNode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*g1;  int maxd=0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dep;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if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(g-&gt;tag==0) return 0;		</a:t>
            </a:r>
            <a:r>
              <a:rPr lang="en-US" sz="1800" smtClean="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为原子时返回</a:t>
            </a:r>
            <a:r>
              <a:rPr lang="en-US" sz="1800" smtClean="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endParaRPr lang="zh-CN" altLang="en-US" sz="1800" smtClean="0">
              <a:solidFill>
                <a:srgbClr val="0070C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g1=g-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&gt;val.sublist;			</a:t>
            </a:r>
            <a:r>
              <a:rPr lang="en-US" sz="1800" smtClean="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//g1</a:t>
            </a:r>
            <a:r>
              <a:rPr lang="zh-CN" altLang="en-US" sz="1800" smtClean="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指向第一个元素</a:t>
            </a: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if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(g1==NULL)  return 1;		</a:t>
            </a:r>
            <a:r>
              <a:rPr lang="en-US" sz="1800" smtClean="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为空表时返回</a:t>
            </a:r>
            <a:r>
              <a:rPr lang="en-US" sz="1800" smtClean="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endParaRPr lang="zh-CN" altLang="en-US" sz="1800" smtClean="0">
              <a:solidFill>
                <a:srgbClr val="0070C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while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(g1!=NULL)			</a:t>
            </a:r>
            <a:r>
              <a:rPr lang="en-US" sz="1800" smtClean="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遍历表中的每一个元素</a:t>
            </a: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if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(g1-&gt;tag==1)			</a:t>
            </a:r>
            <a:r>
              <a:rPr lang="en-US" sz="1800" smtClean="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元素为子表的情况</a:t>
            </a: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dep=</a:t>
            </a:r>
            <a:r>
              <a:rPr lang="en-US" sz="18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GLDepth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(g1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);		</a:t>
            </a:r>
            <a:r>
              <a:rPr lang="en-US" sz="1800" smtClean="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递归调用求出子表的深度</a:t>
            </a: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 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if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(dep&gt;maxd)		</a:t>
            </a:r>
            <a:r>
              <a:rPr lang="en-US" sz="1800" smtClean="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//maxd</a:t>
            </a:r>
            <a:r>
              <a:rPr lang="zh-CN" altLang="en-US" sz="1800" smtClean="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为同层子表深度的最大值</a:t>
            </a: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maxd=dep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g1=g1-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&gt;link;			</a:t>
            </a:r>
            <a:r>
              <a:rPr lang="en-US" sz="1800" smtClean="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使</a:t>
            </a:r>
            <a:r>
              <a:rPr lang="en-US" sz="1800" smtClean="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g1</a:t>
            </a:r>
            <a:r>
              <a:rPr lang="zh-CN" altLang="en-US" sz="1800" smtClean="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指向下一个元素</a:t>
            </a: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return(maxd+1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);			</a:t>
            </a:r>
            <a:r>
              <a:rPr lang="en-US" sz="1800" smtClean="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返回表的深度</a:t>
            </a: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AE7A8-32F3-4142-92F6-DC25EE32FF9C}" type="slidenum">
              <a:rPr lang="en-US" altLang="zh-CN" smtClean="0"/>
              <a:pPr/>
              <a:t>13</a:t>
            </a:fld>
            <a:r>
              <a:rPr lang="en-US" altLang="zh-CN" smtClean="0"/>
              <a:t>/18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500042"/>
            <a:ext cx="8143932" cy="962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en-US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</a:t>
            </a: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6-3</a:t>
            </a: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en-US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p185】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对于采用链式存储结构的广义表</a:t>
            </a:r>
            <a:r>
              <a:rPr lang="en-US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，设计一个算法求原子个数。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86248" y="5253351"/>
            <a:ext cx="25003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原子个数为</a:t>
            </a: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571472" y="2252955"/>
          <a:ext cx="1500198" cy="428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03"/>
                <a:gridCol w="388940"/>
                <a:gridCol w="666755"/>
              </a:tblGrid>
              <a:tr h="428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>
                          <a:solidFill>
                            <a:srgbClr val="99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sz="2000">
                        <a:solidFill>
                          <a:srgbClr val="99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>
                        <a:solidFill>
                          <a:srgbClr val="99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kern="1200" smtClean="0">
                          <a:solidFill>
                            <a:srgbClr val="9900FF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∧</a:t>
                      </a:r>
                      <a:endParaRPr lang="zh-CN" altLang="en-US" sz="2000">
                        <a:solidFill>
                          <a:srgbClr val="99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500165" y="3110211"/>
          <a:ext cx="1214447" cy="42862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59836"/>
                <a:gridCol w="497421"/>
                <a:gridCol w="357190"/>
              </a:tblGrid>
              <a:tr h="428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sz="2000" i="0">
                        <a:solidFill>
                          <a:srgbClr val="99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>
                          <a:latin typeface="Consolas" pitchFamily="49" charset="0"/>
                          <a:cs typeface="Consolas" pitchFamily="49" charset="0"/>
                        </a:rPr>
                        <a:t>a</a:t>
                      </a:r>
                      <a:endParaRPr lang="zh-CN" altLang="en-US" sz="2000" i="1">
                        <a:solidFill>
                          <a:srgbClr val="99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i="0">
                        <a:solidFill>
                          <a:srgbClr val="99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3000364" y="3110211"/>
          <a:ext cx="1500197" cy="428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02"/>
                <a:gridCol w="510168"/>
                <a:gridCol w="545527"/>
              </a:tblGrid>
              <a:tr h="428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>
                          <a:solidFill>
                            <a:srgbClr val="99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sz="2000">
                        <a:solidFill>
                          <a:srgbClr val="99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>
                        <a:solidFill>
                          <a:srgbClr val="99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kern="1200" smtClean="0">
                          <a:solidFill>
                            <a:srgbClr val="9900FF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∧</a:t>
                      </a:r>
                      <a:endParaRPr lang="zh-CN" altLang="en-US" sz="2000">
                        <a:solidFill>
                          <a:srgbClr val="99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5715011" y="3938895"/>
          <a:ext cx="1428759" cy="42862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23336"/>
                <a:gridCol w="648233"/>
                <a:gridCol w="357190"/>
              </a:tblGrid>
              <a:tr h="428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sz="2000" i="0">
                        <a:solidFill>
                          <a:srgbClr val="99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>
                          <a:latin typeface="Consolas" pitchFamily="49" charset="0"/>
                          <a:cs typeface="Consolas" pitchFamily="49" charset="0"/>
                        </a:rPr>
                        <a:t>c</a:t>
                      </a:r>
                      <a:endParaRPr lang="zh-CN" altLang="en-US" sz="2000" i="1">
                        <a:solidFill>
                          <a:srgbClr val="99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i="0">
                        <a:solidFill>
                          <a:srgbClr val="99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7429522" y="3938895"/>
          <a:ext cx="1428758" cy="42862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23335"/>
                <a:gridCol w="433920"/>
                <a:gridCol w="571503"/>
              </a:tblGrid>
              <a:tr h="428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sz="2000" i="0">
                        <a:solidFill>
                          <a:srgbClr val="99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>
                          <a:latin typeface="Consolas" pitchFamily="49" charset="0"/>
                          <a:cs typeface="Consolas" pitchFamily="49" charset="0"/>
                        </a:rPr>
                        <a:t>d</a:t>
                      </a:r>
                      <a:endParaRPr lang="zh-CN" altLang="en-US" sz="2000" i="1">
                        <a:solidFill>
                          <a:srgbClr val="99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kern="1200" smtClean="0">
                          <a:latin typeface="Consolas" pitchFamily="49" charset="0"/>
                          <a:cs typeface="Consolas" pitchFamily="49" charset="0"/>
                        </a:rPr>
                        <a:t>∧</a:t>
                      </a:r>
                      <a:endParaRPr lang="zh-CN" altLang="en-US" sz="2000" i="0">
                        <a:solidFill>
                          <a:srgbClr val="99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3929061" y="3938895"/>
          <a:ext cx="1500197" cy="42862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44503"/>
                <a:gridCol w="627066"/>
                <a:gridCol w="428628"/>
              </a:tblGrid>
              <a:tr h="428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sz="2000" i="0">
                        <a:solidFill>
                          <a:srgbClr val="99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>
                          <a:latin typeface="Consolas" pitchFamily="49" charset="0"/>
                          <a:cs typeface="Consolas" pitchFamily="49" charset="0"/>
                        </a:rPr>
                        <a:t>b</a:t>
                      </a:r>
                      <a:endParaRPr lang="zh-CN" altLang="en-US" sz="2000" i="1">
                        <a:solidFill>
                          <a:srgbClr val="99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i="0">
                        <a:solidFill>
                          <a:srgbClr val="99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直接箭头连接符 11"/>
          <p:cNvCxnSpPr/>
          <p:nvPr/>
        </p:nvCxnSpPr>
        <p:spPr>
          <a:xfrm>
            <a:off x="5214944" y="4181781"/>
            <a:ext cx="500066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6929456" y="4181781"/>
            <a:ext cx="500066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2500298" y="3356057"/>
            <a:ext cx="500066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任意多边形 15"/>
          <p:cNvSpPr/>
          <p:nvPr/>
        </p:nvSpPr>
        <p:spPr>
          <a:xfrm>
            <a:off x="3576145" y="3338310"/>
            <a:ext cx="365234" cy="819807"/>
          </a:xfrm>
          <a:custGeom>
            <a:avLst/>
            <a:gdLst>
              <a:gd name="connsiteX0" fmla="*/ 65689 w 365234"/>
              <a:gd name="connsiteY0" fmla="*/ 0 h 819807"/>
              <a:gd name="connsiteX1" fmla="*/ 49924 w 365234"/>
              <a:gd name="connsiteY1" fmla="*/ 630621 h 819807"/>
              <a:gd name="connsiteX2" fmla="*/ 365234 w 365234"/>
              <a:gd name="connsiteY2" fmla="*/ 819807 h 819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5234" h="819807">
                <a:moveTo>
                  <a:pt x="65689" y="0"/>
                </a:moveTo>
                <a:cubicBezTo>
                  <a:pt x="32844" y="246993"/>
                  <a:pt x="0" y="493987"/>
                  <a:pt x="49924" y="630621"/>
                </a:cubicBezTo>
                <a:cubicBezTo>
                  <a:pt x="99848" y="767256"/>
                  <a:pt x="232541" y="793531"/>
                  <a:pt x="365234" y="819807"/>
                </a:cubicBezTo>
              </a:path>
            </a:pathLst>
          </a:cu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任意多边形 16"/>
          <p:cNvSpPr/>
          <p:nvPr/>
        </p:nvSpPr>
        <p:spPr>
          <a:xfrm>
            <a:off x="1134932" y="2538707"/>
            <a:ext cx="365234" cy="819807"/>
          </a:xfrm>
          <a:custGeom>
            <a:avLst/>
            <a:gdLst>
              <a:gd name="connsiteX0" fmla="*/ 65689 w 365234"/>
              <a:gd name="connsiteY0" fmla="*/ 0 h 819807"/>
              <a:gd name="connsiteX1" fmla="*/ 49924 w 365234"/>
              <a:gd name="connsiteY1" fmla="*/ 630621 h 819807"/>
              <a:gd name="connsiteX2" fmla="*/ 365234 w 365234"/>
              <a:gd name="connsiteY2" fmla="*/ 819807 h 819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5234" h="819807">
                <a:moveTo>
                  <a:pt x="65689" y="0"/>
                </a:moveTo>
                <a:cubicBezTo>
                  <a:pt x="32844" y="246993"/>
                  <a:pt x="0" y="493987"/>
                  <a:pt x="49924" y="630621"/>
                </a:cubicBezTo>
                <a:cubicBezTo>
                  <a:pt x="99848" y="767256"/>
                  <a:pt x="232541" y="793531"/>
                  <a:pt x="365234" y="819807"/>
                </a:cubicBezTo>
              </a:path>
            </a:pathLst>
          </a:cu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4348" y="1719852"/>
            <a:ext cx="4286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smtClean="0">
                <a:latin typeface="Consolas" pitchFamily="49" charset="0"/>
                <a:cs typeface="Consolas" pitchFamily="49" charset="0"/>
              </a:rPr>
              <a:t>C</a:t>
            </a:r>
            <a:endParaRPr lang="zh-CN" altLang="en-US" sz="22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 rot="16200000" flipH="1">
            <a:off x="1000100" y="2038641"/>
            <a:ext cx="285752" cy="14287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下箭头 19"/>
          <p:cNvSpPr/>
          <p:nvPr/>
        </p:nvSpPr>
        <p:spPr>
          <a:xfrm>
            <a:off x="5214942" y="4681847"/>
            <a:ext cx="285752" cy="428628"/>
          </a:xfrm>
          <a:prstGeom prst="downArrow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灯片编号占位符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AE7A8-32F3-4142-92F6-DC25EE32FF9C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14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/18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6" grpId="0" animBg="1"/>
      <p:bldP spid="17" grpId="0" animBg="1"/>
      <p:bldP spid="18" grpId="0"/>
      <p:bldP spid="2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42910" y="928670"/>
            <a:ext cx="7715304" cy="1043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解</a:t>
            </a: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需要扫描广义表</a:t>
            </a:r>
            <a:r>
              <a:rPr lang="en-US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中的所有结点，可以采用前面介绍的广义表算法设计方法中的两种解法来实现。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AE7A8-32F3-4142-92F6-DC25EE32FF9C}" type="slidenum">
              <a:rPr lang="en-US" altLang="zh-CN" smtClean="0"/>
              <a:pPr/>
              <a:t>15</a:t>
            </a:fld>
            <a:r>
              <a:rPr lang="en-US" altLang="zh-CN" smtClean="0"/>
              <a:t>/18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1472" y="714356"/>
            <a:ext cx="7429552" cy="5255830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16000" tIns="144000" bIns="108000" rtlCol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采用解法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1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的方法</a:t>
            </a: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 </a:t>
            </a:r>
            <a:r>
              <a:rPr lang="en-US" sz="18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Count1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(GLNode *g)	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en-US" sz="1800" smtClean="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求广义表</a:t>
            </a:r>
            <a:r>
              <a:rPr lang="en-US" sz="1800" smtClean="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zh-CN" altLang="en-US" sz="1800" smtClean="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的原子个数</a:t>
            </a: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int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n=0;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GLNode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*g1=g-&gt;val.sublist;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while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(g1!=NULL)		</a:t>
            </a:r>
            <a:r>
              <a:rPr lang="en-US" sz="1800" smtClean="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对每个元素进行循环处理</a:t>
            </a: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if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(g1-&gt;tag==0)		</a:t>
            </a:r>
            <a:r>
              <a:rPr lang="en-US" sz="1800" smtClean="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为原子时</a:t>
            </a: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n++;		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en-US" sz="1800" smtClean="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原子个数增</a:t>
            </a:r>
            <a:r>
              <a:rPr lang="en-US" sz="1800" smtClean="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endParaRPr lang="zh-CN" altLang="en-US" sz="1800" smtClean="0">
              <a:solidFill>
                <a:srgbClr val="0070C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else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		</a:t>
            </a:r>
            <a:r>
              <a:rPr lang="en-US" sz="1800" smtClean="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为子表时</a:t>
            </a: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n+=</a:t>
            </a:r>
            <a:r>
              <a:rPr lang="en-US" sz="18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Count1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(g1);	</a:t>
            </a:r>
            <a:r>
              <a:rPr lang="en-US" sz="1800" smtClean="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累加元素的原子个数</a:t>
            </a: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g1=g1-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&gt;link;		</a:t>
            </a:r>
            <a:r>
              <a:rPr lang="en-US" sz="1800" smtClean="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累加兄弟的原子个数</a:t>
            </a: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return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n;			</a:t>
            </a:r>
            <a:r>
              <a:rPr lang="en-US" sz="1800" smtClean="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返回总原子个数</a:t>
            </a: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AE7A8-32F3-4142-92F6-DC25EE32FF9C}" type="slidenum">
              <a:rPr lang="en-US" altLang="zh-CN" smtClean="0"/>
              <a:pPr/>
              <a:t>16</a:t>
            </a:fld>
            <a:r>
              <a:rPr lang="en-US" altLang="zh-CN" smtClean="0"/>
              <a:t>/18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7158" y="428604"/>
            <a:ext cx="8072494" cy="4980164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52000" tIns="180000" bIns="180000" rtlCol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采用解法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2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的方法</a:t>
            </a: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 </a:t>
            </a:r>
            <a:r>
              <a:rPr lang="en-US" sz="18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Count2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(GLNode *g)	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求广义表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的原子个数</a:t>
            </a: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int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n=0;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if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(g!=NULL)	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对每个元素进行循环处理</a:t>
            </a: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if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(g-&gt;tag==0)	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为原子时</a:t>
            </a: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n++;		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原子个数增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endParaRPr lang="zh-CN" altLang="en-US" sz="1800" smtClean="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else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	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为子表时</a:t>
            </a: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n+=</a:t>
            </a:r>
            <a:r>
              <a:rPr lang="en-US" sz="18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Count2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(g-&gt;val.sublist);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累加元素的原子个数</a:t>
            </a: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+=</a:t>
            </a:r>
            <a:r>
              <a:rPr lang="en-US" sz="18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Count2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(g-&gt;link);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累加兄弟的原子个数</a:t>
            </a: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return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n;		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返回总原子个数</a:t>
            </a: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AE7A8-32F3-4142-92F6-DC25EE32FF9C}" type="slidenum">
              <a:rPr lang="en-US" altLang="zh-CN" smtClean="0"/>
              <a:pPr/>
              <a:t>17</a:t>
            </a:fld>
            <a:r>
              <a:rPr lang="en-US" altLang="zh-CN" smtClean="0"/>
              <a:t>/18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ext Box 2"/>
          <p:cNvSpPr txBox="1">
            <a:spLocks noChangeArrowheads="1"/>
          </p:cNvSpPr>
          <p:nvPr/>
        </p:nvSpPr>
        <p:spPr bwMode="auto">
          <a:xfrm>
            <a:off x="2124075" y="2205038"/>
            <a:ext cx="4897438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FF"/>
                </a:solidFill>
              </a:rPr>
              <a:t> </a:t>
            </a:r>
            <a:r>
              <a:rPr lang="en-US" altLang="zh-CN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lang="zh-CN" altLang="en-US" sz="44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本章完</a:t>
            </a:r>
            <a:r>
              <a:rPr lang="zh-CN" altLang="en-US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AE7A8-32F3-4142-92F6-DC25EE32FF9C}" type="slidenum">
              <a:rPr lang="en-US" altLang="zh-CN" smtClean="0"/>
              <a:pPr/>
              <a:t>18</a:t>
            </a:fld>
            <a:r>
              <a:rPr lang="en-US" altLang="zh-CN" smtClean="0"/>
              <a:t>/18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571480"/>
            <a:ext cx="7858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广义表重要概念：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4348" y="1285860"/>
            <a:ext cx="7858180" cy="25991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tIns="144000" bIns="144000" rtlCol="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广义表的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长度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定义为最外层包含元素个数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kumimoji="1"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广义表的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深度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定义为所含括弧的重数。其中，原子的深度为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，空表的深度为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 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kumimoji="1"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广义表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GL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的表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头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为第一个元素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，其余部分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…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sz="2000" i="1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GL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表尾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。一个广义表的表尾始终是一个广义表。空表无表头表尾。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AE7A8-32F3-4142-92F6-DC25EE32FF9C}" type="slidenum">
              <a:rPr lang="en-US" altLang="zh-CN" smtClean="0"/>
              <a:pPr/>
              <a:t>2</a:t>
            </a:fld>
            <a:r>
              <a:rPr lang="en-US" altLang="zh-CN" smtClean="0"/>
              <a:t>/18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Text Box 3" descr="蓝色面巾纸"/>
          <p:cNvSpPr txBox="1">
            <a:spLocks noChangeArrowheads="1"/>
          </p:cNvSpPr>
          <p:nvPr/>
        </p:nvSpPr>
        <p:spPr bwMode="auto">
          <a:xfrm>
            <a:off x="500034" y="357166"/>
            <a:ext cx="5072098" cy="58477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smtClean="0">
                <a:solidFill>
                  <a:srgbClr val="FF0000"/>
                </a:solidFill>
                <a:latin typeface="Consolas" pitchFamily="49" charset="0"/>
                <a:ea typeface="华文新魏" pitchFamily="2" charset="-122"/>
                <a:cs typeface="Consolas" pitchFamily="49" charset="0"/>
              </a:rPr>
              <a:t>6.3.2 </a:t>
            </a:r>
            <a:r>
              <a:rPr kumimoji="1" lang="zh-CN" altLang="en-US" sz="3200" smtClean="0">
                <a:solidFill>
                  <a:srgbClr val="FF0000"/>
                </a:solidFill>
                <a:latin typeface="Consolas" pitchFamily="49" charset="0"/>
                <a:ea typeface="华文新魏" pitchFamily="2" charset="-122"/>
                <a:cs typeface="Consolas" pitchFamily="49" charset="0"/>
              </a:rPr>
              <a:t>广义表的存储结构</a:t>
            </a:r>
            <a:endParaRPr lang="zh-CN" altLang="en-US" sz="3200">
              <a:latin typeface="Consolas" pitchFamily="49" charset="0"/>
              <a:ea typeface="华文新魏" pitchFamily="2" charset="-122"/>
              <a:cs typeface="Consolas" pitchFamily="49" charset="0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2143108" y="1857364"/>
            <a:ext cx="5786478" cy="400110"/>
            <a:chOff x="2143108" y="1857364"/>
            <a:chExt cx="5786478" cy="400110"/>
          </a:xfrm>
        </p:grpSpPr>
        <p:sp>
          <p:nvSpPr>
            <p:cNvPr id="30722" name="Text Box 2"/>
            <p:cNvSpPr txBox="1">
              <a:spLocks noChangeArrowheads="1"/>
            </p:cNvSpPr>
            <p:nvPr/>
          </p:nvSpPr>
          <p:spPr bwMode="auto">
            <a:xfrm>
              <a:off x="2143108" y="1857364"/>
              <a:ext cx="271464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/>
              <a:r>
                <a:rPr lang="en-US" sz="2000" i="1" smtClean="0">
                  <a:latin typeface="Consolas" pitchFamily="49" charset="0"/>
                  <a:cs typeface="Consolas" pitchFamily="49" charset="0"/>
                </a:rPr>
                <a:t>C</a:t>
              </a:r>
              <a:r>
                <a:rPr lang="en-US" sz="2000" smtClean="0">
                  <a:latin typeface="Consolas" pitchFamily="49" charset="0"/>
                  <a:cs typeface="Consolas" pitchFamily="49" charset="0"/>
                </a:rPr>
                <a:t>=(</a:t>
              </a:r>
              <a:r>
                <a:rPr lang="en-US" sz="2000" i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zh-CN" altLang="en-US" sz="2000" smtClean="0"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sz="2000" smtClean="0"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n-US" sz="2000" i="1" smtClean="0">
                  <a:latin typeface="Consolas" pitchFamily="49" charset="0"/>
                  <a:cs typeface="Consolas" pitchFamily="49" charset="0"/>
                </a:rPr>
                <a:t>b</a:t>
              </a:r>
              <a:r>
                <a:rPr lang="zh-CN" altLang="en-US" sz="2000" smtClean="0"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sz="2000" i="1" smtClean="0">
                  <a:latin typeface="Consolas" pitchFamily="49" charset="0"/>
                  <a:cs typeface="Consolas" pitchFamily="49" charset="0"/>
                </a:rPr>
                <a:t>c</a:t>
              </a:r>
              <a:r>
                <a:rPr lang="zh-CN" altLang="en-US" sz="2000" smtClean="0"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sz="2000" i="1" smtClean="0">
                  <a:latin typeface="Consolas" pitchFamily="49" charset="0"/>
                  <a:cs typeface="Consolas" pitchFamily="49" charset="0"/>
                </a:rPr>
                <a:t>d</a:t>
              </a:r>
              <a:r>
                <a:rPr lang="en-US" sz="2000" smtClean="0">
                  <a:latin typeface="Consolas" pitchFamily="49" charset="0"/>
                  <a:cs typeface="Consolas" pitchFamily="49" charset="0"/>
                </a:rPr>
                <a:t>))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000760" y="1857364"/>
              <a:ext cx="19288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smtClean="0">
                  <a:solidFill>
                    <a:srgbClr val="C00000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  <a:sym typeface="Wingdings"/>
                </a:rPr>
                <a:t></a:t>
              </a:r>
              <a:r>
                <a:rPr lang="zh-CN" altLang="en-US" sz="2000" smtClean="0">
                  <a:latin typeface="Consolas" pitchFamily="49" charset="0"/>
                  <a:ea typeface="微软雅黑" pitchFamily="34" charset="-122"/>
                  <a:cs typeface="Consolas" pitchFamily="49" charset="0"/>
                  <a:sym typeface="Wingdings"/>
                </a:rPr>
                <a:t> 括号表示</a:t>
              </a:r>
              <a:endParaRPr lang="zh-CN" altLang="en-US" sz="2000" smtClean="0"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500034" y="1142984"/>
            <a:ext cx="5786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广义表的几种逻辑结构的演变，例如：</a:t>
            </a:r>
            <a:endParaRPr lang="zh-CN" altLang="en-US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2143108" y="2357430"/>
            <a:ext cx="6286544" cy="828738"/>
            <a:chOff x="2143108" y="2357430"/>
            <a:chExt cx="6286544" cy="828738"/>
          </a:xfrm>
        </p:grpSpPr>
        <p:sp>
          <p:nvSpPr>
            <p:cNvPr id="27" name="TextBox 26"/>
            <p:cNvSpPr txBox="1"/>
            <p:nvPr/>
          </p:nvSpPr>
          <p:spPr>
            <a:xfrm>
              <a:off x="6000760" y="2786058"/>
              <a:ext cx="24288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smtClean="0">
                  <a:solidFill>
                    <a:srgbClr val="C00000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  <a:sym typeface="Wingdings"/>
                </a:rPr>
                <a:t></a:t>
              </a:r>
              <a:r>
                <a:rPr lang="zh-CN" altLang="en-US" sz="2000" smtClean="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子表加匿名“</a:t>
              </a:r>
              <a:r>
                <a:rPr lang="en-US" sz="2000" smtClean="0">
                  <a:latin typeface="Consolas" pitchFamily="49" charset="0"/>
                  <a:ea typeface="微软雅黑" pitchFamily="34" charset="-122"/>
                  <a:cs typeface="Consolas" pitchFamily="49" charset="0"/>
                  <a:sym typeface="Symbol"/>
                </a:rPr>
                <a:t></a:t>
              </a:r>
              <a:r>
                <a:rPr lang="zh-CN" altLang="en-US" sz="2000" smtClean="0">
                  <a:latin typeface="Consolas" pitchFamily="49" charset="0"/>
                  <a:ea typeface="微软雅黑" pitchFamily="34" charset="-122"/>
                  <a:cs typeface="Consolas" pitchFamily="49" charset="0"/>
                  <a:sym typeface="Symbol"/>
                </a:rPr>
                <a:t>”</a:t>
              </a:r>
              <a:endParaRPr lang="zh-CN" altLang="en-US" sz="2000"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  <p:sp>
          <p:nvSpPr>
            <p:cNvPr id="28" name="Text Box 2"/>
            <p:cNvSpPr txBox="1">
              <a:spLocks noChangeArrowheads="1"/>
            </p:cNvSpPr>
            <p:nvPr/>
          </p:nvSpPr>
          <p:spPr bwMode="auto">
            <a:xfrm>
              <a:off x="2143108" y="2786058"/>
              <a:ext cx="271464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/>
              <a:r>
                <a:rPr lang="en-US" sz="2000" i="1" smtClean="0">
                  <a:latin typeface="Consolas" pitchFamily="49" charset="0"/>
                  <a:cs typeface="Consolas" pitchFamily="49" charset="0"/>
                </a:rPr>
                <a:t>C</a:t>
              </a:r>
              <a:r>
                <a:rPr lang="en-US" sz="2000" smtClean="0">
                  <a:latin typeface="Consolas" pitchFamily="49" charset="0"/>
                  <a:cs typeface="Consolas" pitchFamily="49" charset="0"/>
                </a:rPr>
                <a:t>=(</a:t>
              </a:r>
              <a:r>
                <a:rPr lang="en-US" sz="2000" i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zh-CN" altLang="en-US" sz="2000" smtClean="0"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sz="2000" smtClean="0">
                  <a:latin typeface="Consolas" pitchFamily="49" charset="0"/>
                  <a:cs typeface="Consolas" pitchFamily="49" charset="0"/>
                  <a:sym typeface="Symbol"/>
                </a:rPr>
                <a:t> </a:t>
              </a:r>
              <a:r>
                <a:rPr lang="en-US" sz="2000" smtClean="0"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n-US" sz="2000" i="1" smtClean="0">
                  <a:latin typeface="Consolas" pitchFamily="49" charset="0"/>
                  <a:cs typeface="Consolas" pitchFamily="49" charset="0"/>
                </a:rPr>
                <a:t>b</a:t>
              </a:r>
              <a:r>
                <a:rPr lang="zh-CN" altLang="en-US" sz="2000" smtClean="0"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sz="2000" i="1" smtClean="0">
                  <a:latin typeface="Consolas" pitchFamily="49" charset="0"/>
                  <a:cs typeface="Consolas" pitchFamily="49" charset="0"/>
                </a:rPr>
                <a:t>c</a:t>
              </a:r>
              <a:r>
                <a:rPr lang="zh-CN" altLang="en-US" sz="2000" smtClean="0"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sz="2000" i="1" smtClean="0">
                  <a:latin typeface="Consolas" pitchFamily="49" charset="0"/>
                  <a:cs typeface="Consolas" pitchFamily="49" charset="0"/>
                </a:rPr>
                <a:t>d</a:t>
              </a:r>
              <a:r>
                <a:rPr lang="en-US" sz="2000" smtClean="0">
                  <a:latin typeface="Consolas" pitchFamily="49" charset="0"/>
                  <a:cs typeface="Consolas" pitchFamily="49" charset="0"/>
                </a:rPr>
                <a:t>))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下箭头 30"/>
            <p:cNvSpPr/>
            <p:nvPr/>
          </p:nvSpPr>
          <p:spPr>
            <a:xfrm>
              <a:off x="3428992" y="2357430"/>
              <a:ext cx="214314" cy="428628"/>
            </a:xfrm>
            <a:prstGeom prst="downArrow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357422" y="3357562"/>
            <a:ext cx="5572164" cy="2786082"/>
            <a:chOff x="2357422" y="3357562"/>
            <a:chExt cx="5572164" cy="2786082"/>
          </a:xfrm>
        </p:grpSpPr>
        <p:sp>
          <p:nvSpPr>
            <p:cNvPr id="7" name="椭圆 6"/>
            <p:cNvSpPr/>
            <p:nvPr/>
          </p:nvSpPr>
          <p:spPr>
            <a:xfrm>
              <a:off x="3071802" y="3929066"/>
              <a:ext cx="500066" cy="428628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714612" y="3753153"/>
              <a:ext cx="4286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>
                  <a:latin typeface="Consolas" pitchFamily="49" charset="0"/>
                  <a:cs typeface="Consolas" pitchFamily="49" charset="0"/>
                </a:rPr>
                <a:t>C</a:t>
              </a:r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2357422" y="4786322"/>
              <a:ext cx="571504" cy="500066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3960590" y="4786322"/>
              <a:ext cx="500066" cy="428628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429124" y="4538971"/>
              <a:ext cx="4286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>
                  <a:latin typeface="Consolas" pitchFamily="49" charset="0"/>
                  <a:cs typeface="Consolas" pitchFamily="49" charset="0"/>
                  <a:sym typeface="Symbol"/>
                </a:rPr>
                <a:t></a:t>
              </a:r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928926" y="5643578"/>
              <a:ext cx="571504" cy="500066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3929058" y="5643578"/>
              <a:ext cx="571504" cy="500066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endParaRPr lang="zh-CN" altLang="en-US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4929190" y="5643578"/>
              <a:ext cx="571504" cy="500066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d</a:t>
              </a:r>
              <a:endParaRPr lang="zh-CN" altLang="en-US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6" name="直接连接符 15"/>
            <p:cNvCxnSpPr>
              <a:stCxn id="10" idx="3"/>
              <a:endCxn id="12" idx="0"/>
            </p:cNvCxnSpPr>
            <p:nvPr/>
          </p:nvCxnSpPr>
          <p:spPr>
            <a:xfrm rot="5400000">
              <a:off x="3378552" y="4988306"/>
              <a:ext cx="491399" cy="819145"/>
            </a:xfrm>
            <a:prstGeom prst="line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stCxn id="10" idx="4"/>
              <a:endCxn id="13" idx="0"/>
            </p:cNvCxnSpPr>
            <p:nvPr/>
          </p:nvCxnSpPr>
          <p:spPr>
            <a:xfrm rot="16200000" flipH="1">
              <a:off x="3998402" y="5427170"/>
              <a:ext cx="428628" cy="4187"/>
            </a:xfrm>
            <a:prstGeom prst="line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10" idx="5"/>
              <a:endCxn id="14" idx="0"/>
            </p:cNvCxnSpPr>
            <p:nvPr/>
          </p:nvCxnSpPr>
          <p:spPr>
            <a:xfrm rot="16200000" flipH="1">
              <a:off x="4555483" y="4984118"/>
              <a:ext cx="491399" cy="827519"/>
            </a:xfrm>
            <a:prstGeom prst="line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stCxn id="7" idx="3"/>
              <a:endCxn id="9" idx="0"/>
            </p:cNvCxnSpPr>
            <p:nvPr/>
          </p:nvCxnSpPr>
          <p:spPr>
            <a:xfrm rot="5400000">
              <a:off x="2648406" y="4289692"/>
              <a:ext cx="491399" cy="501861"/>
            </a:xfrm>
            <a:prstGeom prst="line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stCxn id="7" idx="5"/>
              <a:endCxn id="10" idx="1"/>
            </p:cNvCxnSpPr>
            <p:nvPr/>
          </p:nvCxnSpPr>
          <p:spPr>
            <a:xfrm rot="16200000" flipH="1">
              <a:off x="3489144" y="4304414"/>
              <a:ext cx="554170" cy="535188"/>
            </a:xfrm>
            <a:prstGeom prst="line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6000760" y="4500570"/>
              <a:ext cx="19288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800" smtClean="0">
                  <a:solidFill>
                    <a:srgbClr val="C00000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  <a:sym typeface="Wingdings"/>
                </a:rPr>
                <a:t></a:t>
              </a:r>
              <a:r>
                <a:rPr lang="zh-CN" altLang="en-US" sz="2000" smtClean="0">
                  <a:latin typeface="Consolas" pitchFamily="49" charset="0"/>
                  <a:ea typeface="微软雅黑" pitchFamily="34" charset="-122"/>
                  <a:cs typeface="Consolas" pitchFamily="49" charset="0"/>
                  <a:sym typeface="Wingdings"/>
                </a:rPr>
                <a:t> 树形表示</a:t>
              </a:r>
              <a:endParaRPr lang="zh-CN" altLang="en-US" sz="2000" smtClean="0"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  <p:sp>
          <p:nvSpPr>
            <p:cNvPr id="32" name="下箭头 31"/>
            <p:cNvSpPr/>
            <p:nvPr/>
          </p:nvSpPr>
          <p:spPr>
            <a:xfrm>
              <a:off x="3428992" y="3357562"/>
              <a:ext cx="214314" cy="428628"/>
            </a:xfrm>
            <a:prstGeom prst="downArrow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6" name="灯片编号占位符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AE7A8-32F3-4142-92F6-DC25EE32FF9C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3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/18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组合 74"/>
          <p:cNvGrpSpPr/>
          <p:nvPr/>
        </p:nvGrpSpPr>
        <p:grpSpPr>
          <a:xfrm>
            <a:off x="142844" y="357166"/>
            <a:ext cx="3143272" cy="2390491"/>
            <a:chOff x="142844" y="357166"/>
            <a:chExt cx="3143272" cy="2390491"/>
          </a:xfrm>
        </p:grpSpPr>
        <p:sp>
          <p:nvSpPr>
            <p:cNvPr id="40" name="椭圆 39"/>
            <p:cNvSpPr/>
            <p:nvPr/>
          </p:nvSpPr>
          <p:spPr>
            <a:xfrm>
              <a:off x="857224" y="533079"/>
              <a:ext cx="500066" cy="428628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00034" y="357166"/>
              <a:ext cx="4286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>
                  <a:latin typeface="Consolas" pitchFamily="49" charset="0"/>
                  <a:cs typeface="Consolas" pitchFamily="49" charset="0"/>
                </a:rPr>
                <a:t>C</a:t>
              </a:r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142844" y="1390335"/>
              <a:ext cx="571504" cy="500066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椭圆 42"/>
            <p:cNvSpPr/>
            <p:nvPr/>
          </p:nvSpPr>
          <p:spPr>
            <a:xfrm>
              <a:off x="1746012" y="1390335"/>
              <a:ext cx="500066" cy="428628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214546" y="1142984"/>
              <a:ext cx="4286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>
                  <a:latin typeface="Consolas" pitchFamily="49" charset="0"/>
                  <a:cs typeface="Consolas" pitchFamily="49" charset="0"/>
                  <a:sym typeface="Symbol"/>
                </a:rPr>
                <a:t></a:t>
              </a:r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714348" y="2247591"/>
              <a:ext cx="571504" cy="500066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714480" y="2247591"/>
              <a:ext cx="571504" cy="500066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endParaRPr lang="zh-CN" altLang="en-US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2714612" y="2247591"/>
              <a:ext cx="571504" cy="500066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d</a:t>
              </a:r>
              <a:endParaRPr lang="zh-CN" altLang="en-US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8" name="直接连接符 47"/>
            <p:cNvCxnSpPr>
              <a:stCxn id="43" idx="3"/>
              <a:endCxn id="45" idx="0"/>
            </p:cNvCxnSpPr>
            <p:nvPr/>
          </p:nvCxnSpPr>
          <p:spPr>
            <a:xfrm rot="5400000">
              <a:off x="1163974" y="1592319"/>
              <a:ext cx="491399" cy="819145"/>
            </a:xfrm>
            <a:prstGeom prst="line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>
              <a:stCxn id="43" idx="4"/>
              <a:endCxn id="46" idx="0"/>
            </p:cNvCxnSpPr>
            <p:nvPr/>
          </p:nvCxnSpPr>
          <p:spPr>
            <a:xfrm rot="16200000" flipH="1">
              <a:off x="1783824" y="2031183"/>
              <a:ext cx="428628" cy="4187"/>
            </a:xfrm>
            <a:prstGeom prst="line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>
              <a:stCxn id="43" idx="5"/>
              <a:endCxn id="47" idx="0"/>
            </p:cNvCxnSpPr>
            <p:nvPr/>
          </p:nvCxnSpPr>
          <p:spPr>
            <a:xfrm rot="16200000" flipH="1">
              <a:off x="2340905" y="1588131"/>
              <a:ext cx="491399" cy="827519"/>
            </a:xfrm>
            <a:prstGeom prst="line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>
              <a:stCxn id="40" idx="3"/>
              <a:endCxn id="42" idx="0"/>
            </p:cNvCxnSpPr>
            <p:nvPr/>
          </p:nvCxnSpPr>
          <p:spPr>
            <a:xfrm rot="5400000">
              <a:off x="433828" y="893705"/>
              <a:ext cx="491399" cy="501861"/>
            </a:xfrm>
            <a:prstGeom prst="line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>
              <a:stCxn id="40" idx="5"/>
              <a:endCxn id="43" idx="1"/>
            </p:cNvCxnSpPr>
            <p:nvPr/>
          </p:nvCxnSpPr>
          <p:spPr>
            <a:xfrm rot="16200000" flipH="1">
              <a:off x="1274566" y="908427"/>
              <a:ext cx="554170" cy="535188"/>
            </a:xfrm>
            <a:prstGeom prst="line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5" name="表格 54"/>
          <p:cNvGraphicFramePr>
            <a:graphicFrameLocks noGrp="1"/>
          </p:cNvGraphicFramePr>
          <p:nvPr/>
        </p:nvGraphicFramePr>
        <p:xfrm>
          <a:off x="3929059" y="1000108"/>
          <a:ext cx="3571899" cy="428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0633"/>
                <a:gridCol w="1452573"/>
                <a:gridCol w="928693"/>
              </a:tblGrid>
              <a:tr h="428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tag</a:t>
                      </a:r>
                      <a:endParaRPr lang="zh-CN" altLang="en-US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Sublist/data</a:t>
                      </a:r>
                      <a:endParaRPr lang="zh-CN" altLang="en-US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link</a:t>
                      </a:r>
                      <a:endParaRPr lang="zh-CN" altLang="en-US"/>
                    </a:p>
                  </a:txBody>
                  <a:tcPr>
                    <a:solidFill>
                      <a:srgbClr val="002060"/>
                    </a:solidFill>
                  </a:tcPr>
                </a:tc>
              </a:tr>
            </a:tbl>
          </a:graphicData>
        </a:graphic>
      </p:graphicFrame>
      <p:sp>
        <p:nvSpPr>
          <p:cNvPr id="56" name="TextBox 55"/>
          <p:cNvSpPr txBox="1"/>
          <p:nvPr/>
        </p:nvSpPr>
        <p:spPr>
          <a:xfrm>
            <a:off x="3857621" y="324129"/>
            <a:ext cx="17145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结点类型：</a:t>
            </a:r>
            <a:endParaRPr lang="zh-CN" altLang="en-US" sz="22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857620" y="1643050"/>
            <a:ext cx="4929222" cy="10602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tIns="144000" bIns="144000" rtlCol="0">
            <a:spAutoFit/>
          </a:bodyPr>
          <a:lstStyle/>
          <a:p>
            <a:pPr marL="457200" indent="-457200" algn="l">
              <a:lnSpc>
                <a:spcPts val="3000"/>
              </a:lnSpc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若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tag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=</a:t>
            </a:r>
            <a:r>
              <a:rPr lang="en-US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0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，表示该结点为原子结点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pPr marL="457200" indent="-457200" algn="l">
              <a:lnSpc>
                <a:spcPts val="3000"/>
              </a:lnSpc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若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tag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=</a:t>
            </a:r>
            <a:r>
              <a:rPr lang="en-US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，表示该结点为表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/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子表结点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59" name="下箭头 58"/>
          <p:cNvSpPr/>
          <p:nvPr/>
        </p:nvSpPr>
        <p:spPr>
          <a:xfrm>
            <a:off x="3500430" y="3000372"/>
            <a:ext cx="500066" cy="857256"/>
          </a:xfrm>
          <a:prstGeom prst="downArrow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60" name="表格 59"/>
          <p:cNvGraphicFramePr>
            <a:graphicFrameLocks noGrp="1"/>
          </p:cNvGraphicFramePr>
          <p:nvPr/>
        </p:nvGraphicFramePr>
        <p:xfrm>
          <a:off x="571472" y="3786190"/>
          <a:ext cx="150019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03"/>
                <a:gridCol w="388940"/>
                <a:gridCol w="666755"/>
              </a:tblGrid>
              <a:tr h="428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>
                          <a:solidFill>
                            <a:srgbClr val="99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400">
                        <a:solidFill>
                          <a:srgbClr val="99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>
                        <a:solidFill>
                          <a:srgbClr val="99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kern="1200" smtClean="0">
                          <a:solidFill>
                            <a:srgbClr val="9900FF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∧</a:t>
                      </a:r>
                      <a:endParaRPr lang="zh-CN" altLang="en-US" sz="2000">
                        <a:solidFill>
                          <a:srgbClr val="99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1" name="表格 60"/>
          <p:cNvGraphicFramePr>
            <a:graphicFrameLocks noGrp="1"/>
          </p:cNvGraphicFramePr>
          <p:nvPr/>
        </p:nvGraphicFramePr>
        <p:xfrm>
          <a:off x="1500165" y="4643446"/>
          <a:ext cx="1214447" cy="457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59836"/>
                <a:gridCol w="497421"/>
                <a:gridCol w="357190"/>
              </a:tblGrid>
              <a:tr h="428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/>
                        <a:t>0</a:t>
                      </a:r>
                      <a:endParaRPr lang="zh-CN" altLang="en-US" sz="2400" i="0">
                        <a:solidFill>
                          <a:srgbClr val="99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/>
                        <a:t>a</a:t>
                      </a:r>
                      <a:endParaRPr lang="zh-CN" altLang="en-US" sz="2400" i="1">
                        <a:solidFill>
                          <a:srgbClr val="99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i="0">
                        <a:solidFill>
                          <a:srgbClr val="99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2" name="表格 61"/>
          <p:cNvGraphicFramePr>
            <a:graphicFrameLocks noGrp="1"/>
          </p:cNvGraphicFramePr>
          <p:nvPr/>
        </p:nvGraphicFramePr>
        <p:xfrm>
          <a:off x="3000364" y="4643446"/>
          <a:ext cx="1500197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02"/>
                <a:gridCol w="510168"/>
                <a:gridCol w="545527"/>
              </a:tblGrid>
              <a:tr h="428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>
                          <a:solidFill>
                            <a:srgbClr val="99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400">
                        <a:solidFill>
                          <a:srgbClr val="99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>
                        <a:solidFill>
                          <a:srgbClr val="99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kern="1200" smtClean="0">
                          <a:solidFill>
                            <a:srgbClr val="9900FF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∧</a:t>
                      </a:r>
                      <a:endParaRPr lang="zh-CN" altLang="en-US" sz="2000">
                        <a:solidFill>
                          <a:srgbClr val="99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3" name="表格 62"/>
          <p:cNvGraphicFramePr>
            <a:graphicFrameLocks noGrp="1"/>
          </p:cNvGraphicFramePr>
          <p:nvPr/>
        </p:nvGraphicFramePr>
        <p:xfrm>
          <a:off x="5715011" y="5472130"/>
          <a:ext cx="1428759" cy="457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23336"/>
                <a:gridCol w="648233"/>
                <a:gridCol w="357190"/>
              </a:tblGrid>
              <a:tr h="428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/>
                        <a:t>0</a:t>
                      </a:r>
                      <a:endParaRPr lang="zh-CN" altLang="en-US" sz="2400" i="0">
                        <a:solidFill>
                          <a:srgbClr val="99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/>
                        <a:t>c</a:t>
                      </a:r>
                      <a:endParaRPr lang="zh-CN" altLang="en-US" sz="2400" i="1">
                        <a:solidFill>
                          <a:srgbClr val="99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i="0">
                        <a:solidFill>
                          <a:srgbClr val="99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4" name="表格 63"/>
          <p:cNvGraphicFramePr>
            <a:graphicFrameLocks noGrp="1"/>
          </p:cNvGraphicFramePr>
          <p:nvPr/>
        </p:nvGraphicFramePr>
        <p:xfrm>
          <a:off x="7429522" y="5472130"/>
          <a:ext cx="1428758" cy="457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23335"/>
                <a:gridCol w="433920"/>
                <a:gridCol w="571503"/>
              </a:tblGrid>
              <a:tr h="428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/>
                        <a:t>0</a:t>
                      </a:r>
                      <a:endParaRPr lang="zh-CN" altLang="en-US" sz="2400" i="0">
                        <a:solidFill>
                          <a:srgbClr val="99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/>
                        <a:t>d</a:t>
                      </a:r>
                      <a:endParaRPr lang="zh-CN" altLang="en-US" sz="2400" i="1">
                        <a:solidFill>
                          <a:srgbClr val="99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kern="1200" smtClean="0"/>
                        <a:t>∧</a:t>
                      </a:r>
                      <a:endParaRPr lang="zh-CN" altLang="en-US" sz="2400" i="0">
                        <a:solidFill>
                          <a:srgbClr val="99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5" name="表格 64"/>
          <p:cNvGraphicFramePr>
            <a:graphicFrameLocks noGrp="1"/>
          </p:cNvGraphicFramePr>
          <p:nvPr/>
        </p:nvGraphicFramePr>
        <p:xfrm>
          <a:off x="3929061" y="5472130"/>
          <a:ext cx="1500197" cy="457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44503"/>
                <a:gridCol w="627066"/>
                <a:gridCol w="428628"/>
              </a:tblGrid>
              <a:tr h="428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/>
                        <a:t>0</a:t>
                      </a:r>
                      <a:endParaRPr lang="zh-CN" altLang="en-US" sz="2400" i="0">
                        <a:solidFill>
                          <a:srgbClr val="99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/>
                        <a:t>b</a:t>
                      </a:r>
                      <a:endParaRPr lang="zh-CN" altLang="en-US" sz="2400" i="1">
                        <a:solidFill>
                          <a:srgbClr val="99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i="0">
                        <a:solidFill>
                          <a:srgbClr val="99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7" name="直接箭头连接符 66"/>
          <p:cNvCxnSpPr/>
          <p:nvPr/>
        </p:nvCxnSpPr>
        <p:spPr>
          <a:xfrm>
            <a:off x="5214944" y="5715016"/>
            <a:ext cx="500066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>
            <a:off x="6929456" y="5715016"/>
            <a:ext cx="500066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>
            <a:off x="2500298" y="4889292"/>
            <a:ext cx="500066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任意多边形 72"/>
          <p:cNvSpPr/>
          <p:nvPr/>
        </p:nvSpPr>
        <p:spPr>
          <a:xfrm>
            <a:off x="3576145" y="4871545"/>
            <a:ext cx="365234" cy="819807"/>
          </a:xfrm>
          <a:custGeom>
            <a:avLst/>
            <a:gdLst>
              <a:gd name="connsiteX0" fmla="*/ 65689 w 365234"/>
              <a:gd name="connsiteY0" fmla="*/ 0 h 819807"/>
              <a:gd name="connsiteX1" fmla="*/ 49924 w 365234"/>
              <a:gd name="connsiteY1" fmla="*/ 630621 h 819807"/>
              <a:gd name="connsiteX2" fmla="*/ 365234 w 365234"/>
              <a:gd name="connsiteY2" fmla="*/ 819807 h 819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5234" h="819807">
                <a:moveTo>
                  <a:pt x="65689" y="0"/>
                </a:moveTo>
                <a:cubicBezTo>
                  <a:pt x="32844" y="246993"/>
                  <a:pt x="0" y="493987"/>
                  <a:pt x="49924" y="630621"/>
                </a:cubicBezTo>
                <a:cubicBezTo>
                  <a:pt x="99848" y="767256"/>
                  <a:pt x="232541" y="793531"/>
                  <a:pt x="365234" y="819807"/>
                </a:cubicBezTo>
              </a:path>
            </a:pathLst>
          </a:cu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4" name="任意多边形 73"/>
          <p:cNvSpPr/>
          <p:nvPr/>
        </p:nvSpPr>
        <p:spPr>
          <a:xfrm>
            <a:off x="1134932" y="4071942"/>
            <a:ext cx="365234" cy="819807"/>
          </a:xfrm>
          <a:custGeom>
            <a:avLst/>
            <a:gdLst>
              <a:gd name="connsiteX0" fmla="*/ 65689 w 365234"/>
              <a:gd name="connsiteY0" fmla="*/ 0 h 819807"/>
              <a:gd name="connsiteX1" fmla="*/ 49924 w 365234"/>
              <a:gd name="connsiteY1" fmla="*/ 630621 h 819807"/>
              <a:gd name="connsiteX2" fmla="*/ 365234 w 365234"/>
              <a:gd name="connsiteY2" fmla="*/ 819807 h 819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5234" h="819807">
                <a:moveTo>
                  <a:pt x="65689" y="0"/>
                </a:moveTo>
                <a:cubicBezTo>
                  <a:pt x="32844" y="246993"/>
                  <a:pt x="0" y="493987"/>
                  <a:pt x="49924" y="630621"/>
                </a:cubicBezTo>
                <a:cubicBezTo>
                  <a:pt x="99848" y="767256"/>
                  <a:pt x="232541" y="793531"/>
                  <a:pt x="365234" y="819807"/>
                </a:cubicBezTo>
              </a:path>
            </a:pathLst>
          </a:cu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71472" y="3253087"/>
            <a:ext cx="428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latin typeface="Consolas" pitchFamily="49" charset="0"/>
                <a:cs typeface="Consolas" pitchFamily="49" charset="0"/>
              </a:rPr>
              <a:t>C</a:t>
            </a:r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8" name="直接箭头连接符 77"/>
          <p:cNvCxnSpPr/>
          <p:nvPr/>
        </p:nvCxnSpPr>
        <p:spPr>
          <a:xfrm rot="16200000" flipH="1">
            <a:off x="1000100" y="3571876"/>
            <a:ext cx="285752" cy="14287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灯片编号占位符 8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AE7A8-32F3-4142-92F6-DC25EE32FF9C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4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/18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8" grpId="0" animBg="1"/>
      <p:bldP spid="59" grpId="0" animBg="1"/>
      <p:bldP spid="73" grpId="0" animBg="1"/>
      <p:bldP spid="74" grpId="0" animBg="1"/>
      <p:bldP spid="7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71472" y="571480"/>
            <a:ext cx="41434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广义表的结点类型</a:t>
            </a:r>
            <a:r>
              <a:rPr 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GLNode</a:t>
            </a:r>
            <a:endParaRPr lang="zh-CN" altLang="en-US" sz="22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71472" y="1214422"/>
            <a:ext cx="7429552" cy="2579507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52000" tIns="180000" bIns="180000" rtlCol="0">
            <a:spAutoFit/>
          </a:bodyPr>
          <a:lstStyle/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typedef struct lnode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int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tag;			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结点类型标识</a:t>
            </a: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union 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ElemType data;		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存放原子值</a:t>
            </a: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struct lnode *sublist;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指向子表的指针</a:t>
            </a: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val;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struct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lnode *link;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指向下一个元素</a:t>
            </a: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 </a:t>
            </a:r>
            <a:r>
              <a:rPr lang="en-US" sz="18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GLNode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			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广义表的结点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类型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AE7A8-32F3-4142-92F6-DC25EE32FF9C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5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/18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3" descr="蓝色面巾纸"/>
          <p:cNvSpPr txBox="1">
            <a:spLocks noChangeArrowheads="1"/>
          </p:cNvSpPr>
          <p:nvPr/>
        </p:nvSpPr>
        <p:spPr bwMode="auto">
          <a:xfrm>
            <a:off x="428596" y="285728"/>
            <a:ext cx="4214842" cy="58477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smtClean="0">
                <a:solidFill>
                  <a:srgbClr val="FF0000"/>
                </a:solidFill>
                <a:latin typeface="Consolas" pitchFamily="49" charset="0"/>
                <a:ea typeface="华文新魏" pitchFamily="2" charset="-122"/>
                <a:cs typeface="Consolas" pitchFamily="49" charset="0"/>
              </a:rPr>
              <a:t>6.3.3 </a:t>
            </a:r>
            <a:r>
              <a:rPr kumimoji="1" lang="zh-CN" altLang="en-US" sz="3200" smtClean="0">
                <a:solidFill>
                  <a:srgbClr val="FF0000"/>
                </a:solidFill>
                <a:latin typeface="Consolas" pitchFamily="49" charset="0"/>
                <a:ea typeface="华文新魏" pitchFamily="2" charset="-122"/>
                <a:cs typeface="Consolas" pitchFamily="49" charset="0"/>
              </a:rPr>
              <a:t>广义表的运算</a:t>
            </a:r>
            <a:endParaRPr lang="zh-CN" altLang="en-US" sz="3200">
              <a:latin typeface="Consolas" pitchFamily="49" charset="0"/>
              <a:ea typeface="华文新魏" pitchFamily="2" charset="-122"/>
              <a:cs typeface="Consolas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14414" y="1467137"/>
            <a:ext cx="3143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</a:t>
            </a:r>
            <a:r>
              <a:rPr lang="zh-CN" altLang="en-US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广义表算法设计方法</a:t>
            </a:r>
            <a:endParaRPr lang="zh-CN" altLang="en-US">
              <a:solidFill>
                <a:srgbClr val="FF0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571472" y="3786190"/>
          <a:ext cx="1500198" cy="428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03"/>
                <a:gridCol w="388940"/>
                <a:gridCol w="666755"/>
              </a:tblGrid>
              <a:tr h="428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>
                          <a:solidFill>
                            <a:srgbClr val="99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sz="2000">
                        <a:solidFill>
                          <a:srgbClr val="99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>
                        <a:solidFill>
                          <a:srgbClr val="99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kern="1200" smtClean="0">
                          <a:solidFill>
                            <a:srgbClr val="9900FF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∧</a:t>
                      </a:r>
                      <a:endParaRPr lang="zh-CN" altLang="en-US" sz="2000">
                        <a:solidFill>
                          <a:srgbClr val="99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1500165" y="4643446"/>
          <a:ext cx="1214447" cy="42862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59836"/>
                <a:gridCol w="497421"/>
                <a:gridCol w="357190"/>
              </a:tblGrid>
              <a:tr h="428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sz="2000" i="0">
                        <a:solidFill>
                          <a:srgbClr val="99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>
                          <a:latin typeface="Consolas" pitchFamily="49" charset="0"/>
                          <a:cs typeface="Consolas" pitchFamily="49" charset="0"/>
                        </a:rPr>
                        <a:t>a</a:t>
                      </a:r>
                      <a:endParaRPr lang="zh-CN" altLang="en-US" sz="2000" i="1">
                        <a:solidFill>
                          <a:srgbClr val="99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i="0">
                        <a:solidFill>
                          <a:srgbClr val="99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3000364" y="4643446"/>
          <a:ext cx="1500197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02"/>
                <a:gridCol w="510168"/>
                <a:gridCol w="545527"/>
              </a:tblGrid>
              <a:tr h="428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>
                          <a:solidFill>
                            <a:srgbClr val="99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400">
                        <a:solidFill>
                          <a:srgbClr val="99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>
                        <a:solidFill>
                          <a:srgbClr val="99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kern="1200" smtClean="0">
                          <a:solidFill>
                            <a:srgbClr val="9900FF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∧</a:t>
                      </a:r>
                      <a:endParaRPr lang="zh-CN" altLang="en-US" sz="2000">
                        <a:solidFill>
                          <a:srgbClr val="99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5715011" y="5472130"/>
          <a:ext cx="1428759" cy="457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23336"/>
                <a:gridCol w="648233"/>
                <a:gridCol w="357190"/>
              </a:tblGrid>
              <a:tr h="428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sz="2000" i="0">
                        <a:solidFill>
                          <a:srgbClr val="99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>
                          <a:latin typeface="Consolas" pitchFamily="49" charset="0"/>
                          <a:cs typeface="Consolas" pitchFamily="49" charset="0"/>
                        </a:rPr>
                        <a:t>c</a:t>
                      </a:r>
                      <a:endParaRPr lang="zh-CN" altLang="en-US" sz="2000" i="1">
                        <a:solidFill>
                          <a:srgbClr val="99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i="0">
                        <a:solidFill>
                          <a:srgbClr val="99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7429522" y="5472130"/>
          <a:ext cx="1428758" cy="42862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23335"/>
                <a:gridCol w="433920"/>
                <a:gridCol w="571503"/>
              </a:tblGrid>
              <a:tr h="428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sz="2000" i="0">
                        <a:solidFill>
                          <a:srgbClr val="99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>
                          <a:latin typeface="Consolas" pitchFamily="49" charset="0"/>
                          <a:cs typeface="Consolas" pitchFamily="49" charset="0"/>
                        </a:rPr>
                        <a:t>d</a:t>
                      </a:r>
                      <a:endParaRPr lang="zh-CN" altLang="en-US" sz="2000" i="1">
                        <a:solidFill>
                          <a:srgbClr val="99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kern="1200" smtClean="0">
                          <a:latin typeface="Consolas" pitchFamily="49" charset="0"/>
                          <a:cs typeface="Consolas" pitchFamily="49" charset="0"/>
                        </a:rPr>
                        <a:t>∧</a:t>
                      </a:r>
                      <a:endParaRPr lang="zh-CN" altLang="en-US" sz="2000" i="0">
                        <a:solidFill>
                          <a:srgbClr val="99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3929061" y="5472130"/>
          <a:ext cx="1500197" cy="42862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44503"/>
                <a:gridCol w="627066"/>
                <a:gridCol w="428628"/>
              </a:tblGrid>
              <a:tr h="428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sz="2000" i="0">
                        <a:solidFill>
                          <a:srgbClr val="99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>
                          <a:latin typeface="Consolas" pitchFamily="49" charset="0"/>
                          <a:cs typeface="Consolas" pitchFamily="49" charset="0"/>
                        </a:rPr>
                        <a:t>b</a:t>
                      </a:r>
                      <a:endParaRPr lang="zh-CN" altLang="en-US" sz="2000" i="1">
                        <a:solidFill>
                          <a:srgbClr val="99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i="0">
                        <a:solidFill>
                          <a:srgbClr val="99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9" name="直接箭头连接符 18"/>
          <p:cNvCxnSpPr/>
          <p:nvPr/>
        </p:nvCxnSpPr>
        <p:spPr>
          <a:xfrm>
            <a:off x="5214944" y="5715016"/>
            <a:ext cx="500066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6929456" y="5715016"/>
            <a:ext cx="500066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2500298" y="4889292"/>
            <a:ext cx="500066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任意多边形 21"/>
          <p:cNvSpPr/>
          <p:nvPr/>
        </p:nvSpPr>
        <p:spPr>
          <a:xfrm>
            <a:off x="3576145" y="4871545"/>
            <a:ext cx="365234" cy="819807"/>
          </a:xfrm>
          <a:custGeom>
            <a:avLst/>
            <a:gdLst>
              <a:gd name="connsiteX0" fmla="*/ 65689 w 365234"/>
              <a:gd name="connsiteY0" fmla="*/ 0 h 819807"/>
              <a:gd name="connsiteX1" fmla="*/ 49924 w 365234"/>
              <a:gd name="connsiteY1" fmla="*/ 630621 h 819807"/>
              <a:gd name="connsiteX2" fmla="*/ 365234 w 365234"/>
              <a:gd name="connsiteY2" fmla="*/ 819807 h 819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5234" h="819807">
                <a:moveTo>
                  <a:pt x="65689" y="0"/>
                </a:moveTo>
                <a:cubicBezTo>
                  <a:pt x="32844" y="246993"/>
                  <a:pt x="0" y="493987"/>
                  <a:pt x="49924" y="630621"/>
                </a:cubicBezTo>
                <a:cubicBezTo>
                  <a:pt x="99848" y="767256"/>
                  <a:pt x="232541" y="793531"/>
                  <a:pt x="365234" y="819807"/>
                </a:cubicBezTo>
              </a:path>
            </a:pathLst>
          </a:cu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任意多边形 22"/>
          <p:cNvSpPr/>
          <p:nvPr/>
        </p:nvSpPr>
        <p:spPr>
          <a:xfrm>
            <a:off x="1134932" y="4071942"/>
            <a:ext cx="365234" cy="819807"/>
          </a:xfrm>
          <a:custGeom>
            <a:avLst/>
            <a:gdLst>
              <a:gd name="connsiteX0" fmla="*/ 65689 w 365234"/>
              <a:gd name="connsiteY0" fmla="*/ 0 h 819807"/>
              <a:gd name="connsiteX1" fmla="*/ 49924 w 365234"/>
              <a:gd name="connsiteY1" fmla="*/ 630621 h 819807"/>
              <a:gd name="connsiteX2" fmla="*/ 365234 w 365234"/>
              <a:gd name="connsiteY2" fmla="*/ 819807 h 819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5234" h="819807">
                <a:moveTo>
                  <a:pt x="65689" y="0"/>
                </a:moveTo>
                <a:cubicBezTo>
                  <a:pt x="32844" y="246993"/>
                  <a:pt x="0" y="493987"/>
                  <a:pt x="49924" y="630621"/>
                </a:cubicBezTo>
                <a:cubicBezTo>
                  <a:pt x="99848" y="767256"/>
                  <a:pt x="232541" y="793531"/>
                  <a:pt x="365234" y="819807"/>
                </a:cubicBezTo>
              </a:path>
            </a:pathLst>
          </a:cu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42844" y="3071810"/>
            <a:ext cx="264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latin typeface="楷体" pitchFamily="49" charset="-122"/>
                <a:ea typeface="楷体" pitchFamily="49" charset="-122"/>
                <a:cs typeface="Consolas" pitchFamily="49" charset="0"/>
              </a:rPr>
              <a:t>整个广义表的头结点</a:t>
            </a:r>
            <a:endParaRPr lang="zh-CN" altLang="en-US" sz="1800">
              <a:latin typeface="楷体" pitchFamily="49" charset="-122"/>
              <a:ea typeface="楷体" pitchFamily="49" charset="-122"/>
              <a:cs typeface="Consolas" pitchFamily="49" charset="0"/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 rot="16200000" flipH="1">
            <a:off x="1000100" y="3571876"/>
            <a:ext cx="285752" cy="14287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857752" y="3957584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latin typeface="楷体" pitchFamily="49" charset="-122"/>
                <a:ea typeface="楷体" pitchFamily="49" charset="-122"/>
                <a:cs typeface="Consolas" pitchFamily="49" charset="0"/>
              </a:rPr>
              <a:t>子表的头结点</a:t>
            </a:r>
            <a:endParaRPr lang="zh-CN" altLang="en-US" sz="1800">
              <a:latin typeface="楷体" pitchFamily="49" charset="-122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428728" y="4246350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solidFill>
                  <a:srgbClr val="9900CC"/>
                </a:solidFill>
                <a:latin typeface="楷体" pitchFamily="49" charset="-122"/>
                <a:ea typeface="楷体" pitchFamily="49" charset="-122"/>
                <a:cs typeface="Consolas" pitchFamily="49" charset="0"/>
              </a:rPr>
              <a:t>第</a:t>
            </a:r>
            <a:r>
              <a:rPr lang="en-US" altLang="zh-CN" sz="1800" smtClean="0">
                <a:solidFill>
                  <a:srgbClr val="9900CC"/>
                </a:solidFill>
                <a:latin typeface="楷体" pitchFamily="49" charset="-122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1800" smtClean="0">
                <a:solidFill>
                  <a:srgbClr val="9900CC"/>
                </a:solidFill>
                <a:latin typeface="楷体" pitchFamily="49" charset="-122"/>
                <a:ea typeface="楷体" pitchFamily="49" charset="-122"/>
                <a:cs typeface="Consolas" pitchFamily="49" charset="0"/>
              </a:rPr>
              <a:t>个元素</a:t>
            </a:r>
            <a:endParaRPr lang="zh-CN" altLang="en-US" sz="1800">
              <a:solidFill>
                <a:srgbClr val="9900CC"/>
              </a:solidFill>
              <a:latin typeface="楷体" pitchFamily="49" charset="-122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8" name="组合 7"/>
          <p:cNvGrpSpPr/>
          <p:nvPr/>
        </p:nvGrpSpPr>
        <p:grpSpPr>
          <a:xfrm>
            <a:off x="285720" y="1285861"/>
            <a:ext cx="807401" cy="785817"/>
            <a:chOff x="535940" y="314960"/>
            <a:chExt cx="1021715" cy="1021715"/>
          </a:xfrm>
        </p:grpSpPr>
        <p:grpSp>
          <p:nvGrpSpPr>
            <p:cNvPr id="29" name="组合 24"/>
            <p:cNvGrpSpPr/>
            <p:nvPr/>
          </p:nvGrpSpPr>
          <p:grpSpPr>
            <a:xfrm>
              <a:off x="535940" y="314960"/>
              <a:ext cx="1021715" cy="1021715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31" name="同心圆 3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ysClr val="window" lastClr="FFFFFF"/>
                  </a:gs>
                  <a:gs pos="55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65000"/>
                    </a:sysClr>
                  </a:gs>
                </a:gsLst>
                <a:lin ang="81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rgbClr val="080808"/>
                  </a:solidFill>
                  <a:latin typeface="Consolas" pitchFamily="49" charset="0"/>
                  <a:ea typeface="微软雅黑" panose="020B0503020204020204" charset="-122"/>
                  <a:cs typeface="Consolas" pitchFamily="49" charset="0"/>
                </a:endParaRPr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ysClr val="window" lastClr="FFFFFF"/>
                  </a:gs>
                  <a:gs pos="51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189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rgbClr val="080808"/>
                  </a:solidFill>
                  <a:latin typeface="Consolas" pitchFamily="49" charset="0"/>
                  <a:ea typeface="微软雅黑" panose="020B0503020204020204" charset="-122"/>
                  <a:cs typeface="Consolas" pitchFamily="49" charset="0"/>
                </a:endParaRPr>
              </a:p>
            </p:txBody>
          </p:sp>
        </p:grpSp>
        <p:sp>
          <p:nvSpPr>
            <p:cNvPr id="30" name="TextBox 13"/>
            <p:cNvSpPr txBox="1"/>
            <p:nvPr/>
          </p:nvSpPr>
          <p:spPr>
            <a:xfrm>
              <a:off x="817777" y="555363"/>
              <a:ext cx="537845" cy="5602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2800" smtClean="0">
                  <a:solidFill>
                    <a:srgbClr val="C00002"/>
                  </a:solidFill>
                  <a:latin typeface="Consolas" pitchFamily="49" charset="0"/>
                  <a:ea typeface="微软雅黑" panose="020B0503020204020204" charset="-122"/>
                  <a:cs typeface="Consolas" pitchFamily="49" charset="0"/>
                </a:rPr>
                <a:t>1</a:t>
              </a:r>
              <a:endParaRPr lang="en-US" altLang="zh-CN" sz="2800" b="1" smtClean="0">
                <a:solidFill>
                  <a:srgbClr val="C00002"/>
                </a:solidFill>
                <a:latin typeface="Consolas" pitchFamily="49" charset="0"/>
                <a:ea typeface="微软雅黑" panose="020B0503020204020204" charset="-122"/>
                <a:cs typeface="Consolas" pitchFamily="49" charset="0"/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2928926" y="4234208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solidFill>
                  <a:srgbClr val="9900CC"/>
                </a:solidFill>
                <a:latin typeface="楷体" pitchFamily="49" charset="-122"/>
                <a:ea typeface="楷体" pitchFamily="49" charset="-122"/>
                <a:cs typeface="Consolas" pitchFamily="49" charset="0"/>
              </a:rPr>
              <a:t>第</a:t>
            </a:r>
            <a:r>
              <a:rPr lang="en-US" altLang="zh-CN" sz="1800" smtClean="0">
                <a:solidFill>
                  <a:srgbClr val="9900CC"/>
                </a:solidFill>
                <a:latin typeface="楷体" pitchFamily="49" charset="-122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1800" smtClean="0">
                <a:solidFill>
                  <a:srgbClr val="9900CC"/>
                </a:solidFill>
                <a:latin typeface="楷体" pitchFamily="49" charset="-122"/>
                <a:ea typeface="楷体" pitchFamily="49" charset="-122"/>
                <a:cs typeface="Consolas" pitchFamily="49" charset="0"/>
              </a:rPr>
              <a:t>个元素</a:t>
            </a:r>
            <a:endParaRPr lang="zh-CN" altLang="en-US" sz="1800">
              <a:solidFill>
                <a:srgbClr val="9900CC"/>
              </a:solidFill>
              <a:latin typeface="楷体" pitchFamily="49" charset="-122"/>
              <a:ea typeface="楷体" pitchFamily="49" charset="-122"/>
              <a:cs typeface="Consolas" pitchFamily="49" charset="0"/>
            </a:endParaRPr>
          </a:p>
        </p:txBody>
      </p:sp>
      <p:cxnSp>
        <p:nvCxnSpPr>
          <p:cNvPr id="35" name="直接箭头连接符 34"/>
          <p:cNvCxnSpPr>
            <a:stCxn id="26" idx="1"/>
          </p:cNvCxnSpPr>
          <p:nvPr/>
        </p:nvCxnSpPr>
        <p:spPr>
          <a:xfrm rot="10800000" flipV="1">
            <a:off x="4429124" y="4142249"/>
            <a:ext cx="428628" cy="50119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85720" y="2365053"/>
            <a:ext cx="10715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解法</a:t>
            </a:r>
            <a:r>
              <a:rPr lang="en-US" altLang="zh-CN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1</a:t>
            </a:r>
            <a:endParaRPr lang="zh-CN" altLang="en-US" sz="220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37" name="灯片编号占位符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A724C-88FF-4E6D-8C54-367E29F75057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6</a:t>
            </a:fld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/>
      <p:bldP spid="26" grpId="0"/>
      <p:bldP spid="27" grpId="0"/>
      <p:bldP spid="33" grpId="0"/>
      <p:bldP spid="3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714348" y="357166"/>
            <a:ext cx="78486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sz="2200" smtClean="0">
                <a:latin typeface="楷体" pitchFamily="49" charset="-122"/>
                <a:ea typeface="楷体" pitchFamily="49" charset="-122"/>
              </a:rPr>
              <a:t>    子表的处理和整个广义表的处理是相似的。从这个角度出发设计求解广义表递归算法的一般格式如下：</a:t>
            </a:r>
            <a:endParaRPr kumimoji="1" lang="zh-CN" altLang="en-US" sz="2200"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57290" y="1285860"/>
            <a:ext cx="7572428" cy="4174371"/>
          </a:xfrm>
          <a:prstGeom prst="rect">
            <a:avLst/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52000" tIns="180000" bIns="144000" rtlCol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void 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fun1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(GLNode *g)			</a:t>
            </a:r>
            <a:r>
              <a:rPr lang="en-US" sz="1800" smtClean="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//g</a:t>
            </a:r>
            <a:r>
              <a:rPr lang="zh-CN" altLang="en-US" sz="1800" smtClean="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为广义表头结点指针</a:t>
            </a: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GLNode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*g1=g-&gt;val.sublist;		</a:t>
            </a:r>
            <a:r>
              <a:rPr lang="en-US" sz="1800" smtClean="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//g1</a:t>
            </a:r>
            <a:r>
              <a:rPr lang="zh-CN" altLang="en-US" sz="1800" smtClean="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指向第一个元素</a:t>
            </a: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while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(g1!=NULL)			</a:t>
            </a:r>
            <a:r>
              <a:rPr lang="en-US" sz="1800" smtClean="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元素未处理完循环</a:t>
            </a: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if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(g1-&gt;tag==1)			</a:t>
            </a:r>
            <a:r>
              <a:rPr lang="en-US" sz="1800" smtClean="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为子表时</a:t>
            </a: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	</a:t>
            </a:r>
            <a:r>
              <a:rPr lang="en-US" sz="18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fun1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(g1);			</a:t>
            </a:r>
            <a:r>
              <a:rPr lang="en-US" sz="1800" smtClean="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递归处理子表</a:t>
            </a: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else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			</a:t>
            </a:r>
            <a:r>
              <a:rPr lang="en-US" sz="1800" smtClean="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为原子时</a:t>
            </a: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原子处理语句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		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en-US" sz="1800" smtClean="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实现原子操作</a:t>
            </a: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   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gl=g1-&gt;link;			</a:t>
            </a:r>
            <a:r>
              <a:rPr lang="en-US" sz="1800" smtClean="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处理兄弟</a:t>
            </a: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AE7A8-32F3-4142-92F6-DC25EE32FF9C}" type="slidenum">
              <a:rPr lang="en-US" altLang="zh-CN" smtClean="0"/>
              <a:pPr/>
              <a:t>7</a:t>
            </a:fld>
            <a:r>
              <a:rPr lang="en-US" altLang="zh-CN" smtClean="0"/>
              <a:t>/18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圆角矩形 43"/>
          <p:cNvSpPr/>
          <p:nvPr/>
        </p:nvSpPr>
        <p:spPr>
          <a:xfrm>
            <a:off x="1643042" y="2928934"/>
            <a:ext cx="2357454" cy="1285884"/>
          </a:xfrm>
          <a:prstGeom prst="roundRect">
            <a:avLst/>
          </a:prstGeom>
          <a:solidFill>
            <a:schemeClr val="accent1"/>
          </a:solidFill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圆角矩形 40"/>
          <p:cNvSpPr/>
          <p:nvPr/>
        </p:nvSpPr>
        <p:spPr>
          <a:xfrm>
            <a:off x="4286248" y="1714488"/>
            <a:ext cx="2357454" cy="128588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2071670" y="2071677"/>
          <a:ext cx="150019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03"/>
                <a:gridCol w="388940"/>
                <a:gridCol w="666755"/>
              </a:tblGrid>
              <a:tr h="428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>
                          <a:solidFill>
                            <a:srgbClr val="99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400">
                        <a:solidFill>
                          <a:srgbClr val="99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>
                        <a:solidFill>
                          <a:srgbClr val="99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>
                        <a:solidFill>
                          <a:srgbClr val="99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2143108" y="3429000"/>
          <a:ext cx="1214447" cy="457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59836"/>
                <a:gridCol w="497421"/>
                <a:gridCol w="357190"/>
              </a:tblGrid>
              <a:tr h="428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/>
                        <a:t>0</a:t>
                      </a:r>
                      <a:endParaRPr lang="zh-CN" altLang="en-US" sz="2400" i="0">
                        <a:solidFill>
                          <a:srgbClr val="99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/>
                        <a:t>a</a:t>
                      </a:r>
                      <a:endParaRPr lang="zh-CN" altLang="en-US" sz="2400" i="1">
                        <a:solidFill>
                          <a:srgbClr val="99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i="0">
                        <a:solidFill>
                          <a:srgbClr val="99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1643042" y="1357297"/>
            <a:ext cx="22145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广义表的表结点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g</a:t>
            </a:r>
            <a:endParaRPr lang="zh-CN" altLang="en-US" sz="200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7" name="直接箭头连接符 26"/>
          <p:cNvCxnSpPr/>
          <p:nvPr/>
        </p:nvCxnSpPr>
        <p:spPr>
          <a:xfrm rot="16200000" flipH="1">
            <a:off x="2500298" y="1857363"/>
            <a:ext cx="285752" cy="14287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143504" y="1071546"/>
            <a:ext cx="285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smtClean="0">
                <a:solidFill>
                  <a:srgbClr val="9900CC"/>
                </a:solidFill>
                <a:latin typeface="微软雅黑" pitchFamily="34" charset="-122"/>
                <a:ea typeface="微软雅黑" pitchFamily="34" charset="-122"/>
              </a:rPr>
              <a:t>g</a:t>
            </a:r>
            <a:r>
              <a:rPr lang="zh-CN" altLang="en-US" sz="1800" smtClean="0">
                <a:solidFill>
                  <a:srgbClr val="9900CC"/>
                </a:solidFill>
                <a:latin typeface="微软雅黑" pitchFamily="34" charset="-122"/>
                <a:ea typeface="微软雅黑" pitchFamily="34" charset="-122"/>
              </a:rPr>
              <a:t>的兄弟：</a:t>
            </a:r>
            <a:r>
              <a:rPr lang="en-US" altLang="zh-CN" sz="1800" smtClean="0">
                <a:solidFill>
                  <a:srgbClr val="9900CC"/>
                </a:solidFill>
                <a:latin typeface="微软雅黑" pitchFamily="34" charset="-122"/>
                <a:ea typeface="微软雅黑" pitchFamily="34" charset="-122"/>
              </a:rPr>
              <a:t>g-&gt;link</a:t>
            </a:r>
            <a:endParaRPr lang="zh-CN" altLang="en-US" sz="1800">
              <a:solidFill>
                <a:srgbClr val="99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285852" y="4357694"/>
            <a:ext cx="27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smtClean="0">
                <a:solidFill>
                  <a:srgbClr val="9900CC"/>
                </a:solidFill>
                <a:latin typeface="微软雅黑" pitchFamily="34" charset="-122"/>
                <a:ea typeface="微软雅黑" pitchFamily="34" charset="-122"/>
              </a:rPr>
              <a:t>g</a:t>
            </a:r>
            <a:r>
              <a:rPr lang="zh-CN" altLang="en-US" sz="1800" smtClean="0">
                <a:solidFill>
                  <a:srgbClr val="9900CC"/>
                </a:solidFill>
                <a:latin typeface="微软雅黑" pitchFamily="34" charset="-122"/>
                <a:ea typeface="微软雅黑" pitchFamily="34" charset="-122"/>
              </a:rPr>
              <a:t>的元素：</a:t>
            </a:r>
            <a:r>
              <a:rPr lang="en-US" altLang="zh-CN" sz="1800" smtClean="0">
                <a:solidFill>
                  <a:srgbClr val="9900CC"/>
                </a:solidFill>
                <a:latin typeface="微软雅黑" pitchFamily="34" charset="-122"/>
                <a:ea typeface="微软雅黑" pitchFamily="34" charset="-122"/>
              </a:rPr>
              <a:t>gval.sublist</a:t>
            </a:r>
            <a:endParaRPr lang="zh-CN" altLang="en-US" sz="1800">
              <a:solidFill>
                <a:srgbClr val="99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28596" y="571480"/>
            <a:ext cx="14287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解法</a:t>
            </a:r>
            <a:r>
              <a:rPr lang="en-US" altLang="zh-CN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220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38" name="表格 37"/>
          <p:cNvGraphicFramePr>
            <a:graphicFrameLocks noGrp="1"/>
          </p:cNvGraphicFramePr>
          <p:nvPr/>
        </p:nvGraphicFramePr>
        <p:xfrm>
          <a:off x="4667579" y="2055912"/>
          <a:ext cx="1428759" cy="457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23336"/>
                <a:gridCol w="648233"/>
                <a:gridCol w="357190"/>
              </a:tblGrid>
              <a:tr h="428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/>
                        <a:t>0</a:t>
                      </a:r>
                      <a:endParaRPr lang="zh-CN" altLang="en-US" sz="2400" i="0">
                        <a:solidFill>
                          <a:srgbClr val="99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/>
                        <a:t>c</a:t>
                      </a:r>
                      <a:endParaRPr lang="zh-CN" altLang="en-US" sz="2400" i="1">
                        <a:solidFill>
                          <a:srgbClr val="99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i="0">
                        <a:solidFill>
                          <a:srgbClr val="99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9" name="直接箭头连接符 38"/>
          <p:cNvCxnSpPr/>
          <p:nvPr/>
        </p:nvCxnSpPr>
        <p:spPr>
          <a:xfrm>
            <a:off x="3357554" y="2278600"/>
            <a:ext cx="1285884" cy="15766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rot="5400000">
            <a:off x="2214546" y="2857496"/>
            <a:ext cx="1000132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灯片编号占位符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AE7A8-32F3-4142-92F6-DC25EE32FF9C}" type="slidenum">
              <a:rPr lang="en-US" altLang="zh-CN" smtClean="0"/>
              <a:pPr/>
              <a:t>8</a:t>
            </a:fld>
            <a:r>
              <a:rPr lang="en-US" altLang="zh-CN" smtClean="0"/>
              <a:t>/18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7158" y="642918"/>
            <a:ext cx="814393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smtClean="0">
                <a:latin typeface="楷体" pitchFamily="49" charset="-122"/>
                <a:ea typeface="楷体" pitchFamily="49" charset="-122"/>
              </a:rPr>
              <a:t>    兄弟的处理与整个广义表的处理是相似的；对于子表结点，其元素的处理与整个广义表的处理是相似的。从这个角度出发设计求解广义表递归算法的一般格式如下：</a:t>
            </a:r>
            <a:endParaRPr lang="zh-CN" altLang="en-US" sz="220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28662" y="2000240"/>
            <a:ext cx="7572428" cy="386235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88000" tIns="216000" bIns="180000" rtlCol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void </a:t>
            </a:r>
            <a:r>
              <a:rPr lang="en-US" sz="18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fun2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(GLNode *g)			</a:t>
            </a:r>
            <a:r>
              <a:rPr lang="en-US" sz="1800" smtClean="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//g</a:t>
            </a:r>
            <a:r>
              <a:rPr lang="zh-CN" altLang="en-US" sz="1800" smtClean="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为广义表结点指针</a:t>
            </a: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if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(g!=NULL)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if (g-&gt;tag==1)			</a:t>
            </a:r>
            <a:r>
              <a:rPr lang="en-US" sz="1800" smtClean="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为子表时</a:t>
            </a: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    </a:t>
            </a:r>
            <a:r>
              <a:rPr lang="en-US" sz="18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fun2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(g-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&gt;val.sublist);	</a:t>
            </a:r>
            <a:r>
              <a:rPr lang="en-US" sz="1800" smtClean="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递归处理其元素</a:t>
            </a: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else				</a:t>
            </a:r>
            <a:r>
              <a:rPr lang="en-US" sz="1800" smtClean="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为原子时</a:t>
            </a:r>
            <a:r>
              <a:rPr lang="en-US" sz="1800" smtClean="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endParaRPr lang="zh-CN" altLang="en-US" sz="1800" smtClean="0">
              <a:solidFill>
                <a:srgbClr val="0070C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    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原子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处理语句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		</a:t>
            </a:r>
            <a:r>
              <a:rPr lang="en-US" sz="1800" smtClean="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实现原子操作</a:t>
            </a: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 	</a:t>
            </a:r>
            <a:r>
              <a:rPr lang="en-US" sz="18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fun2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(g-&gt;link);			</a:t>
            </a:r>
            <a:r>
              <a:rPr lang="en-US" sz="1800" smtClean="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递归处理其兄弟</a:t>
            </a: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AE7A8-32F3-4142-92F6-DC25EE32FF9C}" type="slidenum">
              <a:rPr lang="en-US" altLang="zh-CN" smtClean="0"/>
              <a:pPr/>
              <a:t>9</a:t>
            </a:fld>
            <a:r>
              <a:rPr lang="en-US" altLang="zh-CN" smtClean="0"/>
              <a:t>/18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alpha val="0"/>
          </a:schemeClr>
        </a:solidFill>
        <a:ln w="28575"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rgbClr val="FF0000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mtClean="0">
            <a:ea typeface="楷体" pitchFamily="49" charset="-122"/>
            <a:cs typeface="Times New Roman" pitchFamily="18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1106</TotalTime>
  <Words>719</Words>
  <Application>Microsoft PowerPoint</Application>
  <PresentationFormat>全屏显示(4:3)</PresentationFormat>
  <Paragraphs>206</Paragraphs>
  <Slides>18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微软用户</cp:lastModifiedBy>
  <cp:revision>382</cp:revision>
  <dcterms:created xsi:type="dcterms:W3CDTF">2004-04-05T10:57:39Z</dcterms:created>
  <dcterms:modified xsi:type="dcterms:W3CDTF">2017-12-07T09:13:34Z</dcterms:modified>
</cp:coreProperties>
</file>