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20"/>
  </p:notesMasterIdLst>
  <p:sldIdLst>
    <p:sldId id="295" r:id="rId2"/>
    <p:sldId id="424" r:id="rId3"/>
    <p:sldId id="404" r:id="rId4"/>
    <p:sldId id="421" r:id="rId5"/>
    <p:sldId id="422" r:id="rId6"/>
    <p:sldId id="423" r:id="rId7"/>
    <p:sldId id="418" r:id="rId8"/>
    <p:sldId id="427" r:id="rId9"/>
    <p:sldId id="426" r:id="rId10"/>
    <p:sldId id="420" r:id="rId11"/>
    <p:sldId id="425" r:id="rId12"/>
    <p:sldId id="419" r:id="rId13"/>
    <p:sldId id="411" r:id="rId14"/>
    <p:sldId id="428" r:id="rId15"/>
    <p:sldId id="430" r:id="rId16"/>
    <p:sldId id="432" r:id="rId17"/>
    <p:sldId id="433" r:id="rId18"/>
    <p:sldId id="429" r:id="rId19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00FF"/>
    <a:srgbClr val="0000FF"/>
    <a:srgbClr val="0033CC"/>
    <a:srgbClr val="6600CC"/>
    <a:srgbClr val="000000"/>
    <a:srgbClr val="669900"/>
    <a:srgbClr val="FF3300"/>
    <a:srgbClr val="808000"/>
    <a:srgbClr val="33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47" autoAdjust="0"/>
    <p:restoredTop sz="94581" autoAdjust="0"/>
  </p:normalViewPr>
  <p:slideViewPr>
    <p:cSldViewPr>
      <p:cViewPr varScale="1">
        <p:scale>
          <a:sx n="75" d="100"/>
          <a:sy n="75" d="100"/>
        </p:scale>
        <p:origin x="-60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754-95A5-4CAA-868A-E72F053637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8F08-44BF-4642-A499-5689B8C372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DFA0-0457-4024-9E69-BF8CD5EB98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2CA-D34A-40E3-AFE0-26915C4FE1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E54D-1897-4669-84E7-A56C8EBBAB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A8-3A22-4C70-A2DB-AF31AD5E89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21CE-6942-4A43-A0A0-A8C59F9560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865-7BA5-48C5-94C2-CF738209C4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99BF-7BD1-46F9-A3C3-BD773687F5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4371-229B-4F0D-9E69-97C7B50F0F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357422" y="285728"/>
            <a:ext cx="3000396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章小结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785786" y="2005083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836617" y="2055627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7356" y="2095492"/>
            <a:ext cx="2571768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  组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1928794" y="3047998"/>
            <a:ext cx="4786346" cy="4696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  数组的两个基本操作？</a:t>
            </a:r>
            <a:endParaRPr lang="en-US" altLang="zh-CN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571736" y="3810003"/>
            <a:ext cx="5286412" cy="1590085"/>
            <a:chOff x="2571736" y="2857502"/>
            <a:chExt cx="5286412" cy="1192564"/>
          </a:xfrm>
        </p:grpSpPr>
        <p:sp>
          <p:nvSpPr>
            <p:cNvPr id="25" name="下箭头 24"/>
            <p:cNvSpPr/>
            <p:nvPr/>
          </p:nvSpPr>
          <p:spPr>
            <a:xfrm>
              <a:off x="4214810" y="2857502"/>
              <a:ext cx="214314" cy="35719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71736" y="3357568"/>
              <a:ext cx="5286412" cy="692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buBlip>
                  <a:blip r:embed="rId5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按照给定的下标，取（读）相应的元素值</a:t>
              </a:r>
              <a:endParaRPr lang="en-US" altLang="zh-CN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 algn="l">
                <a:buBlip>
                  <a:blip r:embed="rId5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按照给定的下标，存（写）相应的元素值</a:t>
              </a:r>
              <a:endParaRPr lang="en-US" altLang="zh-CN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761981"/>
            <a:ext cx="7715304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 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在计算对称矩阵的压缩存储时应注意什么问题？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00034" y="1913846"/>
            <a:ext cx="7643866" cy="2206012"/>
            <a:chOff x="500034" y="1435386"/>
            <a:chExt cx="7643866" cy="1654509"/>
          </a:xfrm>
        </p:grpSpPr>
        <p:sp>
          <p:nvSpPr>
            <p:cNvPr id="4" name="TextBox 3"/>
            <p:cNvSpPr txBox="1"/>
            <p:nvPr/>
          </p:nvSpPr>
          <p:spPr>
            <a:xfrm>
              <a:off x="1714480" y="1435386"/>
              <a:ext cx="6429420" cy="336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在计算对称矩阵</a:t>
              </a:r>
              <a:r>
                <a:rPr lang="en-US" altLang="zh-CN" sz="22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的压缩存储时应注意以下几点：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57356" y="1928808"/>
              <a:ext cx="5715040" cy="1161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buBlip>
                  <a:blip r:embed="rId2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对称矩阵是按</a:t>
              </a:r>
              <a:r>
                <a:rPr lang="zh-CN" altLang="en-US" sz="22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上三角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还是按</a:t>
              </a:r>
              <a:r>
                <a:rPr lang="zh-CN" altLang="en-US" sz="22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下三角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存放。</a:t>
              </a:r>
            </a:p>
            <a:p>
              <a:pPr marL="457200" indent="-457200" algn="l">
                <a:buBlip>
                  <a:blip r:embed="rId2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对称矩阵元素是</a:t>
              </a:r>
              <a:r>
                <a:rPr lang="zh-CN" altLang="en-US" sz="22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按行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还是</a:t>
              </a:r>
              <a:r>
                <a:rPr lang="zh-CN" altLang="en-US" sz="22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按列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优先存放。</a:t>
              </a:r>
            </a:p>
            <a:p>
              <a:pPr marL="457200" indent="-457200" algn="l">
                <a:buBlip>
                  <a:blip r:embed="rId2"/>
                </a:buBlip>
              </a:pPr>
              <a:r>
                <a:rPr lang="en-US" altLang="zh-CN" sz="22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数组的下标从</a:t>
              </a:r>
              <a:r>
                <a:rPr 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开始还是从</a:t>
              </a:r>
              <a:r>
                <a:rPr 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开始。</a:t>
              </a:r>
            </a:p>
          </p:txBody>
        </p:sp>
        <p:pic>
          <p:nvPicPr>
            <p:cNvPr id="6" name="Picture 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0034" y="1500180"/>
              <a:ext cx="1049401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10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714356"/>
            <a:ext cx="7358114" cy="128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的上三角矩阵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-1，0..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已压缩到一维数组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中，若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按列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为主序存储，则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中存储位置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为多少，给出推导过程。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8" y="2356483"/>
            <a:ext cx="8501122" cy="29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解：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的下标都从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开始。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上三角部分的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≤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）元素，按列为主序存储时：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前面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共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列，第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列有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个元素，第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列有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…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，第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列有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个元素，所以这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列的元素个数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=1+2+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…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+1)/2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列中，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元素前有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-1，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共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个元素。所以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元素前有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+1)/2+i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个元素，则在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位置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        </a:t>
            </a:r>
            <a:r>
              <a:rPr lang="en-US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)/2+</a:t>
            </a:r>
            <a:r>
              <a:rPr lang="en-US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85729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8"/>
          <p:cNvSpPr>
            <a:spLocks noChangeAspect="1" noChangeArrowheads="1"/>
          </p:cNvSpPr>
          <p:nvPr/>
        </p:nvSpPr>
        <p:spPr bwMode="auto">
          <a:xfrm>
            <a:off x="785786" y="761982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Oval 9"/>
          <p:cNvSpPr>
            <a:spLocks noChangeAspect="1" noChangeArrowheads="1"/>
          </p:cNvSpPr>
          <p:nvPr/>
        </p:nvSpPr>
        <p:spPr bwMode="auto">
          <a:xfrm>
            <a:off x="836617" y="812526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7356" y="966886"/>
            <a:ext cx="2571768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稀  疏  矩  阵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2095491"/>
            <a:ext cx="8358246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 从特殊元素分布看，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稀疏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矩阵和特殊矩阵相比有什么不同？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1538" y="2857496"/>
            <a:ext cx="6357982" cy="2059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特殊矩阵中的特殊元素（相同元素、常数元素）分布有规律性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稀疏矩阵中的特殊元素（非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元素）分布没有规律性，即随机的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1142984"/>
            <a:ext cx="678661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 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稀疏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矩阵压缩存储后具有随机存取特性吗？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8596" y="1843386"/>
            <a:ext cx="7429552" cy="2567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稀疏矩阵用十字链表作存储结构自然失去了随机存取的功能。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即便用三元组表的顺序存储结构，存取下标为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的元素时，要扫描三元组表，时间复杂度为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O(t)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，因此也失去了随机存取的功能。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13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8"/>
          <p:cNvSpPr>
            <a:spLocks noChangeAspect="1" noChangeArrowheads="1"/>
          </p:cNvSpPr>
          <p:nvPr/>
        </p:nvSpPr>
        <p:spPr bwMode="auto">
          <a:xfrm>
            <a:off x="785786" y="380979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Oval 9"/>
          <p:cNvSpPr>
            <a:spLocks noChangeAspect="1" noChangeArrowheads="1"/>
          </p:cNvSpPr>
          <p:nvPr/>
        </p:nvSpPr>
        <p:spPr bwMode="auto">
          <a:xfrm>
            <a:off x="836617" y="431523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7356" y="609696"/>
            <a:ext cx="2571768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广 义 表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57224" y="1071546"/>
            <a:ext cx="184731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2910" y="1714488"/>
            <a:ext cx="785818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  广义表求表头、表尾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？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5720" y="2786058"/>
            <a:ext cx="8501122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广义表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((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((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(((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))))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的表头是</a:t>
            </a:r>
            <a:r>
              <a:rPr lang="en-US" sz="2200" u="sng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sz="2200" u="sng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①</a:t>
            </a:r>
            <a:r>
              <a:rPr lang="en-US" sz="2200" u="sng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表尾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是</a:t>
            </a:r>
            <a:r>
              <a:rPr lang="en-US" sz="2200" u="sng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sz="2200" u="sng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②</a:t>
            </a:r>
            <a:r>
              <a:rPr lang="en-US" sz="2200" u="sng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。</a:t>
            </a:r>
            <a:endParaRPr lang="zh-CN" altLang="en-US" sz="22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5786" y="3643314"/>
            <a:ext cx="6786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答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：①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  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②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(((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(((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))))</a:t>
            </a:r>
            <a:endParaRPr lang="zh-CN" altLang="en-US" sz="22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14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857232"/>
            <a:ext cx="678661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  广义表递归算法设计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571612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1142976" y="2177775"/>
            <a:ext cx="7786742" cy="104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一个算法，在给定的广义表中查找数据域为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的结点，若找到了，返回该结点的指针，否则返回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NULL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15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214290"/>
            <a:ext cx="8001056" cy="454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解</a:t>
            </a:r>
            <a:r>
              <a:rPr lang="zh-CN" altLang="en-US" sz="22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采用解法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的算法如下：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596" y="928670"/>
            <a:ext cx="8072494" cy="472970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252000" bIns="180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GLNode *</a:t>
            </a:r>
            <a:r>
              <a:rPr lang="en-US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Locate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(GLNode *gl,ElemType x)  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为带头结点的广义表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GLNode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*p=NULL;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while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(gl!=NULL)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if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(gl-&gt;tag==0 &amp;&amp; gl-&gt;val.data==x)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p=gl;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else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(gl-&gt;tag==1)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(p==NULL)					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p=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Locate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(gl-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&gt;val.sublist,x);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	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else 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break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gl=gl-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&gt;link;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return(p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16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214290"/>
            <a:ext cx="8001056" cy="454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解</a:t>
            </a:r>
            <a:r>
              <a:rPr lang="zh-CN" altLang="en-US" sz="22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采用解法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的算法如下：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000108"/>
            <a:ext cx="8072494" cy="447175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216000" bIns="180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GLNode *</a:t>
            </a:r>
            <a:r>
              <a:rPr lang="en-US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Locate1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(GLNode *gl,ElemType x)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为带头结点的广义表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GLNode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*p=NULL;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(gl!=NULL)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(gl-&gt;tag==0 &amp;&amp; gl-&gt;val.data==x)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p=gl;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else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(gl-&gt;tag==1)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p=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Locate1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(gl-&gt;val.sublist,x);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(p==NULL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p=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Locate1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(gl-&gt;link,x);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return(p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else return(NULL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17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286116" y="4714884"/>
            <a:ext cx="4897438" cy="65492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FF00FF"/>
                </a:solidFill>
              </a:rPr>
              <a:t> </a:t>
            </a:r>
            <a:r>
              <a:rPr lang="en-US" altLang="zh-CN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18</a:t>
            </a:fld>
            <a:r>
              <a:rPr lang="en-US" altLang="zh-CN" smtClean="0"/>
              <a:t>/18</a:t>
            </a:r>
            <a:endParaRPr lang="en-US" altLang="zh-CN"/>
          </a:p>
        </p:txBody>
      </p:sp>
      <p:pic>
        <p:nvPicPr>
          <p:cNvPr id="1026" name="Picture 2" descr="https://ss0.bdstatic.com/70cFuHSh_Q1YnxGkpoWK1HF6hhy/it/u=362224978,3242403762&amp;fm=23&amp;gp=0.jpg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285992"/>
            <a:ext cx="2571768" cy="1936392"/>
          </a:xfrm>
          <a:prstGeom prst="rect">
            <a:avLst/>
          </a:prstGeom>
          <a:noFill/>
        </p:spPr>
      </p:pic>
      <p:pic>
        <p:nvPicPr>
          <p:cNvPr id="2" name="Picture 2" descr="https://ss0.bdstatic.com/70cFvHSh_Q1YnxGkpoWK1HF6hhy/it/u=473823842,3406445302&amp;fm=11&amp;gp=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000108"/>
            <a:ext cx="3500462" cy="18685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1047733"/>
            <a:ext cx="8643998" cy="8388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 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为什么说数组是线性表的推广或扩展，而不说数组就是一种线性表呢？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2000240"/>
            <a:ext cx="814393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3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从逻辑结构的角度看，一维数组是一种线性表。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300"/>
              </a:lnSpc>
              <a:spcBef>
                <a:spcPts val="0"/>
              </a:spcBef>
            </a:pP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二维数组可以看成数组元素为一维数组的一维数组，所以二维数组是线性结构，可以看成是线性表。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300"/>
              </a:lnSpc>
              <a:spcBef>
                <a:spcPts val="0"/>
              </a:spcBef>
            </a:pP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但就二维数组的形状而言，它又是非线性结构，因此将二维数组看成是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线性表的推广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更准确。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300"/>
              </a:lnSpc>
              <a:spcBef>
                <a:spcPts val="0"/>
              </a:spcBef>
            </a:pP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三维及以上维的数组亦如此。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884713"/>
            <a:ext cx="500066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  </a:t>
            </a: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计算数组中给定元素的地址</a:t>
            </a:r>
            <a:endParaRPr lang="en-US" altLang="zh-CN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00034" y="1932471"/>
            <a:ext cx="7858180" cy="2059410"/>
            <a:chOff x="500034" y="1214428"/>
            <a:chExt cx="7858180" cy="1544557"/>
          </a:xfrm>
        </p:grpSpPr>
        <p:sp>
          <p:nvSpPr>
            <p:cNvPr id="5" name="TextBox 4"/>
            <p:cNvSpPr txBox="1"/>
            <p:nvPr/>
          </p:nvSpPr>
          <p:spPr>
            <a:xfrm>
              <a:off x="1785918" y="1214428"/>
              <a:ext cx="6572296" cy="1544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数组的存储方式（</a:t>
              </a:r>
              <a:r>
                <a:rPr lang="zh-CN" altLang="en-US" sz="22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按行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或者</a:t>
              </a:r>
              <a:r>
                <a:rPr lang="zh-CN" altLang="en-US" sz="22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按列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优先存放）</a:t>
              </a:r>
              <a:endPara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endParaRPr>
            </a:p>
            <a:p>
              <a:pPr marL="457200" indent="-457200" algn="l"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计算给定元素的前面的元素个数</a:t>
              </a:r>
              <a:r>
                <a:rPr lang="en-US" altLang="zh-CN" sz="22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s</a:t>
              </a:r>
            </a:p>
            <a:p>
              <a:pPr marL="457200" indent="-457200" algn="l"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每个元素的存储空间</a:t>
              </a:r>
              <a:r>
                <a:rPr lang="en-US" altLang="zh-CN" sz="22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k</a:t>
              </a:r>
            </a:p>
            <a:p>
              <a:pPr marL="457200" indent="-457200" algn="l"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该元素地址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=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起始元素地址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+</a:t>
              </a:r>
              <a:r>
                <a:rPr lang="en-US" altLang="zh-CN" sz="22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s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×</a:t>
              </a:r>
              <a:r>
                <a:rPr lang="en-US" altLang="zh-CN" sz="22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k</a:t>
              </a:r>
              <a:endParaRPr lang="zh-CN" alt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pic>
          <p:nvPicPr>
            <p:cNvPr id="15361" name="Picture 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0034" y="1500180"/>
              <a:ext cx="1049401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8662" y="896621"/>
            <a:ext cx="742955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二维数组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[10][20]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，每个数组元素占用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个存储单元，若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按列优先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顺序存放数组元素，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[0][0]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的存储地址为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200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[6][2]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的存储地址是多少？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2473482"/>
            <a:ext cx="6715172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解：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数组的行下标为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，列行下标为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19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3235488"/>
            <a:ext cx="8143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[6][2]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前面有列下标为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～ 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两列，每列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个元素，计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2×10=20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。在下标为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的列中，元素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[6][2]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前面有行下标为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～ 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个元素。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 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[6][2]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前面有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s=20+6=26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个元素。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1538" y="5072074"/>
            <a:ext cx="6786610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LOC(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[6][2])=LOC(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[0][0])+26×1=200+26=</a:t>
            </a:r>
            <a:r>
              <a:rPr lang="en-US" altLang="zh-CN" sz="22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226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285729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0100" y="1392780"/>
            <a:ext cx="7500990" cy="358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某二维数组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[10][20]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采用顺序存储方式，每个数组元素占用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个存储单元，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[0][0]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的存储地址为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200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[6][2]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的存储地址是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322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，则该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数组（ 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只能按行优先存储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只能按列优先存储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按行优先存储或按列优先存储均可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以上都不对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761982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495524"/>
            <a:ext cx="85011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解：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这里有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=10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=20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，一个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列的二维数组的顺序存储方式只能按行优先或列优先存放。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20" y="1500174"/>
            <a:ext cx="871543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假设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按行优先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存放，有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LOC(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2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i，j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)=LOC(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0，0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)+(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)×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，对于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[6][2]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元素，其地址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LOC(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[6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][2])=LOC(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[0][0])+[6×20+2]×1=322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44" y="3171071"/>
            <a:ext cx="871543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按列优先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存放，有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LOC(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2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i，j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)=LOC(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0，0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)+(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)×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，对于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[6][2]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元素，其地址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LOC(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[6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][2])=LOC(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[0][0])+[2×10+6]×1=226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8662" y="5023648"/>
            <a:ext cx="69294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[6][2]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的存储地址是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322  </a:t>
            </a:r>
            <a:r>
              <a:rPr 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只能按行优先存储，</a:t>
            </a:r>
            <a:r>
              <a:rPr lang="en-US" altLang="zh-CN" sz="2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endParaRPr lang="zh-CN" altLang="en-US" sz="2800" smtClean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6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/18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8"/>
          <p:cNvSpPr>
            <a:spLocks noChangeAspect="1" noChangeArrowheads="1"/>
          </p:cNvSpPr>
          <p:nvPr/>
        </p:nvSpPr>
        <p:spPr bwMode="auto">
          <a:xfrm>
            <a:off x="785786" y="380979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Oval 9"/>
          <p:cNvSpPr>
            <a:spLocks noChangeAspect="1" noChangeArrowheads="1"/>
          </p:cNvSpPr>
          <p:nvPr/>
        </p:nvSpPr>
        <p:spPr bwMode="auto">
          <a:xfrm>
            <a:off x="836617" y="431523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2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7356" y="609696"/>
            <a:ext cx="3071834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特  殊  矩  阵</a:t>
            </a:r>
            <a:endParaRPr lang="zh-CN" altLang="en-US" sz="28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28596" y="1499323"/>
            <a:ext cx="4572032" cy="1699047"/>
            <a:chOff x="1428728" y="1276617"/>
            <a:chExt cx="4572032" cy="1274285"/>
          </a:xfrm>
        </p:grpSpPr>
        <p:sp>
          <p:nvSpPr>
            <p:cNvPr id="10" name="TextBox 9"/>
            <p:cNvSpPr txBox="1"/>
            <p:nvPr/>
          </p:nvSpPr>
          <p:spPr>
            <a:xfrm>
              <a:off x="1428728" y="1785932"/>
              <a:ext cx="1428760" cy="336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特殊矩阵</a:t>
              </a:r>
              <a:endPara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802" y="1276617"/>
              <a:ext cx="1428760" cy="336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对称矩阵</a:t>
              </a:r>
              <a:endPara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0364" y="1737506"/>
              <a:ext cx="3000396" cy="336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上（下）三角矩阵</a:t>
              </a:r>
              <a:endPara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71802" y="2214560"/>
              <a:ext cx="1428760" cy="336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对角矩阵</a:t>
              </a:r>
              <a:endPara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0" name="左大括号 19"/>
            <p:cNvSpPr/>
            <p:nvPr/>
          </p:nvSpPr>
          <p:spPr>
            <a:xfrm>
              <a:off x="2857488" y="1330834"/>
              <a:ext cx="214314" cy="1214447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857224" y="1071546"/>
            <a:ext cx="184731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2876" y="3884264"/>
            <a:ext cx="5572132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都是方阵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元素下标（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）可以确定元素的位置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5214942" y="2666995"/>
            <a:ext cx="3500462" cy="2953572"/>
            <a:chOff x="5214942" y="2000246"/>
            <a:chExt cx="3500462" cy="2215179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643570" y="2500312"/>
              <a:ext cx="2714625" cy="1276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4" name="直接连接符 23"/>
            <p:cNvCxnSpPr/>
            <p:nvPr/>
          </p:nvCxnSpPr>
          <p:spPr>
            <a:xfrm>
              <a:off x="5543104" y="2457902"/>
              <a:ext cx="2928958" cy="1428760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214942" y="2000246"/>
              <a:ext cx="1500198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：主对角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143768" y="2000246"/>
              <a:ext cx="1571636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&lt;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：上三角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72198" y="3857634"/>
              <a:ext cx="1714512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i&gt;j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：下三角</a:t>
              </a:r>
            </a:p>
          </p:txBody>
        </p:sp>
        <p:sp>
          <p:nvSpPr>
            <p:cNvPr id="28" name="左弧形箭头 27"/>
            <p:cNvSpPr/>
            <p:nvPr/>
          </p:nvSpPr>
          <p:spPr>
            <a:xfrm>
              <a:off x="5857884" y="3714758"/>
              <a:ext cx="214314" cy="357190"/>
            </a:xfrm>
            <a:prstGeom prst="curved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右弧形箭头 28"/>
            <p:cNvSpPr/>
            <p:nvPr/>
          </p:nvSpPr>
          <p:spPr>
            <a:xfrm rot="10800000">
              <a:off x="6929454" y="2214560"/>
              <a:ext cx="214314" cy="428628"/>
            </a:xfrm>
            <a:prstGeom prst="curvedLef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7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/18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57224" y="1142984"/>
            <a:ext cx="785818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  什么是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特殊矩阵的压缩存储？为什么需要压缩存储？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1538" y="4857761"/>
            <a:ext cx="60722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特殊矩阵采用压缩存储的目的是</a:t>
            </a:r>
            <a:r>
              <a:rPr lang="zh-CN" altLang="en-US" sz="22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节省存储空间。</a:t>
            </a:r>
            <a:endParaRPr lang="en-US" altLang="zh-CN" sz="2200" smtClean="0">
              <a:solidFill>
                <a:srgbClr val="FF0000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1142976" y="2000240"/>
            <a:ext cx="6000792" cy="2476517"/>
            <a:chOff x="1500166" y="1785932"/>
            <a:chExt cx="6000792" cy="1857388"/>
          </a:xfrm>
        </p:grpSpPr>
        <p:sp>
          <p:nvSpPr>
            <p:cNvPr id="10" name="TextBox 9"/>
            <p:cNvSpPr txBox="1"/>
            <p:nvPr/>
          </p:nvSpPr>
          <p:spPr>
            <a:xfrm>
              <a:off x="1500166" y="1785932"/>
              <a:ext cx="1428760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压缩存储：</a:t>
              </a:r>
              <a:endPara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2" name="流程图: 磁盘 11"/>
            <p:cNvSpPr/>
            <p:nvPr/>
          </p:nvSpPr>
          <p:spPr>
            <a:xfrm>
              <a:off x="3857620" y="2714626"/>
              <a:ext cx="1571636" cy="928694"/>
            </a:xfrm>
            <a:prstGeom prst="flowChartMagneticDisk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一维数组</a:t>
              </a:r>
              <a:r>
                <a:rPr lang="en-US" altLang="zh-CN" sz="22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endParaRPr lang="zh-CN" altLang="en-US" sz="22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14612" y="2071684"/>
              <a:ext cx="4786346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提供二维数组的逻辑操作：</a:t>
              </a:r>
              <a:r>
                <a:rPr lang="en-US" altLang="zh-CN" sz="22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22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][</a:t>
              </a:r>
              <a:r>
                <a:rPr lang="en-US" altLang="zh-CN" sz="22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endPara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上下箭头 13"/>
            <p:cNvSpPr/>
            <p:nvPr/>
          </p:nvSpPr>
          <p:spPr>
            <a:xfrm>
              <a:off x="4572000" y="2500312"/>
              <a:ext cx="142876" cy="357190"/>
            </a:xfrm>
            <a:prstGeom prst="up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57224" y="666731"/>
            <a:ext cx="6715172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特殊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矩阵压缩存储后具有随机存取特性吗？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4348" y="1523987"/>
            <a:ext cx="7072362" cy="828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这里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讨论的特殊矩阵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都是二维的方阵，采用一维数组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压缩存储：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14480" y="2762245"/>
            <a:ext cx="5715040" cy="2064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 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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B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[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]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= 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f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(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i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j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)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f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函数的执行时间为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O(1)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所以，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压缩存储后具有随机存取特性。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9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/18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stealth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3000"/>
          </a:lnSpc>
          <a:spcBef>
            <a:spcPts val="0"/>
          </a:spcBef>
          <a:defRPr sz="2000" smtClean="0">
            <a:solidFill>
              <a:srgbClr val="0000FF"/>
            </a:solidFill>
            <a:ea typeface="楷体" pitchFamily="49" charset="-122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2629</TotalTime>
  <Words>1287</Words>
  <Application>Microsoft PowerPoint</Application>
  <PresentationFormat>全屏显示(4:3)</PresentationFormat>
  <Paragraphs>136</Paragraphs>
  <Slides>18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1073</cp:revision>
  <dcterms:created xsi:type="dcterms:W3CDTF">2004-03-31T23:50:14Z</dcterms:created>
  <dcterms:modified xsi:type="dcterms:W3CDTF">2017-12-07T09:21:10Z</dcterms:modified>
</cp:coreProperties>
</file>