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8"/>
  </p:notesMasterIdLst>
  <p:sldIdLst>
    <p:sldId id="256" r:id="rId2"/>
    <p:sldId id="257" r:id="rId3"/>
    <p:sldId id="258" r:id="rId4"/>
    <p:sldId id="508" r:id="rId5"/>
    <p:sldId id="259" r:id="rId6"/>
    <p:sldId id="294" r:id="rId7"/>
    <p:sldId id="295" r:id="rId8"/>
    <p:sldId id="296" r:id="rId9"/>
    <p:sldId id="293" r:id="rId10"/>
    <p:sldId id="502" r:id="rId11"/>
    <p:sldId id="261" r:id="rId12"/>
    <p:sldId id="262" r:id="rId13"/>
    <p:sldId id="503" r:id="rId14"/>
    <p:sldId id="263" r:id="rId15"/>
    <p:sldId id="505" r:id="rId16"/>
    <p:sldId id="297" r:id="rId17"/>
    <p:sldId id="298" r:id="rId18"/>
    <p:sldId id="509" r:id="rId19"/>
    <p:sldId id="492" r:id="rId20"/>
    <p:sldId id="299" r:id="rId21"/>
    <p:sldId id="300" r:id="rId22"/>
    <p:sldId id="301" r:id="rId23"/>
    <p:sldId id="303" r:id="rId24"/>
    <p:sldId id="507" r:id="rId25"/>
    <p:sldId id="506" r:id="rId26"/>
    <p:sldId id="494" r:id="rId2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3333FF"/>
    <a:srgbClr val="0000CC"/>
    <a:srgbClr val="663300"/>
    <a:srgbClr val="003300"/>
    <a:srgbClr val="FF0000"/>
    <a:srgbClr val="0E0E1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85" autoAdjust="0"/>
  </p:normalViewPr>
  <p:slideViewPr>
    <p:cSldViewPr>
      <p:cViewPr varScale="1">
        <p:scale>
          <a:sx n="75" d="100"/>
          <a:sy n="75" d="100"/>
        </p:scale>
        <p:origin x="-61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792A8-F8F7-48A7-903B-921BD19265C4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2199A-0DD1-4268-98FF-F649B9DCF2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F4B5-F1A9-42AD-821A-75B0B7EBAD7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049A-9450-4DE3-A398-7F6383909C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67D6-5557-4C86-836B-6188DE8FB88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CF24-7085-455C-9A1C-5E0E3CF8BE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CC8A-DB58-4CB6-B5A2-9359DC438FD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21A4-0D36-4A8E-937B-C70DBAF2896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5B1B-2D5B-48AD-900B-FCD1FAEA83D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BCD1-AC3F-47D1-9FAA-F783C03675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FFD28AF7-D4CC-4B35-B7D7-507FA0146854}" type="slidenum">
              <a:rPr lang="en-US" altLang="zh-CN" smtClean="0"/>
              <a:pPr/>
              <a:t>‹#›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1177-A3AE-41C8-8F32-DFF3373D36C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B0196-E962-4ED7-9A72-A8E23C1DA3D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A3989-F220-4BD9-AA34-FB2CA0318F7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2057400" y="228600"/>
            <a:ext cx="4891088" cy="7016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kumimoji="1" lang="en-US" altLang="zh-CN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kumimoji="1"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章  树和二叉树</a:t>
            </a:r>
          </a:p>
        </p:txBody>
      </p:sp>
      <p:sp>
        <p:nvSpPr>
          <p:cNvPr id="2051" name="Text Box 3" descr="信纸"/>
          <p:cNvSpPr txBox="1">
            <a:spLocks noChangeArrowheads="1"/>
          </p:cNvSpPr>
          <p:nvPr/>
        </p:nvSpPr>
        <p:spPr bwMode="auto">
          <a:xfrm>
            <a:off x="2554569" y="1405582"/>
            <a:ext cx="3017563" cy="523220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7.1  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树的概念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Box 15" descr="信纸"/>
          <p:cNvSpPr txBox="1">
            <a:spLocks noChangeArrowheads="1"/>
          </p:cNvSpPr>
          <p:nvPr/>
        </p:nvSpPr>
        <p:spPr bwMode="auto">
          <a:xfrm>
            <a:off x="500034" y="2262838"/>
            <a:ext cx="39600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7.2  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二叉树的概念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Box 15" descr="信纸"/>
          <p:cNvSpPr txBox="1">
            <a:spLocks noChangeArrowheads="1"/>
          </p:cNvSpPr>
          <p:nvPr/>
        </p:nvSpPr>
        <p:spPr bwMode="auto">
          <a:xfrm>
            <a:off x="500034" y="2977218"/>
            <a:ext cx="39600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7.3  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二叉树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的存储结构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" name="Text Box 15" descr="信纸"/>
          <p:cNvSpPr txBox="1">
            <a:spLocks noChangeArrowheads="1"/>
          </p:cNvSpPr>
          <p:nvPr/>
        </p:nvSpPr>
        <p:spPr bwMode="auto">
          <a:xfrm>
            <a:off x="500034" y="3691598"/>
            <a:ext cx="49320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7.4  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二叉树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基本运算及其实现</a:t>
            </a:r>
          </a:p>
        </p:txBody>
      </p:sp>
      <p:sp>
        <p:nvSpPr>
          <p:cNvPr id="7" name="Text Box 15" descr="信纸"/>
          <p:cNvSpPr txBox="1">
            <a:spLocks noChangeArrowheads="1"/>
          </p:cNvSpPr>
          <p:nvPr/>
        </p:nvSpPr>
        <p:spPr bwMode="auto">
          <a:xfrm>
            <a:off x="5572132" y="3691598"/>
            <a:ext cx="3281058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7.8 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哈夫曼树</a:t>
            </a:r>
          </a:p>
        </p:txBody>
      </p:sp>
      <p:sp>
        <p:nvSpPr>
          <p:cNvPr id="8" name="Text Box 15" descr="信纸"/>
          <p:cNvSpPr txBox="1">
            <a:spLocks noChangeArrowheads="1"/>
          </p:cNvSpPr>
          <p:nvPr/>
        </p:nvSpPr>
        <p:spPr bwMode="auto">
          <a:xfrm>
            <a:off x="5572132" y="2977218"/>
            <a:ext cx="3281058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7.7 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线索二叉树</a:t>
            </a:r>
          </a:p>
        </p:txBody>
      </p:sp>
      <p:sp>
        <p:nvSpPr>
          <p:cNvPr id="9" name="Text Box 15" descr="信纸"/>
          <p:cNvSpPr txBox="1">
            <a:spLocks noChangeArrowheads="1"/>
          </p:cNvSpPr>
          <p:nvPr/>
        </p:nvSpPr>
        <p:spPr bwMode="auto">
          <a:xfrm>
            <a:off x="5547934" y="2262838"/>
            <a:ext cx="3281058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7.6 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二叉树的构造</a:t>
            </a:r>
          </a:p>
        </p:txBody>
      </p:sp>
      <p:sp>
        <p:nvSpPr>
          <p:cNvPr id="10" name="Text Box 15" descr="信纸"/>
          <p:cNvSpPr txBox="1">
            <a:spLocks noChangeArrowheads="1"/>
          </p:cNvSpPr>
          <p:nvPr/>
        </p:nvSpPr>
        <p:spPr bwMode="auto">
          <a:xfrm>
            <a:off x="500034" y="4405978"/>
            <a:ext cx="39240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7.5  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二叉树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的遍历</a:t>
            </a:r>
          </a:p>
        </p:txBody>
      </p:sp>
      <p:sp>
        <p:nvSpPr>
          <p:cNvPr id="12" name="Text Box 15" descr="信纸"/>
          <p:cNvSpPr txBox="1">
            <a:spLocks noChangeArrowheads="1"/>
          </p:cNvSpPr>
          <p:nvPr/>
        </p:nvSpPr>
        <p:spPr bwMode="auto">
          <a:xfrm>
            <a:off x="5619340" y="4405978"/>
            <a:ext cx="3209652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7.9   </a:t>
            </a:r>
            <a:r>
              <a:rPr kumimoji="1"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并查集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00034" y="428604"/>
            <a:ext cx="8208963" cy="1847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200" dirty="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2</a:t>
            </a:r>
            <a:r>
              <a:rPr kumimoji="1" lang="zh-CN" altLang="en-US" sz="220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、分支结点与叶结点：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度不为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零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的结点称为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非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终端结点，又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叫</a:t>
            </a:r>
            <a:r>
              <a:rPr kumimoji="1" lang="zh-CN" altLang="en-US" sz="22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分支结点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度为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零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的结点称为终端结点或</a:t>
            </a:r>
            <a:r>
              <a:rPr kumimoji="1"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叶结点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（或</a:t>
            </a:r>
            <a:r>
              <a:rPr kumimoji="1"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叶子结点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）。</a:t>
            </a:r>
            <a:endParaRPr kumimoji="1" lang="en-US" altLang="zh-CN" sz="2200" dirty="0" smtClean="0"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200" dirty="0" smtClean="0"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度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的结点称为</a:t>
            </a:r>
            <a:r>
              <a:rPr kumimoji="1"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单</a:t>
            </a:r>
            <a:r>
              <a:rPr kumimoji="1"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分支结点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；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度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的结点称为</a:t>
            </a:r>
            <a:r>
              <a:rPr kumimoji="1"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双</a:t>
            </a:r>
            <a:r>
              <a:rPr kumimoji="1"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分支结点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，依此类推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 b="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199" name="Line 31"/>
          <p:cNvSpPr>
            <a:spLocks noChangeShapeType="1"/>
          </p:cNvSpPr>
          <p:nvPr/>
        </p:nvSpPr>
        <p:spPr bwMode="auto">
          <a:xfrm flipH="1">
            <a:off x="6348435" y="5070487"/>
            <a:ext cx="503238" cy="144463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00" name="Text Box 32"/>
          <p:cNvSpPr txBox="1">
            <a:spLocks noChangeArrowheads="1"/>
          </p:cNvSpPr>
          <p:nvPr/>
        </p:nvSpPr>
        <p:spPr bwMode="auto">
          <a:xfrm>
            <a:off x="6707210" y="4783150"/>
            <a:ext cx="10795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叶结点</a:t>
            </a:r>
            <a:endParaRPr lang="en-US" altLang="zh-CN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01" name="Text Box 33"/>
          <p:cNvSpPr txBox="1">
            <a:spLocks noChangeArrowheads="1"/>
          </p:cNvSpPr>
          <p:nvPr/>
        </p:nvSpPr>
        <p:spPr bwMode="auto">
          <a:xfrm>
            <a:off x="1357290" y="3500438"/>
            <a:ext cx="10795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双分支结点</a:t>
            </a:r>
            <a:endParaRPr lang="en-US" altLang="zh-CN" sz="20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直接箭头连接符 35"/>
          <p:cNvCxnSpPr>
            <a:endCxn id="7177" idx="1"/>
          </p:cNvCxnSpPr>
          <p:nvPr/>
        </p:nvCxnSpPr>
        <p:spPr>
          <a:xfrm>
            <a:off x="2428860" y="3857628"/>
            <a:ext cx="413137" cy="132144"/>
          </a:xfrm>
          <a:prstGeom prst="straightConnector1">
            <a:avLst/>
          </a:prstGeom>
          <a:ln w="28575">
            <a:solidFill>
              <a:srgbClr val="CC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2520962" y="3201986"/>
            <a:ext cx="3816350" cy="2305050"/>
            <a:chOff x="1692275" y="2276475"/>
            <a:chExt cx="3816350" cy="2305050"/>
          </a:xfrm>
        </p:grpSpPr>
        <p:sp>
          <p:nvSpPr>
            <p:cNvPr id="38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41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42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43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44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45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46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47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48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49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50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51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52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53" name="Line 44"/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49"/>
            <p:cNvSpPr>
              <a:spLocks noChangeShapeType="1"/>
            </p:cNvSpPr>
            <p:nvPr/>
          </p:nvSpPr>
          <p:spPr bwMode="auto">
            <a:xfrm>
              <a:off x="3243263" y="3332163"/>
              <a:ext cx="0" cy="25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10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" name="Line 20"/>
          <p:cNvSpPr>
            <a:spLocks noChangeShapeType="1"/>
          </p:cNvSpPr>
          <p:nvPr/>
        </p:nvSpPr>
        <p:spPr bwMode="auto">
          <a:xfrm flipH="1">
            <a:off x="5929322" y="1630363"/>
            <a:ext cx="731827" cy="51275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88904" y="857232"/>
            <a:ext cx="5197476" cy="229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200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3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、路径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与路径长度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：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两个结点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200" i="1" baseline="-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2200" i="1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200" i="1" baseline="-3000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的结点序列</a:t>
            </a:r>
            <a:r>
              <a:rPr kumimoji="1" lang="zh-CN" altLang="en-US" sz="22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200" i="1" baseline="-30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200" i="1" baseline="-30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baseline="-30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200" i="1" baseline="-30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baseline="-30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solidFill>
                  <a:srgbClr val="CC00FF"/>
                </a:solidFill>
                <a:latin typeface="Consolas" pitchFamily="49" charset="0"/>
                <a:ea typeface="宋体"/>
                <a:cs typeface="Consolas" pitchFamily="49" charset="0"/>
              </a:rPr>
              <a:t>…</a:t>
            </a:r>
            <a:r>
              <a:rPr kumimoji="1" lang="zh-CN" altLang="en-US" sz="22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200" i="1" baseline="-30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2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称为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路径。其中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2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2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kumimoji="1"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是分支。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长度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等于路径所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通过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的结点数目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减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（即路径上分支数目）</a:t>
            </a:r>
            <a:r>
              <a:rPr kumimoji="1" lang="zh-CN" altLang="en-US" sz="2200" dirty="0">
                <a:solidFill>
                  <a:srgbClr val="00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8197" name="Freeform 5"/>
          <p:cNvSpPr>
            <a:spLocks/>
          </p:cNvSpPr>
          <p:nvPr/>
        </p:nvSpPr>
        <p:spPr bwMode="auto">
          <a:xfrm>
            <a:off x="5532439" y="2428868"/>
            <a:ext cx="182570" cy="293695"/>
          </a:xfrm>
          <a:custGeom>
            <a:avLst/>
            <a:gdLst/>
            <a:ahLst/>
            <a:cxnLst>
              <a:cxn ang="0">
                <a:pos x="121" y="0"/>
              </a:cxn>
              <a:cxn ang="0">
                <a:pos x="0" y="144"/>
              </a:cxn>
            </a:cxnLst>
            <a:rect l="0" t="0" r="r" b="b"/>
            <a:pathLst>
              <a:path w="121" h="144">
                <a:moveTo>
                  <a:pt x="121" y="0"/>
                </a:moveTo>
                <a:lnTo>
                  <a:pt x="0" y="14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98" name="Freeform 6"/>
          <p:cNvSpPr>
            <a:spLocks/>
          </p:cNvSpPr>
          <p:nvPr/>
        </p:nvSpPr>
        <p:spPr bwMode="auto">
          <a:xfrm>
            <a:off x="5957898" y="2416168"/>
            <a:ext cx="185738" cy="29845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" y="150"/>
              </a:cxn>
            </a:cxnLst>
            <a:rect l="0" t="0" r="r" b="b"/>
            <a:pathLst>
              <a:path w="72" h="150">
                <a:moveTo>
                  <a:pt x="0" y="0"/>
                </a:moveTo>
                <a:lnTo>
                  <a:pt x="72" y="15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6661150" y="1412875"/>
            <a:ext cx="360363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5653088" y="2062163"/>
            <a:ext cx="360362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6661150" y="2062163"/>
            <a:ext cx="360363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7669213" y="2062163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5292725" y="2709863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5942013" y="2709863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205" name="Oval 13"/>
          <p:cNvSpPr>
            <a:spLocks noChangeArrowheads="1"/>
          </p:cNvSpPr>
          <p:nvPr/>
        </p:nvSpPr>
        <p:spPr bwMode="auto">
          <a:xfrm>
            <a:off x="6661150" y="2709863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8206" name="Oval 14"/>
          <p:cNvSpPr>
            <a:spLocks noChangeArrowheads="1"/>
          </p:cNvSpPr>
          <p:nvPr/>
        </p:nvSpPr>
        <p:spPr bwMode="auto">
          <a:xfrm>
            <a:off x="6661150" y="3357563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8207" name="Oval 15"/>
          <p:cNvSpPr>
            <a:spLocks noChangeArrowheads="1"/>
          </p:cNvSpPr>
          <p:nvPr/>
        </p:nvSpPr>
        <p:spPr bwMode="auto">
          <a:xfrm>
            <a:off x="7308850" y="2709863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8208" name="Oval 16"/>
          <p:cNvSpPr>
            <a:spLocks noChangeArrowheads="1"/>
          </p:cNvSpPr>
          <p:nvPr/>
        </p:nvSpPr>
        <p:spPr bwMode="auto">
          <a:xfrm>
            <a:off x="8101013" y="2709863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8209" name="Oval 17"/>
          <p:cNvSpPr>
            <a:spLocks noChangeArrowheads="1"/>
          </p:cNvSpPr>
          <p:nvPr/>
        </p:nvSpPr>
        <p:spPr bwMode="auto">
          <a:xfrm>
            <a:off x="7524750" y="3357563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8210" name="Oval 18"/>
          <p:cNvSpPr>
            <a:spLocks noChangeArrowheads="1"/>
          </p:cNvSpPr>
          <p:nvPr/>
        </p:nvSpPr>
        <p:spPr bwMode="auto">
          <a:xfrm>
            <a:off x="8105775" y="3357563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sp>
        <p:nvSpPr>
          <p:cNvPr id="8211" name="Oval 19"/>
          <p:cNvSpPr>
            <a:spLocks noChangeArrowheads="1"/>
          </p:cNvSpPr>
          <p:nvPr/>
        </p:nvSpPr>
        <p:spPr bwMode="auto">
          <a:xfrm>
            <a:off x="8748713" y="3357563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M</a:t>
            </a:r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>
            <a:off x="6838950" y="1773238"/>
            <a:ext cx="0" cy="288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>
            <a:off x="7031038" y="1658938"/>
            <a:ext cx="647700" cy="503237"/>
          </a:xfrm>
          <a:prstGeom prst="line">
            <a:avLst/>
          </a:prstGeom>
          <a:noFill/>
          <a:ln w="28575">
            <a:solidFill>
              <a:srgbClr val="CC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>
            <a:off x="6843713" y="24685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>
            <a:off x="6843713" y="30702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17" name="Freeform 25"/>
          <p:cNvSpPr>
            <a:spLocks/>
          </p:cNvSpPr>
          <p:nvPr/>
        </p:nvSpPr>
        <p:spPr bwMode="auto">
          <a:xfrm>
            <a:off x="7540625" y="2408238"/>
            <a:ext cx="220663" cy="301625"/>
          </a:xfrm>
          <a:custGeom>
            <a:avLst/>
            <a:gdLst/>
            <a:ahLst/>
            <a:cxnLst>
              <a:cxn ang="0">
                <a:pos x="139" y="0"/>
              </a:cxn>
              <a:cxn ang="0">
                <a:pos x="0" y="190"/>
              </a:cxn>
            </a:cxnLst>
            <a:rect l="0" t="0" r="r" b="b"/>
            <a:pathLst>
              <a:path w="139" h="190">
                <a:moveTo>
                  <a:pt x="139" y="0"/>
                </a:moveTo>
                <a:lnTo>
                  <a:pt x="0" y="19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18" name="Freeform 26"/>
          <p:cNvSpPr>
            <a:spLocks/>
          </p:cNvSpPr>
          <p:nvPr/>
        </p:nvSpPr>
        <p:spPr bwMode="auto">
          <a:xfrm>
            <a:off x="7980363" y="2379663"/>
            <a:ext cx="265112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" y="208"/>
              </a:cxn>
            </a:cxnLst>
            <a:rect l="0" t="0" r="r" b="b"/>
            <a:pathLst>
              <a:path w="167" h="208">
                <a:moveTo>
                  <a:pt x="0" y="0"/>
                </a:moveTo>
                <a:lnTo>
                  <a:pt x="167" y="208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 flipH="1">
            <a:off x="7785100" y="2998788"/>
            <a:ext cx="360363" cy="358775"/>
          </a:xfrm>
          <a:prstGeom prst="line">
            <a:avLst/>
          </a:prstGeom>
          <a:noFill/>
          <a:ln w="28575">
            <a:solidFill>
              <a:srgbClr val="CC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>
            <a:off x="8288338" y="30702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21" name="Freeform 29"/>
          <p:cNvSpPr>
            <a:spLocks/>
          </p:cNvSpPr>
          <p:nvPr/>
        </p:nvSpPr>
        <p:spPr bwMode="auto">
          <a:xfrm>
            <a:off x="8428038" y="2979738"/>
            <a:ext cx="447675" cy="390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2" y="246"/>
              </a:cxn>
            </a:cxnLst>
            <a:rect l="0" t="0" r="r" b="b"/>
            <a:pathLst>
              <a:path w="282" h="246">
                <a:moveTo>
                  <a:pt x="0" y="0"/>
                </a:moveTo>
                <a:lnTo>
                  <a:pt x="282" y="24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5508625" y="4076700"/>
            <a:ext cx="3240088" cy="85407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的路径</a:t>
            </a:r>
            <a:r>
              <a:rPr lang="zh-CN" altLang="en-US" sz="200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endParaRPr lang="zh-CN" altLang="en-US" sz="2000" dirty="0">
              <a:solidFill>
                <a:srgbClr val="CC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其长度为</a:t>
            </a:r>
            <a:r>
              <a:rPr lang="en-US" altLang="zh-CN" sz="2000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11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44"/>
          <p:cNvSpPr>
            <a:spLocks noChangeShapeType="1"/>
          </p:cNvSpPr>
          <p:nvPr/>
        </p:nvSpPr>
        <p:spPr bwMode="auto">
          <a:xfrm flipH="1">
            <a:off x="1643042" y="2717794"/>
            <a:ext cx="725482" cy="49689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321703" cy="188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500"/>
              </a:lnSpc>
              <a:spcBef>
                <a:spcPts val="0"/>
              </a:spcBef>
            </a:pPr>
            <a:r>
              <a:rPr kumimoji="1" lang="en-US" altLang="zh-CN" sz="2200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4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、孩子结点、双亲结点和兄弟结点：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在一棵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中，每个结点的后继，被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称作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该结点的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孩子结点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子女结点）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相应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地，该结点被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称作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孩子结点的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双亲结点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父母结点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endParaRPr kumimoji="1" lang="en-US" altLang="zh-CN" sz="22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ts val="3500"/>
              </a:lnSpc>
              <a:spcBef>
                <a:spcPts val="0"/>
              </a:spcBef>
            </a:pP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具有同一双亲的孩子结点互为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兄弟结点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2" name="Freeform 47"/>
          <p:cNvSpPr>
            <a:spLocks/>
          </p:cNvSpPr>
          <p:nvPr/>
        </p:nvSpPr>
        <p:spPr bwMode="auto">
          <a:xfrm>
            <a:off x="1239813" y="3509955"/>
            <a:ext cx="211120" cy="300039"/>
          </a:xfrm>
          <a:custGeom>
            <a:avLst/>
            <a:gdLst/>
            <a:ahLst/>
            <a:cxnLst>
              <a:cxn ang="0">
                <a:pos x="121" y="0"/>
              </a:cxn>
              <a:cxn ang="0">
                <a:pos x="0" y="144"/>
              </a:cxn>
            </a:cxnLst>
            <a:rect l="0" t="0" r="r" b="b"/>
            <a:pathLst>
              <a:path w="121" h="144">
                <a:moveTo>
                  <a:pt x="121" y="0"/>
                </a:moveTo>
                <a:lnTo>
                  <a:pt x="0" y="14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Freeform 48"/>
          <p:cNvSpPr>
            <a:spLocks/>
          </p:cNvSpPr>
          <p:nvPr/>
        </p:nvSpPr>
        <p:spPr bwMode="auto">
          <a:xfrm>
            <a:off x="1665247" y="3471855"/>
            <a:ext cx="214314" cy="32385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5" y="147"/>
              </a:cxn>
            </a:cxnLst>
            <a:rect l="0" t="0" r="r" b="b"/>
            <a:pathLst>
              <a:path w="115" h="147">
                <a:moveTo>
                  <a:pt x="0" y="0"/>
                </a:moveTo>
                <a:lnTo>
                  <a:pt x="115" y="147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Oval 31"/>
          <p:cNvSpPr>
            <a:spLocks noChangeArrowheads="1"/>
          </p:cNvSpPr>
          <p:nvPr/>
        </p:nvSpPr>
        <p:spPr bwMode="auto">
          <a:xfrm>
            <a:off x="2368525" y="2500306"/>
            <a:ext cx="360363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5" name="Oval 32"/>
          <p:cNvSpPr>
            <a:spLocks noChangeArrowheads="1"/>
          </p:cNvSpPr>
          <p:nvPr/>
        </p:nvSpPr>
        <p:spPr bwMode="auto">
          <a:xfrm>
            <a:off x="1360463" y="3149594"/>
            <a:ext cx="360362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6" name="Oval 33"/>
          <p:cNvSpPr>
            <a:spLocks noChangeArrowheads="1"/>
          </p:cNvSpPr>
          <p:nvPr/>
        </p:nvSpPr>
        <p:spPr bwMode="auto">
          <a:xfrm>
            <a:off x="2368525" y="3149594"/>
            <a:ext cx="360363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7" name="Oval 34"/>
          <p:cNvSpPr>
            <a:spLocks noChangeArrowheads="1"/>
          </p:cNvSpPr>
          <p:nvPr/>
        </p:nvSpPr>
        <p:spPr bwMode="auto">
          <a:xfrm>
            <a:off x="3376588" y="3149594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8" name="Oval 35"/>
          <p:cNvSpPr>
            <a:spLocks noChangeArrowheads="1"/>
          </p:cNvSpPr>
          <p:nvPr/>
        </p:nvSpPr>
        <p:spPr bwMode="auto">
          <a:xfrm>
            <a:off x="1000100" y="3797294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" name="Oval 36"/>
          <p:cNvSpPr>
            <a:spLocks noChangeArrowheads="1"/>
          </p:cNvSpPr>
          <p:nvPr/>
        </p:nvSpPr>
        <p:spPr bwMode="auto">
          <a:xfrm>
            <a:off x="1719238" y="3797294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40" name="Oval 37"/>
          <p:cNvSpPr>
            <a:spLocks noChangeArrowheads="1"/>
          </p:cNvSpPr>
          <p:nvPr/>
        </p:nvSpPr>
        <p:spPr bwMode="auto">
          <a:xfrm>
            <a:off x="2368525" y="3797294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41" name="Oval 38"/>
          <p:cNvSpPr>
            <a:spLocks noChangeArrowheads="1"/>
          </p:cNvSpPr>
          <p:nvPr/>
        </p:nvSpPr>
        <p:spPr bwMode="auto">
          <a:xfrm>
            <a:off x="2368525" y="4444994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42" name="Oval 39"/>
          <p:cNvSpPr>
            <a:spLocks noChangeArrowheads="1"/>
          </p:cNvSpPr>
          <p:nvPr/>
        </p:nvSpPr>
        <p:spPr bwMode="auto">
          <a:xfrm>
            <a:off x="3016225" y="3797294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43" name="Oval 40"/>
          <p:cNvSpPr>
            <a:spLocks noChangeArrowheads="1"/>
          </p:cNvSpPr>
          <p:nvPr/>
        </p:nvSpPr>
        <p:spPr bwMode="auto">
          <a:xfrm>
            <a:off x="3808388" y="3797294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4" name="Oval 41"/>
          <p:cNvSpPr>
            <a:spLocks noChangeArrowheads="1"/>
          </p:cNvSpPr>
          <p:nvPr/>
        </p:nvSpPr>
        <p:spPr bwMode="auto">
          <a:xfrm>
            <a:off x="3232125" y="4444994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45" name="Oval 42"/>
          <p:cNvSpPr>
            <a:spLocks noChangeArrowheads="1"/>
          </p:cNvSpPr>
          <p:nvPr/>
        </p:nvSpPr>
        <p:spPr bwMode="auto">
          <a:xfrm>
            <a:off x="3813150" y="4444994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sp>
        <p:nvSpPr>
          <p:cNvPr id="46" name="Oval 43"/>
          <p:cNvSpPr>
            <a:spLocks noChangeArrowheads="1"/>
          </p:cNvSpPr>
          <p:nvPr/>
        </p:nvSpPr>
        <p:spPr bwMode="auto">
          <a:xfrm>
            <a:off x="4456088" y="4444994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M</a:t>
            </a:r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>
            <a:off x="2546325" y="2860669"/>
            <a:ext cx="0" cy="288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>
            <a:off x="2738413" y="2746369"/>
            <a:ext cx="647700" cy="5032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>
            <a:off x="2551088" y="3555994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Line 50"/>
          <p:cNvSpPr>
            <a:spLocks noChangeShapeType="1"/>
          </p:cNvSpPr>
          <p:nvPr/>
        </p:nvSpPr>
        <p:spPr bwMode="auto">
          <a:xfrm>
            <a:off x="2551088" y="4157656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Freeform 51"/>
          <p:cNvSpPr>
            <a:spLocks/>
          </p:cNvSpPr>
          <p:nvPr/>
        </p:nvSpPr>
        <p:spPr bwMode="auto">
          <a:xfrm>
            <a:off x="3248000" y="3495669"/>
            <a:ext cx="220663" cy="301625"/>
          </a:xfrm>
          <a:custGeom>
            <a:avLst/>
            <a:gdLst/>
            <a:ahLst/>
            <a:cxnLst>
              <a:cxn ang="0">
                <a:pos x="139" y="0"/>
              </a:cxn>
              <a:cxn ang="0">
                <a:pos x="0" y="190"/>
              </a:cxn>
            </a:cxnLst>
            <a:rect l="0" t="0" r="r" b="b"/>
            <a:pathLst>
              <a:path w="139" h="190">
                <a:moveTo>
                  <a:pt x="139" y="0"/>
                </a:moveTo>
                <a:lnTo>
                  <a:pt x="0" y="19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Freeform 52"/>
          <p:cNvSpPr>
            <a:spLocks/>
          </p:cNvSpPr>
          <p:nvPr/>
        </p:nvSpPr>
        <p:spPr bwMode="auto">
          <a:xfrm>
            <a:off x="3687738" y="3467094"/>
            <a:ext cx="265112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" y="208"/>
              </a:cxn>
            </a:cxnLst>
            <a:rect l="0" t="0" r="r" b="b"/>
            <a:pathLst>
              <a:path w="167" h="208">
                <a:moveTo>
                  <a:pt x="0" y="0"/>
                </a:moveTo>
                <a:lnTo>
                  <a:pt x="167" y="20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 flipH="1">
            <a:off x="3492475" y="4086219"/>
            <a:ext cx="360363" cy="358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>
            <a:off x="3995713" y="4157656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Freeform 55"/>
          <p:cNvSpPr>
            <a:spLocks/>
          </p:cNvSpPr>
          <p:nvPr/>
        </p:nvSpPr>
        <p:spPr bwMode="auto">
          <a:xfrm>
            <a:off x="4135413" y="4067169"/>
            <a:ext cx="447675" cy="390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2" y="246"/>
              </a:cxn>
            </a:cxnLst>
            <a:rect l="0" t="0" r="r" b="b"/>
            <a:pathLst>
              <a:path w="282" h="246">
                <a:moveTo>
                  <a:pt x="0" y="0"/>
                </a:moveTo>
                <a:lnTo>
                  <a:pt x="282" y="24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57818" y="2600262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的孩子结点有</a:t>
            </a:r>
            <a:r>
              <a:rPr kumimoji="1"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57818" y="3071810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000" dirty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000" i="1" dirty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zh-CN" altLang="en-US" sz="2000" dirty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000" i="1" dirty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的双亲结点为</a:t>
            </a:r>
            <a:r>
              <a:rPr kumimoji="1"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endParaRPr lang="zh-CN" altLang="en-US" sz="20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57818" y="3600394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000" dirty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000" i="1" dirty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zh-CN" altLang="en-US" sz="2000" dirty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000" i="1" dirty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的互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为兄弟结点</a:t>
            </a:r>
            <a:endParaRPr lang="zh-CN" altLang="en-US" sz="20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12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44"/>
          <p:cNvSpPr>
            <a:spLocks noChangeShapeType="1"/>
          </p:cNvSpPr>
          <p:nvPr/>
        </p:nvSpPr>
        <p:spPr bwMode="auto">
          <a:xfrm flipH="1">
            <a:off x="1571604" y="2789232"/>
            <a:ext cx="725482" cy="49689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4282" y="214290"/>
            <a:ext cx="8643998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500"/>
              </a:lnSpc>
              <a:spcBef>
                <a:spcPct val="50000"/>
              </a:spcBef>
            </a:pP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5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、子孙结点和祖先结点：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在一棵树中，一个结点的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所有子树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中的结点称为该结点的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子孙结点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2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ts val="3500"/>
              </a:lnSpc>
              <a:spcBef>
                <a:spcPct val="50000"/>
              </a:spcBef>
            </a:pP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  从根结点到达一个结点的路径上经过的所有结点被称作该结点的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祖先结点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Freeform 47"/>
          <p:cNvSpPr>
            <a:spLocks/>
          </p:cNvSpPr>
          <p:nvPr/>
        </p:nvSpPr>
        <p:spPr bwMode="auto">
          <a:xfrm>
            <a:off x="1168375" y="3581393"/>
            <a:ext cx="211120" cy="300039"/>
          </a:xfrm>
          <a:custGeom>
            <a:avLst/>
            <a:gdLst/>
            <a:ahLst/>
            <a:cxnLst>
              <a:cxn ang="0">
                <a:pos x="121" y="0"/>
              </a:cxn>
              <a:cxn ang="0">
                <a:pos x="0" y="144"/>
              </a:cxn>
            </a:cxnLst>
            <a:rect l="0" t="0" r="r" b="b"/>
            <a:pathLst>
              <a:path w="121" h="144">
                <a:moveTo>
                  <a:pt x="121" y="0"/>
                </a:moveTo>
                <a:lnTo>
                  <a:pt x="0" y="14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Freeform 48"/>
          <p:cNvSpPr>
            <a:spLocks/>
          </p:cNvSpPr>
          <p:nvPr/>
        </p:nvSpPr>
        <p:spPr bwMode="auto">
          <a:xfrm>
            <a:off x="1593809" y="3543293"/>
            <a:ext cx="214314" cy="32385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5" y="147"/>
              </a:cxn>
            </a:cxnLst>
            <a:rect l="0" t="0" r="r" b="b"/>
            <a:pathLst>
              <a:path w="115" h="147">
                <a:moveTo>
                  <a:pt x="0" y="0"/>
                </a:moveTo>
                <a:lnTo>
                  <a:pt x="115" y="147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Oval 31"/>
          <p:cNvSpPr>
            <a:spLocks noChangeArrowheads="1"/>
          </p:cNvSpPr>
          <p:nvPr/>
        </p:nvSpPr>
        <p:spPr bwMode="auto">
          <a:xfrm>
            <a:off x="2297087" y="2571744"/>
            <a:ext cx="360363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5" name="Oval 32"/>
          <p:cNvSpPr>
            <a:spLocks noChangeArrowheads="1"/>
          </p:cNvSpPr>
          <p:nvPr/>
        </p:nvSpPr>
        <p:spPr bwMode="auto">
          <a:xfrm>
            <a:off x="1289025" y="3221032"/>
            <a:ext cx="360362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6" name="Oval 33"/>
          <p:cNvSpPr>
            <a:spLocks noChangeArrowheads="1"/>
          </p:cNvSpPr>
          <p:nvPr/>
        </p:nvSpPr>
        <p:spPr bwMode="auto">
          <a:xfrm>
            <a:off x="2297087" y="3221032"/>
            <a:ext cx="360363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7" name="Oval 34"/>
          <p:cNvSpPr>
            <a:spLocks noChangeArrowheads="1"/>
          </p:cNvSpPr>
          <p:nvPr/>
        </p:nvSpPr>
        <p:spPr bwMode="auto">
          <a:xfrm>
            <a:off x="3305150" y="3221032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8" name="Oval 35"/>
          <p:cNvSpPr>
            <a:spLocks noChangeArrowheads="1"/>
          </p:cNvSpPr>
          <p:nvPr/>
        </p:nvSpPr>
        <p:spPr bwMode="auto">
          <a:xfrm>
            <a:off x="928662" y="3868732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" name="Oval 36"/>
          <p:cNvSpPr>
            <a:spLocks noChangeArrowheads="1"/>
          </p:cNvSpPr>
          <p:nvPr/>
        </p:nvSpPr>
        <p:spPr bwMode="auto">
          <a:xfrm>
            <a:off x="1647800" y="3868732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40" name="Oval 37"/>
          <p:cNvSpPr>
            <a:spLocks noChangeArrowheads="1"/>
          </p:cNvSpPr>
          <p:nvPr/>
        </p:nvSpPr>
        <p:spPr bwMode="auto">
          <a:xfrm>
            <a:off x="2297087" y="3868732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41" name="Oval 38"/>
          <p:cNvSpPr>
            <a:spLocks noChangeArrowheads="1"/>
          </p:cNvSpPr>
          <p:nvPr/>
        </p:nvSpPr>
        <p:spPr bwMode="auto">
          <a:xfrm>
            <a:off x="2297087" y="4516432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42" name="Oval 39"/>
          <p:cNvSpPr>
            <a:spLocks noChangeArrowheads="1"/>
          </p:cNvSpPr>
          <p:nvPr/>
        </p:nvSpPr>
        <p:spPr bwMode="auto">
          <a:xfrm>
            <a:off x="2944787" y="3868732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43" name="Oval 40"/>
          <p:cNvSpPr>
            <a:spLocks noChangeArrowheads="1"/>
          </p:cNvSpPr>
          <p:nvPr/>
        </p:nvSpPr>
        <p:spPr bwMode="auto">
          <a:xfrm>
            <a:off x="3736950" y="3868732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4" name="Oval 41"/>
          <p:cNvSpPr>
            <a:spLocks noChangeArrowheads="1"/>
          </p:cNvSpPr>
          <p:nvPr/>
        </p:nvSpPr>
        <p:spPr bwMode="auto">
          <a:xfrm>
            <a:off x="3160687" y="4516432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45" name="Oval 42"/>
          <p:cNvSpPr>
            <a:spLocks noChangeArrowheads="1"/>
          </p:cNvSpPr>
          <p:nvPr/>
        </p:nvSpPr>
        <p:spPr bwMode="auto">
          <a:xfrm>
            <a:off x="3741712" y="4516432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sp>
        <p:nvSpPr>
          <p:cNvPr id="46" name="Oval 43"/>
          <p:cNvSpPr>
            <a:spLocks noChangeArrowheads="1"/>
          </p:cNvSpPr>
          <p:nvPr/>
        </p:nvSpPr>
        <p:spPr bwMode="auto">
          <a:xfrm>
            <a:off x="4384650" y="4516432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M</a:t>
            </a:r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>
            <a:off x="2474887" y="2932107"/>
            <a:ext cx="0" cy="288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>
            <a:off x="2666975" y="2817807"/>
            <a:ext cx="647700" cy="5032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>
            <a:off x="2479650" y="3614732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Line 50"/>
          <p:cNvSpPr>
            <a:spLocks noChangeShapeType="1"/>
          </p:cNvSpPr>
          <p:nvPr/>
        </p:nvSpPr>
        <p:spPr bwMode="auto">
          <a:xfrm>
            <a:off x="2479650" y="4229094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Freeform 51"/>
          <p:cNvSpPr>
            <a:spLocks/>
          </p:cNvSpPr>
          <p:nvPr/>
        </p:nvSpPr>
        <p:spPr bwMode="auto">
          <a:xfrm>
            <a:off x="3176562" y="3567107"/>
            <a:ext cx="220663" cy="301625"/>
          </a:xfrm>
          <a:custGeom>
            <a:avLst/>
            <a:gdLst/>
            <a:ahLst/>
            <a:cxnLst>
              <a:cxn ang="0">
                <a:pos x="139" y="0"/>
              </a:cxn>
              <a:cxn ang="0">
                <a:pos x="0" y="190"/>
              </a:cxn>
            </a:cxnLst>
            <a:rect l="0" t="0" r="r" b="b"/>
            <a:pathLst>
              <a:path w="139" h="190">
                <a:moveTo>
                  <a:pt x="139" y="0"/>
                </a:moveTo>
                <a:lnTo>
                  <a:pt x="0" y="19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Freeform 52"/>
          <p:cNvSpPr>
            <a:spLocks/>
          </p:cNvSpPr>
          <p:nvPr/>
        </p:nvSpPr>
        <p:spPr bwMode="auto">
          <a:xfrm>
            <a:off x="3616300" y="3538532"/>
            <a:ext cx="265112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" y="208"/>
              </a:cxn>
            </a:cxnLst>
            <a:rect l="0" t="0" r="r" b="b"/>
            <a:pathLst>
              <a:path w="167" h="208">
                <a:moveTo>
                  <a:pt x="0" y="0"/>
                </a:moveTo>
                <a:lnTo>
                  <a:pt x="167" y="20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 flipH="1">
            <a:off x="3421037" y="4157657"/>
            <a:ext cx="360363" cy="358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>
            <a:off x="3924275" y="4229094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Freeform 55"/>
          <p:cNvSpPr>
            <a:spLocks/>
          </p:cNvSpPr>
          <p:nvPr/>
        </p:nvSpPr>
        <p:spPr bwMode="auto">
          <a:xfrm>
            <a:off x="4063975" y="4138607"/>
            <a:ext cx="447675" cy="390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2" y="246"/>
              </a:cxn>
            </a:cxnLst>
            <a:rect l="0" t="0" r="r" b="b"/>
            <a:pathLst>
              <a:path w="282" h="246">
                <a:moveTo>
                  <a:pt x="0" y="0"/>
                </a:moveTo>
                <a:lnTo>
                  <a:pt x="282" y="24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57554" y="2500306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所有结点都是</a:t>
            </a:r>
            <a:r>
              <a:rPr kumimoji="1"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的子孙结点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14744" y="5143512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的祖先结点为</a:t>
            </a:r>
            <a:r>
              <a:rPr kumimoji="1" lang="en-US" altLang="zh-CN" sz="2000" i="1" dirty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000" dirty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000" i="1" dirty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2000" dirty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000" i="1" dirty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endParaRPr lang="zh-CN" altLang="en-US" sz="2000" i="1" dirty="0">
              <a:solidFill>
                <a:srgbClr val="CC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 rot="10800000">
            <a:off x="2786050" y="2714620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45" idx="4"/>
          </p:cNvCxnSpPr>
          <p:nvPr/>
        </p:nvCxnSpPr>
        <p:spPr>
          <a:xfrm rot="16200000" flipV="1">
            <a:off x="3792117" y="5006571"/>
            <a:ext cx="266718" cy="7164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13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93702" y="285728"/>
            <a:ext cx="8464578" cy="1720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20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6</a:t>
            </a:r>
            <a:r>
              <a:rPr kumimoji="1" lang="zh-CN" altLang="en-US" sz="220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、结点的</a:t>
            </a:r>
            <a:r>
              <a:rPr kumimoji="1" lang="zh-CN" altLang="en-US" sz="2200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层次和树的高度：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树中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每个结点都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处在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一个层次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上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。结点的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层次从树根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开始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定义，根结点为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第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层，它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孩子结点为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第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层，以此类推，一个结点所在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的层次为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其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双亲结点所在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的层次加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200" smtClean="0"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树中结点的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最大层次称为树的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高度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（或树的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深度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142976" y="2571744"/>
            <a:ext cx="3816350" cy="2305050"/>
            <a:chOff x="1692275" y="2276475"/>
            <a:chExt cx="3816350" cy="2305050"/>
          </a:xfrm>
        </p:grpSpPr>
        <p:sp>
          <p:nvSpPr>
            <p:cNvPr id="49" name="Line 44"/>
            <p:cNvSpPr>
              <a:spLocks noChangeShapeType="1"/>
            </p:cNvSpPr>
            <p:nvPr/>
          </p:nvSpPr>
          <p:spPr bwMode="auto">
            <a:xfrm flipH="1">
              <a:off x="2335217" y="2493963"/>
              <a:ext cx="725482" cy="49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7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9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40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41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42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43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44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45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46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47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48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49"/>
            <p:cNvSpPr>
              <a:spLocks noChangeShapeType="1"/>
            </p:cNvSpPr>
            <p:nvPr/>
          </p:nvSpPr>
          <p:spPr bwMode="auto">
            <a:xfrm>
              <a:off x="3243263" y="3319463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071802" y="2500306"/>
            <a:ext cx="3360759" cy="396875"/>
            <a:chOff x="3929058" y="2714620"/>
            <a:chExt cx="3360759" cy="396875"/>
          </a:xfrm>
        </p:grpSpPr>
        <p:sp>
          <p:nvSpPr>
            <p:cNvPr id="53278" name="Text Box 30"/>
            <p:cNvSpPr txBox="1">
              <a:spLocks noChangeArrowheads="1"/>
            </p:cNvSpPr>
            <p:nvPr/>
          </p:nvSpPr>
          <p:spPr bwMode="auto">
            <a:xfrm>
              <a:off x="6929454" y="2714620"/>
              <a:ext cx="360363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CC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3929058" y="2928934"/>
              <a:ext cx="2857520" cy="1588"/>
            </a:xfrm>
            <a:prstGeom prst="line">
              <a:avLst/>
            </a:prstGeom>
            <a:ln w="28575">
              <a:solidFill>
                <a:srgbClr val="0000CC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4071934" y="3175001"/>
            <a:ext cx="2360627" cy="396875"/>
            <a:chOff x="4929190" y="3389315"/>
            <a:chExt cx="2360627" cy="396875"/>
          </a:xfrm>
        </p:grpSpPr>
        <p:sp>
          <p:nvSpPr>
            <p:cNvPr id="53279" name="Text Box 31"/>
            <p:cNvSpPr txBox="1">
              <a:spLocks noChangeArrowheads="1"/>
            </p:cNvSpPr>
            <p:nvPr/>
          </p:nvSpPr>
          <p:spPr bwMode="auto">
            <a:xfrm>
              <a:off x="6929454" y="3389315"/>
              <a:ext cx="360363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CC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4929190" y="3571876"/>
              <a:ext cx="1857388" cy="1588"/>
            </a:xfrm>
            <a:prstGeom prst="line">
              <a:avLst/>
            </a:prstGeom>
            <a:ln w="28575">
              <a:solidFill>
                <a:srgbClr val="0000CC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4500562" y="3817943"/>
            <a:ext cx="1931998" cy="396875"/>
            <a:chOff x="5357818" y="4032257"/>
            <a:chExt cx="1931998" cy="396875"/>
          </a:xfrm>
        </p:grpSpPr>
        <p:sp>
          <p:nvSpPr>
            <p:cNvPr id="53280" name="Text Box 32"/>
            <p:cNvSpPr txBox="1">
              <a:spLocks noChangeArrowheads="1"/>
            </p:cNvSpPr>
            <p:nvPr/>
          </p:nvSpPr>
          <p:spPr bwMode="auto">
            <a:xfrm>
              <a:off x="6929454" y="4032257"/>
              <a:ext cx="360362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CC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5357818" y="4213230"/>
              <a:ext cx="1428760" cy="1588"/>
            </a:xfrm>
            <a:prstGeom prst="line">
              <a:avLst/>
            </a:prstGeom>
            <a:ln w="28575">
              <a:solidFill>
                <a:srgbClr val="0000CC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/>
          <p:cNvGrpSpPr/>
          <p:nvPr/>
        </p:nvGrpSpPr>
        <p:grpSpPr>
          <a:xfrm>
            <a:off x="5102228" y="4460885"/>
            <a:ext cx="1330332" cy="396875"/>
            <a:chOff x="5959484" y="4675199"/>
            <a:chExt cx="1330332" cy="396875"/>
          </a:xfrm>
        </p:grpSpPr>
        <p:sp>
          <p:nvSpPr>
            <p:cNvPr id="53281" name="Text Box 33"/>
            <p:cNvSpPr txBox="1">
              <a:spLocks noChangeArrowheads="1"/>
            </p:cNvSpPr>
            <p:nvPr/>
          </p:nvSpPr>
          <p:spPr bwMode="auto">
            <a:xfrm>
              <a:off x="6929454" y="4675199"/>
              <a:ext cx="360362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CC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cxnSp>
          <p:nvCxnSpPr>
            <p:cNvPr id="63" name="直接连接符 62"/>
            <p:cNvCxnSpPr/>
            <p:nvPr/>
          </p:nvCxnSpPr>
          <p:spPr>
            <a:xfrm>
              <a:off x="5959484" y="4914910"/>
              <a:ext cx="898532" cy="0"/>
            </a:xfrm>
            <a:prstGeom prst="line">
              <a:avLst/>
            </a:prstGeom>
            <a:ln w="28575">
              <a:solidFill>
                <a:srgbClr val="0000CC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2285984" y="5286388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树的高度为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6500826" y="2609844"/>
            <a:ext cx="849635" cy="2143140"/>
            <a:chOff x="7358082" y="2824158"/>
            <a:chExt cx="849635" cy="2143140"/>
          </a:xfrm>
        </p:grpSpPr>
        <p:sp>
          <p:nvSpPr>
            <p:cNvPr id="65" name="右大括号 64"/>
            <p:cNvSpPr/>
            <p:nvPr/>
          </p:nvSpPr>
          <p:spPr>
            <a:xfrm>
              <a:off x="7358082" y="2928934"/>
              <a:ext cx="285752" cy="1928826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715274" y="2824158"/>
              <a:ext cx="492443" cy="21431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结点的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层次或深度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64" name="灯片编号占位符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14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28596" y="500042"/>
            <a:ext cx="8429684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7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、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有序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树和无序树：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若树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各结点的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子树是按照一定的次序从左向右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安排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的，且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相对次序是不能随意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变换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的，则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称为</a:t>
            </a:r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有序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树，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否则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称为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无序树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3" name="椭圆 2"/>
          <p:cNvSpPr/>
          <p:nvPr/>
        </p:nvSpPr>
        <p:spPr>
          <a:xfrm>
            <a:off x="1928794" y="2571744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届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85786" y="3571876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班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000232" y="3571876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班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143240" y="3571876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班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8" name="直接连接符 7"/>
          <p:cNvCxnSpPr>
            <a:stCxn id="3" idx="3"/>
            <a:endCxn id="4" idx="0"/>
          </p:cNvCxnSpPr>
          <p:nvPr/>
        </p:nvCxnSpPr>
        <p:spPr>
          <a:xfrm rot="5400000">
            <a:off x="1401305" y="2908382"/>
            <a:ext cx="512323" cy="814665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3" idx="4"/>
            <a:endCxn id="5" idx="0"/>
          </p:cNvCxnSpPr>
          <p:nvPr/>
        </p:nvCxnSpPr>
        <p:spPr>
          <a:xfrm rot="16200000" flipH="1">
            <a:off x="2214546" y="3321843"/>
            <a:ext cx="428628" cy="7143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" idx="5"/>
            <a:endCxn id="6" idx="0"/>
          </p:cNvCxnSpPr>
          <p:nvPr/>
        </p:nvCxnSpPr>
        <p:spPr>
          <a:xfrm rot="16200000" flipH="1">
            <a:off x="2908374" y="2872662"/>
            <a:ext cx="512323" cy="886103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43042" y="5072074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有序树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等腰三角形 14"/>
          <p:cNvSpPr/>
          <p:nvPr/>
        </p:nvSpPr>
        <p:spPr>
          <a:xfrm>
            <a:off x="1079476" y="4156080"/>
            <a:ext cx="357190" cy="57150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等腰三角形 15"/>
          <p:cNvSpPr/>
          <p:nvPr/>
        </p:nvSpPr>
        <p:spPr>
          <a:xfrm>
            <a:off x="2285984" y="4156080"/>
            <a:ext cx="357190" cy="57150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等腰三角形 16"/>
          <p:cNvSpPr/>
          <p:nvPr/>
        </p:nvSpPr>
        <p:spPr>
          <a:xfrm>
            <a:off x="3500430" y="4156080"/>
            <a:ext cx="357190" cy="57150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143636" y="2528824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届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000628" y="3528956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班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215074" y="3528956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班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358082" y="3528956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班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22" name="直接连接符 21"/>
          <p:cNvCxnSpPr>
            <a:stCxn id="18" idx="3"/>
            <a:endCxn id="19" idx="0"/>
          </p:cNvCxnSpPr>
          <p:nvPr/>
        </p:nvCxnSpPr>
        <p:spPr>
          <a:xfrm rot="5400000">
            <a:off x="5616147" y="2865462"/>
            <a:ext cx="512323" cy="814665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8" idx="4"/>
            <a:endCxn id="20" idx="0"/>
          </p:cNvCxnSpPr>
          <p:nvPr/>
        </p:nvCxnSpPr>
        <p:spPr>
          <a:xfrm rot="16200000" flipH="1">
            <a:off x="6429388" y="3278923"/>
            <a:ext cx="428628" cy="7143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8" idx="5"/>
            <a:endCxn id="21" idx="0"/>
          </p:cNvCxnSpPr>
          <p:nvPr/>
        </p:nvCxnSpPr>
        <p:spPr>
          <a:xfrm rot="16200000" flipH="1">
            <a:off x="7123216" y="2829742"/>
            <a:ext cx="512323" cy="886103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43636" y="5029154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无序树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等腰三角形 25"/>
          <p:cNvSpPr/>
          <p:nvPr/>
        </p:nvSpPr>
        <p:spPr>
          <a:xfrm>
            <a:off x="5294318" y="4113160"/>
            <a:ext cx="357190" cy="57150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等腰三角形 26"/>
          <p:cNvSpPr/>
          <p:nvPr/>
        </p:nvSpPr>
        <p:spPr>
          <a:xfrm>
            <a:off x="6500826" y="4113160"/>
            <a:ext cx="357190" cy="57150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等腰三角形 27"/>
          <p:cNvSpPr/>
          <p:nvPr/>
        </p:nvSpPr>
        <p:spPr>
          <a:xfrm>
            <a:off x="7715272" y="4113160"/>
            <a:ext cx="357190" cy="57150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15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684212" y="476250"/>
            <a:ext cx="7888315" cy="2203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8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、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森林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：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＞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）个互不相交的树的集合称为</a:t>
            </a:r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森林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2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只要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把树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根结点删去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就成了森林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2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反之，只要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给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棵独立的树加上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个结点，并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把这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棵树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作为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该结点的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子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树，则森林就变成了一颗树。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2357422" y="3357562"/>
            <a:ext cx="3311525" cy="457200"/>
          </a:xfrm>
          <a:prstGeom prst="rect">
            <a:avLst/>
          </a:prstGeom>
          <a:ln>
            <a:headEnd/>
            <a:tailEnd type="none" w="med" len="lg"/>
          </a:ln>
          <a:scene3d>
            <a:camera prst="perspectiveRelaxed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独木也成林！！！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16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14282" y="1039159"/>
            <a:ext cx="7215238" cy="53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性质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1 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的结点数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等于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所有结点的度数之和加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8596" y="214290"/>
            <a:ext cx="3429024" cy="58477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7.1.4 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树的性质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214282" y="2714620"/>
            <a:ext cx="3816350" cy="2305050"/>
            <a:chOff x="214282" y="2714620"/>
            <a:chExt cx="3816350" cy="2305050"/>
          </a:xfrm>
        </p:grpSpPr>
        <p:sp>
          <p:nvSpPr>
            <p:cNvPr id="38" name="Oval 35"/>
            <p:cNvSpPr>
              <a:spLocks noChangeArrowheads="1"/>
            </p:cNvSpPr>
            <p:nvPr/>
          </p:nvSpPr>
          <p:spPr bwMode="auto">
            <a:xfrm>
              <a:off x="214282" y="40116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2" name="Freeform 47"/>
            <p:cNvSpPr>
              <a:spLocks/>
            </p:cNvSpPr>
            <p:nvPr/>
          </p:nvSpPr>
          <p:spPr bwMode="auto">
            <a:xfrm>
              <a:off x="453995" y="3724269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Freeform 48"/>
            <p:cNvSpPr>
              <a:spLocks/>
            </p:cNvSpPr>
            <p:nvPr/>
          </p:nvSpPr>
          <p:spPr bwMode="auto">
            <a:xfrm>
              <a:off x="879429" y="3686169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1582707" y="2714620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574645" y="3363908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6" name="Oval 33"/>
            <p:cNvSpPr>
              <a:spLocks noChangeArrowheads="1"/>
            </p:cNvSpPr>
            <p:nvPr/>
          </p:nvSpPr>
          <p:spPr bwMode="auto">
            <a:xfrm>
              <a:off x="1582707" y="3363908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7" name="Oval 34"/>
            <p:cNvSpPr>
              <a:spLocks noChangeArrowheads="1"/>
            </p:cNvSpPr>
            <p:nvPr/>
          </p:nvSpPr>
          <p:spPr bwMode="auto">
            <a:xfrm>
              <a:off x="2590770" y="336390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9" name="Oval 36"/>
            <p:cNvSpPr>
              <a:spLocks noChangeArrowheads="1"/>
            </p:cNvSpPr>
            <p:nvPr/>
          </p:nvSpPr>
          <p:spPr bwMode="auto">
            <a:xfrm>
              <a:off x="933420" y="401160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40" name="Oval 37"/>
            <p:cNvSpPr>
              <a:spLocks noChangeArrowheads="1"/>
            </p:cNvSpPr>
            <p:nvPr/>
          </p:nvSpPr>
          <p:spPr bwMode="auto">
            <a:xfrm>
              <a:off x="1582707" y="40116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41" name="Oval 38"/>
            <p:cNvSpPr>
              <a:spLocks noChangeArrowheads="1"/>
            </p:cNvSpPr>
            <p:nvPr/>
          </p:nvSpPr>
          <p:spPr bwMode="auto">
            <a:xfrm>
              <a:off x="1582707" y="46593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42" name="Oval 39"/>
            <p:cNvSpPr>
              <a:spLocks noChangeArrowheads="1"/>
            </p:cNvSpPr>
            <p:nvPr/>
          </p:nvSpPr>
          <p:spPr bwMode="auto">
            <a:xfrm>
              <a:off x="2230407" y="40116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43" name="Oval 40"/>
            <p:cNvSpPr>
              <a:spLocks noChangeArrowheads="1"/>
            </p:cNvSpPr>
            <p:nvPr/>
          </p:nvSpPr>
          <p:spPr bwMode="auto">
            <a:xfrm>
              <a:off x="3022570" y="401160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44" name="Oval 41"/>
            <p:cNvSpPr>
              <a:spLocks noChangeArrowheads="1"/>
            </p:cNvSpPr>
            <p:nvPr/>
          </p:nvSpPr>
          <p:spPr bwMode="auto">
            <a:xfrm>
              <a:off x="2446307" y="46593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45" name="Oval 42"/>
            <p:cNvSpPr>
              <a:spLocks noChangeArrowheads="1"/>
            </p:cNvSpPr>
            <p:nvPr/>
          </p:nvSpPr>
          <p:spPr bwMode="auto">
            <a:xfrm>
              <a:off x="3027332" y="46593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46" name="Oval 43"/>
            <p:cNvSpPr>
              <a:spLocks noChangeArrowheads="1"/>
            </p:cNvSpPr>
            <p:nvPr/>
          </p:nvSpPr>
          <p:spPr bwMode="auto">
            <a:xfrm>
              <a:off x="3670270" y="465930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 flipH="1">
              <a:off x="869924" y="2944808"/>
              <a:ext cx="725482" cy="444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>
              <a:off x="1760507" y="3074983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46"/>
            <p:cNvSpPr>
              <a:spLocks noChangeShapeType="1"/>
            </p:cNvSpPr>
            <p:nvPr/>
          </p:nvSpPr>
          <p:spPr bwMode="auto">
            <a:xfrm>
              <a:off x="1952595" y="2960683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1765270" y="3770308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1765270" y="4371970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2462182" y="3709983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2901920" y="3681408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 flipH="1">
              <a:off x="2706657" y="4300533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3209895" y="4371970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3349595" y="4281483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14282" y="1605012"/>
            <a:ext cx="5286412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证明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    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树中每个分支计为一个结点的度</a:t>
            </a:r>
            <a:endParaRPr lang="zh-CN" altLang="en-US" sz="20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3714744" y="2428868"/>
            <a:ext cx="4857784" cy="2714644"/>
            <a:chOff x="3714744" y="2428868"/>
            <a:chExt cx="4857784" cy="2714644"/>
          </a:xfrm>
        </p:grpSpPr>
        <p:sp>
          <p:nvSpPr>
            <p:cNvPr id="61" name="Freeform 47"/>
            <p:cNvSpPr>
              <a:spLocks/>
            </p:cNvSpPr>
            <p:nvPr/>
          </p:nvSpPr>
          <p:spPr bwMode="auto">
            <a:xfrm>
              <a:off x="5000627" y="3575047"/>
              <a:ext cx="206383" cy="425457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Freeform 48"/>
            <p:cNvSpPr>
              <a:spLocks/>
            </p:cNvSpPr>
            <p:nvPr/>
          </p:nvSpPr>
          <p:spPr bwMode="auto">
            <a:xfrm>
              <a:off x="5421324" y="3536946"/>
              <a:ext cx="222245" cy="4635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Oval 31"/>
            <p:cNvSpPr>
              <a:spLocks noChangeArrowheads="1"/>
            </p:cNvSpPr>
            <p:nvPr/>
          </p:nvSpPr>
          <p:spPr bwMode="auto">
            <a:xfrm>
              <a:off x="6124603" y="2428868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5" name="Oval 32"/>
            <p:cNvSpPr>
              <a:spLocks noChangeArrowheads="1"/>
            </p:cNvSpPr>
            <p:nvPr/>
          </p:nvSpPr>
          <p:spPr bwMode="auto">
            <a:xfrm>
              <a:off x="5116541" y="3214686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6" name="Oval 33"/>
            <p:cNvSpPr>
              <a:spLocks noChangeArrowheads="1"/>
            </p:cNvSpPr>
            <p:nvPr/>
          </p:nvSpPr>
          <p:spPr bwMode="auto">
            <a:xfrm>
              <a:off x="6124603" y="3214686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7" name="Oval 34"/>
            <p:cNvSpPr>
              <a:spLocks noChangeArrowheads="1"/>
            </p:cNvSpPr>
            <p:nvPr/>
          </p:nvSpPr>
          <p:spPr bwMode="auto">
            <a:xfrm>
              <a:off x="7132666" y="3214686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8" name="Oval 35"/>
            <p:cNvSpPr>
              <a:spLocks noChangeArrowheads="1"/>
            </p:cNvSpPr>
            <p:nvPr/>
          </p:nvSpPr>
          <p:spPr bwMode="auto">
            <a:xfrm>
              <a:off x="4756178" y="3992574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9" name="Oval 36"/>
            <p:cNvSpPr>
              <a:spLocks noChangeArrowheads="1"/>
            </p:cNvSpPr>
            <p:nvPr/>
          </p:nvSpPr>
          <p:spPr bwMode="auto">
            <a:xfrm>
              <a:off x="5475316" y="3992574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0" name="Oval 37"/>
            <p:cNvSpPr>
              <a:spLocks noChangeArrowheads="1"/>
            </p:cNvSpPr>
            <p:nvPr/>
          </p:nvSpPr>
          <p:spPr bwMode="auto">
            <a:xfrm>
              <a:off x="6124603" y="3992574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71" name="Oval 38"/>
            <p:cNvSpPr>
              <a:spLocks noChangeArrowheads="1"/>
            </p:cNvSpPr>
            <p:nvPr/>
          </p:nvSpPr>
          <p:spPr bwMode="auto">
            <a:xfrm>
              <a:off x="6124603" y="478315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72" name="Oval 39"/>
            <p:cNvSpPr>
              <a:spLocks noChangeArrowheads="1"/>
            </p:cNvSpPr>
            <p:nvPr/>
          </p:nvSpPr>
          <p:spPr bwMode="auto">
            <a:xfrm>
              <a:off x="6772303" y="3992574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73" name="Oval 40"/>
            <p:cNvSpPr>
              <a:spLocks noChangeArrowheads="1"/>
            </p:cNvSpPr>
            <p:nvPr/>
          </p:nvSpPr>
          <p:spPr bwMode="auto">
            <a:xfrm>
              <a:off x="7564466" y="3992574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74" name="Oval 41"/>
            <p:cNvSpPr>
              <a:spLocks noChangeArrowheads="1"/>
            </p:cNvSpPr>
            <p:nvPr/>
          </p:nvSpPr>
          <p:spPr bwMode="auto">
            <a:xfrm>
              <a:off x="6988203" y="478315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75" name="Oval 42"/>
            <p:cNvSpPr>
              <a:spLocks noChangeArrowheads="1"/>
            </p:cNvSpPr>
            <p:nvPr/>
          </p:nvSpPr>
          <p:spPr bwMode="auto">
            <a:xfrm>
              <a:off x="7569228" y="478315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76" name="Oval 43"/>
            <p:cNvSpPr>
              <a:spLocks noChangeArrowheads="1"/>
            </p:cNvSpPr>
            <p:nvPr/>
          </p:nvSpPr>
          <p:spPr bwMode="auto">
            <a:xfrm>
              <a:off x="8212166" y="4783150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77" name="Line 44"/>
            <p:cNvSpPr>
              <a:spLocks noChangeShapeType="1"/>
            </p:cNvSpPr>
            <p:nvPr/>
          </p:nvSpPr>
          <p:spPr bwMode="auto">
            <a:xfrm flipH="1">
              <a:off x="5429256" y="2659056"/>
              <a:ext cx="708046" cy="5556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Line 45"/>
            <p:cNvSpPr>
              <a:spLocks noChangeShapeType="1"/>
            </p:cNvSpPr>
            <p:nvPr/>
          </p:nvSpPr>
          <p:spPr bwMode="auto">
            <a:xfrm>
              <a:off x="6302402" y="2789230"/>
              <a:ext cx="0" cy="425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Line 46"/>
            <p:cNvSpPr>
              <a:spLocks noChangeShapeType="1"/>
            </p:cNvSpPr>
            <p:nvPr/>
          </p:nvSpPr>
          <p:spPr bwMode="auto">
            <a:xfrm>
              <a:off x="6494490" y="2674931"/>
              <a:ext cx="720715" cy="5397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Line 49"/>
            <p:cNvSpPr>
              <a:spLocks noChangeShapeType="1"/>
            </p:cNvSpPr>
            <p:nvPr/>
          </p:nvSpPr>
          <p:spPr bwMode="auto">
            <a:xfrm flipH="1">
              <a:off x="6333639" y="3589554"/>
              <a:ext cx="0" cy="410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Line 50"/>
            <p:cNvSpPr>
              <a:spLocks noChangeShapeType="1"/>
            </p:cNvSpPr>
            <p:nvPr/>
          </p:nvSpPr>
          <p:spPr bwMode="auto">
            <a:xfrm flipH="1">
              <a:off x="6321607" y="4352936"/>
              <a:ext cx="0" cy="433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Freeform 51"/>
            <p:cNvSpPr>
              <a:spLocks/>
            </p:cNvSpPr>
            <p:nvPr/>
          </p:nvSpPr>
          <p:spPr bwMode="auto">
            <a:xfrm>
              <a:off x="7000892" y="3560761"/>
              <a:ext cx="223849" cy="439743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Freeform 52"/>
            <p:cNvSpPr>
              <a:spLocks/>
            </p:cNvSpPr>
            <p:nvPr/>
          </p:nvSpPr>
          <p:spPr bwMode="auto">
            <a:xfrm>
              <a:off x="7443816" y="3532186"/>
              <a:ext cx="271456" cy="4683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Line 53"/>
            <p:cNvSpPr>
              <a:spLocks noChangeShapeType="1"/>
            </p:cNvSpPr>
            <p:nvPr/>
          </p:nvSpPr>
          <p:spPr bwMode="auto">
            <a:xfrm flipH="1">
              <a:off x="7215206" y="4281499"/>
              <a:ext cx="393710" cy="5048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Line 54"/>
            <p:cNvSpPr>
              <a:spLocks noChangeShapeType="1"/>
            </p:cNvSpPr>
            <p:nvPr/>
          </p:nvSpPr>
          <p:spPr bwMode="auto">
            <a:xfrm flipH="1">
              <a:off x="7766232" y="4364968"/>
              <a:ext cx="0" cy="433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Freeform 55"/>
            <p:cNvSpPr>
              <a:spLocks/>
            </p:cNvSpPr>
            <p:nvPr/>
          </p:nvSpPr>
          <p:spPr bwMode="auto">
            <a:xfrm>
              <a:off x="7891491" y="4262449"/>
              <a:ext cx="395285" cy="5238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右箭头 86"/>
            <p:cNvSpPr/>
            <p:nvPr/>
          </p:nvSpPr>
          <p:spPr>
            <a:xfrm>
              <a:off x="3714744" y="3429000"/>
              <a:ext cx="785818" cy="35719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2714612" y="5572140"/>
            <a:ext cx="4214842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000" smtClean="0">
                <a:solidFill>
                  <a:srgbClr val="CC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所有结点的度之和＝分支数</a:t>
            </a:r>
            <a:endParaRPr lang="zh-CN" altLang="en-US" sz="20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2" name="灯片编号占位符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17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9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500034" y="500042"/>
            <a:ext cx="342902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22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根结点加上一个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分支</a:t>
            </a:r>
            <a:endParaRPr lang="en-US" altLang="zh-CN" sz="2200" dirty="0">
              <a:solidFill>
                <a:srgbClr val="CC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214282" y="1317837"/>
            <a:ext cx="3816350" cy="2305050"/>
            <a:chOff x="214282" y="1514880"/>
            <a:chExt cx="3816350" cy="2305050"/>
          </a:xfrm>
        </p:grpSpPr>
        <p:sp>
          <p:nvSpPr>
            <p:cNvPr id="32" name="Freeform 47"/>
            <p:cNvSpPr>
              <a:spLocks/>
            </p:cNvSpPr>
            <p:nvPr/>
          </p:nvSpPr>
          <p:spPr bwMode="auto">
            <a:xfrm>
              <a:off x="453995" y="2524529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Freeform 48"/>
            <p:cNvSpPr>
              <a:spLocks/>
            </p:cNvSpPr>
            <p:nvPr/>
          </p:nvSpPr>
          <p:spPr bwMode="auto">
            <a:xfrm>
              <a:off x="879429" y="2486429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1582707" y="1514880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574645" y="2164168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6" name="Oval 33"/>
            <p:cNvSpPr>
              <a:spLocks noChangeArrowheads="1"/>
            </p:cNvSpPr>
            <p:nvPr/>
          </p:nvSpPr>
          <p:spPr bwMode="auto">
            <a:xfrm>
              <a:off x="1582707" y="2164168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7" name="Oval 34"/>
            <p:cNvSpPr>
              <a:spLocks noChangeArrowheads="1"/>
            </p:cNvSpPr>
            <p:nvPr/>
          </p:nvSpPr>
          <p:spPr bwMode="auto">
            <a:xfrm>
              <a:off x="2590770" y="216416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8" name="Oval 35"/>
            <p:cNvSpPr>
              <a:spLocks noChangeArrowheads="1"/>
            </p:cNvSpPr>
            <p:nvPr/>
          </p:nvSpPr>
          <p:spPr bwMode="auto">
            <a:xfrm>
              <a:off x="214282" y="281186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9" name="Oval 36"/>
            <p:cNvSpPr>
              <a:spLocks noChangeArrowheads="1"/>
            </p:cNvSpPr>
            <p:nvPr/>
          </p:nvSpPr>
          <p:spPr bwMode="auto">
            <a:xfrm>
              <a:off x="933420" y="281186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40" name="Oval 37"/>
            <p:cNvSpPr>
              <a:spLocks noChangeArrowheads="1"/>
            </p:cNvSpPr>
            <p:nvPr/>
          </p:nvSpPr>
          <p:spPr bwMode="auto">
            <a:xfrm>
              <a:off x="1582707" y="281186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41" name="Oval 38"/>
            <p:cNvSpPr>
              <a:spLocks noChangeArrowheads="1"/>
            </p:cNvSpPr>
            <p:nvPr/>
          </p:nvSpPr>
          <p:spPr bwMode="auto">
            <a:xfrm>
              <a:off x="1582707" y="345956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42" name="Oval 39"/>
            <p:cNvSpPr>
              <a:spLocks noChangeArrowheads="1"/>
            </p:cNvSpPr>
            <p:nvPr/>
          </p:nvSpPr>
          <p:spPr bwMode="auto">
            <a:xfrm>
              <a:off x="2230407" y="281186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43" name="Oval 40"/>
            <p:cNvSpPr>
              <a:spLocks noChangeArrowheads="1"/>
            </p:cNvSpPr>
            <p:nvPr/>
          </p:nvSpPr>
          <p:spPr bwMode="auto">
            <a:xfrm>
              <a:off x="3022570" y="281186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44" name="Oval 41"/>
            <p:cNvSpPr>
              <a:spLocks noChangeArrowheads="1"/>
            </p:cNvSpPr>
            <p:nvPr/>
          </p:nvSpPr>
          <p:spPr bwMode="auto">
            <a:xfrm>
              <a:off x="2446307" y="345956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45" name="Oval 42"/>
            <p:cNvSpPr>
              <a:spLocks noChangeArrowheads="1"/>
            </p:cNvSpPr>
            <p:nvPr/>
          </p:nvSpPr>
          <p:spPr bwMode="auto">
            <a:xfrm>
              <a:off x="3027332" y="345956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46" name="Oval 43"/>
            <p:cNvSpPr>
              <a:spLocks noChangeArrowheads="1"/>
            </p:cNvSpPr>
            <p:nvPr/>
          </p:nvSpPr>
          <p:spPr bwMode="auto">
            <a:xfrm>
              <a:off x="3670270" y="345956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 flipH="1">
              <a:off x="869924" y="1745068"/>
              <a:ext cx="725482" cy="444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>
              <a:off x="1760507" y="1875243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46"/>
            <p:cNvSpPr>
              <a:spLocks noChangeShapeType="1"/>
            </p:cNvSpPr>
            <p:nvPr/>
          </p:nvSpPr>
          <p:spPr bwMode="auto">
            <a:xfrm>
              <a:off x="1952595" y="1760943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1765270" y="2570568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1765270" y="3172230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2462182" y="2510243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2901920" y="2481668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 flipH="1">
              <a:off x="2706657" y="3100793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3209895" y="3172230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3349595" y="3081743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1357290" y="5072074"/>
            <a:ext cx="2428892" cy="1002391"/>
            <a:chOff x="1357290" y="5072074"/>
            <a:chExt cx="2428892" cy="1002391"/>
          </a:xfrm>
        </p:grpSpPr>
        <p:sp>
          <p:nvSpPr>
            <p:cNvPr id="57" name="TextBox 56"/>
            <p:cNvSpPr txBox="1"/>
            <p:nvPr/>
          </p:nvSpPr>
          <p:spPr>
            <a:xfrm>
              <a:off x="1357290" y="5643578"/>
              <a:ext cx="24288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i="1" dirty="0" smtClean="0">
                  <a:solidFill>
                    <a:srgbClr val="CC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200" dirty="0" smtClean="0">
                  <a:solidFill>
                    <a:srgbClr val="CC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lang="zh-CN" altLang="en-US" sz="2200" dirty="0" smtClean="0">
                  <a:solidFill>
                    <a:srgbClr val="CC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度之和</a:t>
              </a:r>
              <a:r>
                <a:rPr lang="en-US" altLang="zh-CN" sz="2200" dirty="0" smtClean="0">
                  <a:solidFill>
                    <a:srgbClr val="CC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endParaRPr lang="zh-CN" alt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下箭头 57"/>
            <p:cNvSpPr/>
            <p:nvPr/>
          </p:nvSpPr>
          <p:spPr>
            <a:xfrm>
              <a:off x="2357422" y="5072074"/>
              <a:ext cx="285752" cy="428628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000100" y="4017775"/>
            <a:ext cx="400052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这样分支数与结点数相同</a:t>
            </a:r>
            <a:endParaRPr lang="en-US" altLang="zh-CN" sz="22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sz="22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 </a:t>
            </a:r>
            <a:r>
              <a:rPr lang="zh-CN" altLang="en-US" sz="22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实际分支数</a:t>
            </a:r>
            <a:r>
              <a:rPr lang="en-US" altLang="zh-CN" sz="22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=</a:t>
            </a:r>
            <a:r>
              <a:rPr lang="en-US" altLang="zh-CN" sz="22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22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4684740" y="660189"/>
            <a:ext cx="3816350" cy="3214710"/>
            <a:chOff x="4684740" y="857232"/>
            <a:chExt cx="3816350" cy="3214710"/>
          </a:xfrm>
        </p:grpSpPr>
        <p:sp>
          <p:nvSpPr>
            <p:cNvPr id="63" name="Freeform 47"/>
            <p:cNvSpPr>
              <a:spLocks/>
            </p:cNvSpPr>
            <p:nvPr/>
          </p:nvSpPr>
          <p:spPr bwMode="auto">
            <a:xfrm>
              <a:off x="4924452" y="2483035"/>
              <a:ext cx="219051" cy="45066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Freeform 48"/>
            <p:cNvSpPr>
              <a:spLocks/>
            </p:cNvSpPr>
            <p:nvPr/>
          </p:nvSpPr>
          <p:spPr bwMode="auto">
            <a:xfrm>
              <a:off x="5286380" y="2483035"/>
              <a:ext cx="277821" cy="4363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Oval 31"/>
            <p:cNvSpPr>
              <a:spLocks noChangeArrowheads="1"/>
            </p:cNvSpPr>
            <p:nvPr/>
          </p:nvSpPr>
          <p:spPr bwMode="auto">
            <a:xfrm>
              <a:off x="6053165" y="1229128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6" name="Oval 32"/>
            <p:cNvSpPr>
              <a:spLocks noChangeArrowheads="1"/>
            </p:cNvSpPr>
            <p:nvPr/>
          </p:nvSpPr>
          <p:spPr bwMode="auto">
            <a:xfrm>
              <a:off x="5045103" y="2130428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7" name="Oval 33"/>
            <p:cNvSpPr>
              <a:spLocks noChangeArrowheads="1"/>
            </p:cNvSpPr>
            <p:nvPr/>
          </p:nvSpPr>
          <p:spPr bwMode="auto">
            <a:xfrm>
              <a:off x="6053165" y="2130428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8" name="Oval 34"/>
            <p:cNvSpPr>
              <a:spLocks noChangeArrowheads="1"/>
            </p:cNvSpPr>
            <p:nvPr/>
          </p:nvSpPr>
          <p:spPr bwMode="auto">
            <a:xfrm>
              <a:off x="7061228" y="213042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9" name="Oval 35"/>
            <p:cNvSpPr>
              <a:spLocks noChangeArrowheads="1"/>
            </p:cNvSpPr>
            <p:nvPr/>
          </p:nvSpPr>
          <p:spPr bwMode="auto">
            <a:xfrm>
              <a:off x="4684740" y="2921004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70" name="Oval 36"/>
            <p:cNvSpPr>
              <a:spLocks noChangeArrowheads="1"/>
            </p:cNvSpPr>
            <p:nvPr/>
          </p:nvSpPr>
          <p:spPr bwMode="auto">
            <a:xfrm>
              <a:off x="5403878" y="2921004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1" name="Oval 37"/>
            <p:cNvSpPr>
              <a:spLocks noChangeArrowheads="1"/>
            </p:cNvSpPr>
            <p:nvPr/>
          </p:nvSpPr>
          <p:spPr bwMode="auto">
            <a:xfrm>
              <a:off x="6053165" y="2921004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72" name="Oval 38"/>
            <p:cNvSpPr>
              <a:spLocks noChangeArrowheads="1"/>
            </p:cNvSpPr>
            <p:nvPr/>
          </p:nvSpPr>
          <p:spPr bwMode="auto">
            <a:xfrm>
              <a:off x="6053165" y="371158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73" name="Oval 39"/>
            <p:cNvSpPr>
              <a:spLocks noChangeArrowheads="1"/>
            </p:cNvSpPr>
            <p:nvPr/>
          </p:nvSpPr>
          <p:spPr bwMode="auto">
            <a:xfrm>
              <a:off x="6700865" y="2921004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74" name="Oval 40"/>
            <p:cNvSpPr>
              <a:spLocks noChangeArrowheads="1"/>
            </p:cNvSpPr>
            <p:nvPr/>
          </p:nvSpPr>
          <p:spPr bwMode="auto">
            <a:xfrm>
              <a:off x="7493028" y="2921004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75" name="Oval 41"/>
            <p:cNvSpPr>
              <a:spLocks noChangeArrowheads="1"/>
            </p:cNvSpPr>
            <p:nvPr/>
          </p:nvSpPr>
          <p:spPr bwMode="auto">
            <a:xfrm>
              <a:off x="6916765" y="371158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76" name="Oval 42"/>
            <p:cNvSpPr>
              <a:spLocks noChangeArrowheads="1"/>
            </p:cNvSpPr>
            <p:nvPr/>
          </p:nvSpPr>
          <p:spPr bwMode="auto">
            <a:xfrm>
              <a:off x="7497790" y="371158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77" name="Oval 43"/>
            <p:cNvSpPr>
              <a:spLocks noChangeArrowheads="1"/>
            </p:cNvSpPr>
            <p:nvPr/>
          </p:nvSpPr>
          <p:spPr bwMode="auto">
            <a:xfrm>
              <a:off x="8140728" y="3711580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78" name="Line 44"/>
            <p:cNvSpPr>
              <a:spLocks noChangeShapeType="1"/>
            </p:cNvSpPr>
            <p:nvPr/>
          </p:nvSpPr>
          <p:spPr bwMode="auto">
            <a:xfrm flipH="1">
              <a:off x="5340382" y="1554341"/>
              <a:ext cx="731816" cy="601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Line 45"/>
            <p:cNvSpPr>
              <a:spLocks noChangeShapeType="1"/>
            </p:cNvSpPr>
            <p:nvPr/>
          </p:nvSpPr>
          <p:spPr bwMode="auto">
            <a:xfrm flipH="1">
              <a:off x="6257438" y="1625779"/>
              <a:ext cx="0" cy="5000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Line 46"/>
            <p:cNvSpPr>
              <a:spLocks noChangeShapeType="1"/>
            </p:cNvSpPr>
            <p:nvPr/>
          </p:nvSpPr>
          <p:spPr bwMode="auto">
            <a:xfrm>
              <a:off x="6357951" y="1554341"/>
              <a:ext cx="712802" cy="6760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Line 49"/>
            <p:cNvSpPr>
              <a:spLocks noChangeShapeType="1"/>
            </p:cNvSpPr>
            <p:nvPr/>
          </p:nvSpPr>
          <p:spPr bwMode="auto">
            <a:xfrm>
              <a:off x="6234403" y="2530409"/>
              <a:ext cx="0" cy="372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Line 50"/>
            <p:cNvSpPr>
              <a:spLocks noChangeShapeType="1"/>
            </p:cNvSpPr>
            <p:nvPr/>
          </p:nvSpPr>
          <p:spPr bwMode="auto">
            <a:xfrm>
              <a:off x="6262201" y="3268853"/>
              <a:ext cx="0" cy="4427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Freeform 51"/>
            <p:cNvSpPr>
              <a:spLocks/>
            </p:cNvSpPr>
            <p:nvPr/>
          </p:nvSpPr>
          <p:spPr bwMode="auto">
            <a:xfrm>
              <a:off x="6932641" y="2483035"/>
              <a:ext cx="211128" cy="437969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Freeform 52"/>
            <p:cNvSpPr>
              <a:spLocks/>
            </p:cNvSpPr>
            <p:nvPr/>
          </p:nvSpPr>
          <p:spPr bwMode="auto">
            <a:xfrm>
              <a:off x="7358082" y="2483035"/>
              <a:ext cx="279408" cy="4379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Line 53"/>
            <p:cNvSpPr>
              <a:spLocks noChangeShapeType="1"/>
            </p:cNvSpPr>
            <p:nvPr/>
          </p:nvSpPr>
          <p:spPr bwMode="auto">
            <a:xfrm flipH="1">
              <a:off x="7177114" y="3197415"/>
              <a:ext cx="395281" cy="514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Line 54"/>
            <p:cNvSpPr>
              <a:spLocks noChangeShapeType="1"/>
            </p:cNvSpPr>
            <p:nvPr/>
          </p:nvSpPr>
          <p:spPr bwMode="auto">
            <a:xfrm flipH="1">
              <a:off x="7692384" y="3268853"/>
              <a:ext cx="0" cy="4427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Freeform 55"/>
            <p:cNvSpPr>
              <a:spLocks/>
            </p:cNvSpPr>
            <p:nvPr/>
          </p:nvSpPr>
          <p:spPr bwMode="auto">
            <a:xfrm>
              <a:off x="7858148" y="3197415"/>
              <a:ext cx="409580" cy="5268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8" name="直接连接符 87"/>
            <p:cNvCxnSpPr/>
            <p:nvPr/>
          </p:nvCxnSpPr>
          <p:spPr>
            <a:xfrm rot="5400000">
              <a:off x="6230576" y="962010"/>
              <a:ext cx="390930" cy="1813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右箭头 90"/>
          <p:cNvSpPr/>
          <p:nvPr/>
        </p:nvSpPr>
        <p:spPr>
          <a:xfrm>
            <a:off x="3929058" y="2017511"/>
            <a:ext cx="571504" cy="35719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灯片编号占位符 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18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/26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ChangeArrowheads="1"/>
          </p:cNvSpPr>
          <p:nvPr/>
        </p:nvSpPr>
        <p:spPr bwMode="auto">
          <a:xfrm>
            <a:off x="0" y="2852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9555" name="Text Box 3"/>
          <p:cNvSpPr txBox="1">
            <a:spLocks noChangeArrowheads="1"/>
          </p:cNvSpPr>
          <p:nvPr/>
        </p:nvSpPr>
        <p:spPr bwMode="auto">
          <a:xfrm>
            <a:off x="323850" y="142852"/>
            <a:ext cx="8534430" cy="185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例（补充）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一棵度为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的树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中，若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个度为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个度为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个度为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个度为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的结点，则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叶子结点个数是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   )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300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A.41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B.82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C.113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D.122</a:t>
            </a:r>
            <a:endParaRPr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79556" name="Text Box 4"/>
          <p:cNvSpPr txBox="1">
            <a:spLocks noChangeArrowheads="1"/>
          </p:cNvSpPr>
          <p:nvPr/>
        </p:nvSpPr>
        <p:spPr bwMode="auto">
          <a:xfrm>
            <a:off x="1857356" y="2143116"/>
            <a:ext cx="4464050" cy="430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注：本题为</a:t>
            </a:r>
            <a:r>
              <a:rPr lang="en-US" altLang="zh-CN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2010</a:t>
            </a:r>
            <a:r>
              <a:rPr lang="zh-CN" altLang="en-US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年全国考研题</a:t>
            </a:r>
          </a:p>
        </p:txBody>
      </p:sp>
      <p:sp>
        <p:nvSpPr>
          <p:cNvPr id="279558" name="Text Box 6"/>
          <p:cNvSpPr txBox="1">
            <a:spLocks noChangeArrowheads="1"/>
          </p:cNvSpPr>
          <p:nvPr/>
        </p:nvSpPr>
        <p:spPr bwMode="auto">
          <a:xfrm>
            <a:off x="857224" y="3395963"/>
            <a:ext cx="6215106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i="1" smtClean="0"/>
              <a:t>n </a:t>
            </a:r>
            <a:r>
              <a:rPr lang="en-US" altLang="zh-CN" sz="2200" smtClean="0"/>
              <a:t>= </a:t>
            </a:r>
            <a:r>
              <a:rPr lang="en-US" altLang="zh-CN" sz="2200" i="1" smtClean="0"/>
              <a:t>n</a:t>
            </a:r>
            <a:r>
              <a:rPr lang="en-US" altLang="zh-CN" sz="2200" baseline="-25000" smtClean="0"/>
              <a:t>0</a:t>
            </a:r>
            <a:r>
              <a:rPr lang="en-US" altLang="zh-CN" sz="2200" smtClean="0"/>
              <a:t>+</a:t>
            </a:r>
            <a:r>
              <a:rPr lang="en-US" altLang="zh-CN" sz="2200" i="1" smtClean="0"/>
              <a:t>n</a:t>
            </a:r>
            <a:r>
              <a:rPr lang="en-US" altLang="zh-CN" sz="2200" baseline="-25000" smtClean="0"/>
              <a:t>1</a:t>
            </a:r>
            <a:r>
              <a:rPr lang="en-US" altLang="zh-CN" sz="2200" smtClean="0"/>
              <a:t>+</a:t>
            </a:r>
            <a:r>
              <a:rPr lang="en-US" altLang="zh-CN" sz="2200" i="1" smtClean="0"/>
              <a:t>n</a:t>
            </a:r>
            <a:r>
              <a:rPr lang="en-US" altLang="zh-CN" sz="2200" baseline="-25000" smtClean="0"/>
              <a:t>2</a:t>
            </a:r>
            <a:r>
              <a:rPr lang="en-US" altLang="zh-CN" sz="2200" smtClean="0"/>
              <a:t>+</a:t>
            </a:r>
            <a:r>
              <a:rPr lang="en-US" altLang="zh-CN" sz="2200" i="1" smtClean="0"/>
              <a:t>n</a:t>
            </a:r>
            <a:r>
              <a:rPr lang="en-US" altLang="zh-CN" sz="2200" baseline="-25000" smtClean="0"/>
              <a:t>3</a:t>
            </a:r>
            <a:r>
              <a:rPr lang="en-US" altLang="zh-CN" sz="2200" smtClean="0"/>
              <a:t>+</a:t>
            </a:r>
            <a:r>
              <a:rPr lang="en-US" altLang="zh-CN" sz="2200" i="1" smtClean="0"/>
              <a:t>n</a:t>
            </a:r>
            <a:r>
              <a:rPr lang="en-US" altLang="zh-CN" sz="2200" baseline="-25000" smtClean="0"/>
              <a:t>4  </a:t>
            </a:r>
            <a:r>
              <a:rPr lang="en-US" altLang="zh-CN" sz="2200" smtClean="0"/>
              <a:t>=  </a:t>
            </a:r>
            <a:r>
              <a:rPr lang="en-US" altLang="zh-CN" sz="2200" i="1" smtClean="0"/>
              <a:t>n</a:t>
            </a:r>
            <a:r>
              <a:rPr lang="en-US" altLang="zh-CN" sz="2200" baseline="-25000" smtClean="0"/>
              <a:t>0</a:t>
            </a:r>
            <a:r>
              <a:rPr lang="en-US" altLang="zh-CN" sz="2200" smtClean="0"/>
              <a:t>+10+1+10+20 = </a:t>
            </a:r>
            <a:r>
              <a:rPr lang="en-US" altLang="zh-CN" sz="2200" i="1" smtClean="0"/>
              <a:t>n</a:t>
            </a:r>
            <a:r>
              <a:rPr lang="en-US" altLang="zh-CN" sz="2200" baseline="-25000" smtClean="0"/>
              <a:t>0</a:t>
            </a:r>
            <a:r>
              <a:rPr lang="en-US" altLang="zh-CN" sz="2200" smtClean="0"/>
              <a:t>+41</a:t>
            </a:r>
            <a:r>
              <a:rPr lang="zh-CN" altLang="en-US" sz="2200" dirty="0" smtClean="0"/>
              <a:t>。</a:t>
            </a:r>
            <a:endParaRPr lang="zh-CN" alt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857224" y="3967467"/>
            <a:ext cx="65008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smtClean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1 = 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度之和 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= 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+2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+3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 smtClean="0"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+4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 smtClean="0">
                <a:ea typeface="楷体" pitchFamily="49" charset="-122"/>
                <a:cs typeface="Times New Roman" pitchFamily="18" charset="0"/>
              </a:rPr>
              <a:t>4  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= 122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，得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n 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= 123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200" dirty="0" smtClean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7224" y="4610409"/>
            <a:ext cx="39290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i="1" smtClean="0"/>
              <a:t>n</a:t>
            </a:r>
            <a:r>
              <a:rPr lang="en-US" altLang="zh-CN" sz="2200" baseline="-25000" smtClean="0"/>
              <a:t>0  </a:t>
            </a:r>
            <a:r>
              <a:rPr lang="en-US" altLang="zh-CN" sz="2200" smtClean="0"/>
              <a:t>= </a:t>
            </a:r>
            <a:r>
              <a:rPr lang="en-US" altLang="zh-CN" sz="2200" i="1" smtClean="0"/>
              <a:t>n</a:t>
            </a:r>
            <a:r>
              <a:rPr lang="en-US" altLang="zh-CN" sz="2200" smtClean="0"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200" smtClean="0"/>
              <a:t>41 = 123</a:t>
            </a:r>
            <a:r>
              <a:rPr lang="en-US" altLang="zh-CN" sz="2200" smtClean="0"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200" smtClean="0"/>
              <a:t>41 = 82</a:t>
            </a:r>
            <a:r>
              <a:rPr lang="zh-CN" altLang="en-US" sz="2200" dirty="0" smtClean="0"/>
              <a:t>。</a:t>
            </a:r>
            <a:endParaRPr lang="zh-CN" alt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928662" y="5253351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答案为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dirty="0" smtClean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596" y="2857496"/>
            <a:ext cx="8572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结点个数表示：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为总结点个数，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i="1" baseline="-25000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为度为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z="2200" smtClean="0">
                <a:latin typeface="宋体"/>
                <a:ea typeface="宋体"/>
                <a:cs typeface="Times New Roman" pitchFamily="18" charset="0"/>
              </a:rPr>
              <a:t>≤</a:t>
            </a:r>
            <a:r>
              <a:rPr lang="en-US" altLang="zh-CN" sz="2200" i="1" smtClean="0">
                <a:ea typeface="宋体"/>
                <a:cs typeface="Times New Roman" pitchFamily="18" charset="0"/>
              </a:rPr>
              <a:t>i</a:t>
            </a:r>
            <a:r>
              <a:rPr lang="en-US" altLang="zh-CN" sz="2200" smtClean="0">
                <a:latin typeface="宋体"/>
                <a:ea typeface="宋体"/>
                <a:cs typeface="Times New Roman" pitchFamily="18" charset="0"/>
              </a:rPr>
              <a:t>≤</a:t>
            </a:r>
            <a:r>
              <a:rPr lang="en-US" altLang="zh-CN" sz="2200" i="1" smtClean="0">
                <a:ea typeface="宋体"/>
                <a:cs typeface="Times New Roman" pitchFamily="18" charset="0"/>
              </a:rPr>
              <a:t>m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）的结点个数</a:t>
            </a:r>
            <a:endParaRPr lang="zh-CN" altLang="en-US" sz="22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F4B5-F1A9-42AD-821A-75B0B7EBAD78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8" grpId="0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611188" y="2777308"/>
            <a:ext cx="8318530" cy="866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2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={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是包含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个结点的有限集合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 err="1">
                <a:latin typeface="Consolas" pitchFamily="49" charset="0"/>
                <a:ea typeface="+mj-ea"/>
                <a:cs typeface="Consolas" pitchFamily="49" charset="0"/>
              </a:rPr>
              <a:t>≥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）。当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时为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空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树，否则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关系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满足以下条件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</a:p>
        </p:txBody>
      </p:sp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1000100" y="3714752"/>
            <a:ext cx="774385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itchFamily="2" charset="2"/>
              <a:buBlip>
                <a:blip r:embed="rId2"/>
              </a:buBlip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有且仅有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个结点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en-US" altLang="zh-CN" sz="20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∈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，它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对于关系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来说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没有前驱结点，结点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称作树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根结点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Blip>
                <a:blip r:embed="rId2"/>
              </a:buBlip>
            </a:pP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除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根结点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外，每个结点有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且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仅有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个前驱结点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Blip>
                <a:blip r:embed="rId2"/>
              </a:buBlip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每个结点可以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零个或多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后继结点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4084" name="Text Box 4" descr="画布"/>
          <p:cNvSpPr txBox="1">
            <a:spLocks noChangeArrowheads="1"/>
          </p:cNvSpPr>
          <p:nvPr/>
        </p:nvSpPr>
        <p:spPr bwMode="auto">
          <a:xfrm>
            <a:off x="285720" y="1214422"/>
            <a:ext cx="3429024" cy="58977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7.1.1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树的定义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857224" y="2143116"/>
            <a:ext cx="2449512" cy="45720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形式化定义</a:t>
            </a:r>
          </a:p>
        </p:txBody>
      </p:sp>
      <p:sp>
        <p:nvSpPr>
          <p:cNvPr id="6" name="Text Box 3" descr="信纸"/>
          <p:cNvSpPr txBox="1">
            <a:spLocks noChangeArrowheads="1"/>
          </p:cNvSpPr>
          <p:nvPr/>
        </p:nvSpPr>
        <p:spPr bwMode="auto">
          <a:xfrm>
            <a:off x="2857488" y="285728"/>
            <a:ext cx="3071834" cy="579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7.1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树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的概念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285720" y="1000108"/>
            <a:ext cx="8534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性质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2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度为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的树中第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层上至多有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200" i="1" baseline="3000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baseline="30000"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个结点（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err="1">
                <a:latin typeface="Consolas" pitchFamily="49" charset="0"/>
                <a:ea typeface="+mn-ea"/>
                <a:cs typeface="Consolas" pitchFamily="49" charset="0"/>
              </a:rPr>
              <a:t>≥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Line 20"/>
          <p:cNvSpPr>
            <a:spLocks noChangeShapeType="1"/>
          </p:cNvSpPr>
          <p:nvPr/>
        </p:nvSpPr>
        <p:spPr bwMode="auto">
          <a:xfrm flipH="1">
            <a:off x="3287702" y="2065333"/>
            <a:ext cx="792163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Line 21"/>
          <p:cNvSpPr>
            <a:spLocks noChangeShapeType="1"/>
          </p:cNvSpPr>
          <p:nvPr/>
        </p:nvSpPr>
        <p:spPr bwMode="auto">
          <a:xfrm>
            <a:off x="4224327" y="2138358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>
            <a:off x="4295764" y="2065333"/>
            <a:ext cx="936625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079864" y="1922458"/>
            <a:ext cx="288925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071802" y="2427283"/>
            <a:ext cx="288925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081452" y="2427283"/>
            <a:ext cx="288925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087927" y="2427283"/>
            <a:ext cx="288925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43108" y="3071810"/>
            <a:ext cx="4214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度为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的树第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层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至多有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个结点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20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381000" y="590545"/>
            <a:ext cx="7048520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性质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3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高度为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次树至多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有    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个结点。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4857752" y="500042"/>
          <a:ext cx="679450" cy="628650"/>
        </p:xfrm>
        <a:graphic>
          <a:graphicData uri="http://schemas.openxmlformats.org/presentationml/2006/ole">
            <p:oleObj spid="_x0000_s57350" name="Equation" r:id="rId3" imgW="457200" imgH="41904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8662" y="1500174"/>
            <a:ext cx="3571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次树每层最多结点数：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1538" y="2285992"/>
            <a:ext cx="2571768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4"/>
              </a:buBlip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层：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pPr marL="457200" indent="-457200" algn="l">
              <a:lnSpc>
                <a:spcPts val="3200"/>
              </a:lnSpc>
              <a:buBlip>
                <a:blip r:embed="rId4"/>
              </a:buBlip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层：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200" baseline="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pPr marL="457200" indent="-457200" algn="l">
              <a:lnSpc>
                <a:spcPts val="3200"/>
              </a:lnSpc>
              <a:buBlip>
                <a:blip r:embed="rId4"/>
              </a:buBlip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层：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200" baseline="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en-US" altLang="zh-CN" sz="22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4"/>
              </a:buBlip>
            </a:pP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</a:t>
            </a:r>
            <a:endParaRPr lang="en-US" altLang="zh-CN" sz="22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4"/>
              </a:buBlip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层：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200" i="1" baseline="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200" baseline="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右大括号 7"/>
          <p:cNvSpPr/>
          <p:nvPr/>
        </p:nvSpPr>
        <p:spPr>
          <a:xfrm>
            <a:off x="3643306" y="2428868"/>
            <a:ext cx="142876" cy="1785950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4000496" y="3000372"/>
          <a:ext cx="679450" cy="628650"/>
        </p:xfrm>
        <a:graphic>
          <a:graphicData uri="http://schemas.openxmlformats.org/presentationml/2006/ole">
            <p:oleObj spid="_x0000_s57351" name="Equation" r:id="rId5" imgW="457200" imgH="419040" progId="Equation.3">
              <p:embed/>
            </p:oleObj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21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560387" y="928670"/>
            <a:ext cx="8583613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性质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4 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具有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个结点的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次树的</a:t>
            </a:r>
            <a:r>
              <a:rPr kumimoji="1" lang="zh-CN" altLang="en-US" sz="2200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最小高度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kumimoji="1" lang="en-US" altLang="zh-CN" sz="2200" i="1" baseline="-30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2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1)+1)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4357688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1428728" y="1857364"/>
            <a:ext cx="192882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=10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Line 20"/>
          <p:cNvSpPr>
            <a:spLocks noChangeShapeType="1"/>
          </p:cNvSpPr>
          <p:nvPr/>
        </p:nvSpPr>
        <p:spPr bwMode="auto">
          <a:xfrm flipH="1">
            <a:off x="1577952" y="2571747"/>
            <a:ext cx="792164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21"/>
          <p:cNvSpPr>
            <a:spLocks noChangeShapeType="1"/>
          </p:cNvSpPr>
          <p:nvPr/>
        </p:nvSpPr>
        <p:spPr bwMode="auto">
          <a:xfrm>
            <a:off x="2514579" y="2644772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586017" y="2571747"/>
            <a:ext cx="936627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23"/>
          <p:cNvSpPr>
            <a:spLocks noChangeShapeType="1"/>
          </p:cNvSpPr>
          <p:nvPr/>
        </p:nvSpPr>
        <p:spPr bwMode="auto">
          <a:xfrm flipH="1">
            <a:off x="1074713" y="3076572"/>
            <a:ext cx="431801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 flipH="1">
            <a:off x="1435077" y="3148010"/>
            <a:ext cx="71438" cy="5048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25"/>
          <p:cNvSpPr>
            <a:spLocks noChangeShapeType="1"/>
          </p:cNvSpPr>
          <p:nvPr/>
        </p:nvSpPr>
        <p:spPr bwMode="auto">
          <a:xfrm>
            <a:off x="1577952" y="3076572"/>
            <a:ext cx="215901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2154216" y="3076572"/>
            <a:ext cx="360363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27"/>
          <p:cNvSpPr>
            <a:spLocks noChangeShapeType="1"/>
          </p:cNvSpPr>
          <p:nvPr/>
        </p:nvSpPr>
        <p:spPr bwMode="auto">
          <a:xfrm>
            <a:off x="2514579" y="314801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28"/>
          <p:cNvSpPr>
            <a:spLocks noChangeShapeType="1"/>
          </p:cNvSpPr>
          <p:nvPr/>
        </p:nvSpPr>
        <p:spPr bwMode="auto">
          <a:xfrm>
            <a:off x="2586017" y="3076572"/>
            <a:ext cx="288926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Oval 7"/>
          <p:cNvSpPr>
            <a:spLocks noChangeArrowheads="1"/>
          </p:cNvSpPr>
          <p:nvPr/>
        </p:nvSpPr>
        <p:spPr bwMode="auto">
          <a:xfrm>
            <a:off x="2370116" y="2428872"/>
            <a:ext cx="288926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Oval 8"/>
          <p:cNvSpPr>
            <a:spLocks noChangeArrowheads="1"/>
          </p:cNvSpPr>
          <p:nvPr/>
        </p:nvSpPr>
        <p:spPr bwMode="auto">
          <a:xfrm>
            <a:off x="1362052" y="2933697"/>
            <a:ext cx="288926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9"/>
          <p:cNvSpPr>
            <a:spLocks noChangeArrowheads="1"/>
          </p:cNvSpPr>
          <p:nvPr/>
        </p:nvSpPr>
        <p:spPr bwMode="auto">
          <a:xfrm>
            <a:off x="2371704" y="2933697"/>
            <a:ext cx="288926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10"/>
          <p:cNvSpPr>
            <a:spLocks noChangeArrowheads="1"/>
          </p:cNvSpPr>
          <p:nvPr/>
        </p:nvSpPr>
        <p:spPr bwMode="auto">
          <a:xfrm>
            <a:off x="3378181" y="2933697"/>
            <a:ext cx="288926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11"/>
          <p:cNvSpPr>
            <a:spLocks noChangeArrowheads="1"/>
          </p:cNvSpPr>
          <p:nvPr/>
        </p:nvSpPr>
        <p:spPr bwMode="auto">
          <a:xfrm>
            <a:off x="928663" y="3508372"/>
            <a:ext cx="288926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Oval 12"/>
          <p:cNvSpPr>
            <a:spLocks noChangeArrowheads="1"/>
          </p:cNvSpPr>
          <p:nvPr/>
        </p:nvSpPr>
        <p:spPr bwMode="auto">
          <a:xfrm>
            <a:off x="1290614" y="3508372"/>
            <a:ext cx="288926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13"/>
          <p:cNvSpPr>
            <a:spLocks noChangeArrowheads="1"/>
          </p:cNvSpPr>
          <p:nvPr/>
        </p:nvSpPr>
        <p:spPr bwMode="auto">
          <a:xfrm>
            <a:off x="1650977" y="3508372"/>
            <a:ext cx="288926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14"/>
          <p:cNvSpPr>
            <a:spLocks noChangeArrowheads="1"/>
          </p:cNvSpPr>
          <p:nvPr/>
        </p:nvSpPr>
        <p:spPr bwMode="auto">
          <a:xfrm>
            <a:off x="2009753" y="3508372"/>
            <a:ext cx="288926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Oval 15"/>
          <p:cNvSpPr>
            <a:spLocks noChangeArrowheads="1"/>
          </p:cNvSpPr>
          <p:nvPr/>
        </p:nvSpPr>
        <p:spPr bwMode="auto">
          <a:xfrm>
            <a:off x="2371704" y="3508372"/>
            <a:ext cx="288926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Oval 16"/>
          <p:cNvSpPr>
            <a:spLocks noChangeArrowheads="1"/>
          </p:cNvSpPr>
          <p:nvPr/>
        </p:nvSpPr>
        <p:spPr bwMode="auto">
          <a:xfrm>
            <a:off x="2732067" y="3508372"/>
            <a:ext cx="288926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929058" y="2500306"/>
            <a:ext cx="47863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sz="22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最小高度 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 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kumimoji="1" lang="en-US" altLang="zh-CN" sz="2200" baseline="-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(10 ×(3</a:t>
            </a:r>
            <a:r>
              <a:rPr kumimoji="1" lang="en-US" altLang="zh-CN" sz="2200" smtClean="0"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1)+1)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</a:p>
          <a:p>
            <a:pPr algn="l">
              <a:lnSpc>
                <a:spcPts val="3200"/>
              </a:lnSpc>
            </a:pP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         =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 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kumimoji="1" lang="en-US" altLang="zh-CN" sz="2200" baseline="-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21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 </a:t>
            </a:r>
          </a:p>
          <a:p>
            <a:pPr algn="l">
              <a:lnSpc>
                <a:spcPts val="3200"/>
              </a:lnSpc>
            </a:pP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         =3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22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714348" y="1428736"/>
            <a:ext cx="6534166" cy="46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解：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设含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个结点的</a:t>
            </a:r>
            <a:r>
              <a:rPr kumimoji="1"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树的</a:t>
            </a:r>
            <a:r>
              <a:rPr kumimoji="1" lang="zh-CN" altLang="en-US" sz="2200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最小高度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kumimoji="1" lang="en-US" altLang="zh-CN" sz="2200" baseline="30000" dirty="0">
              <a:latin typeface="Consolas" pitchFamily="49" charset="0"/>
              <a:ea typeface="楷体" pitchFamily="49" charset="-122"/>
              <a:cs typeface="Consolas" pitchFamily="49" charset="0"/>
              <a:sym typeface="Symbol" pitchFamily="18" charset="2"/>
            </a:endParaRPr>
          </a:p>
        </p:txBody>
      </p:sp>
      <p:sp>
        <p:nvSpPr>
          <p:cNvPr id="173071" name="Text Box 15"/>
          <p:cNvSpPr txBox="1">
            <a:spLocks noChangeArrowheads="1"/>
          </p:cNvSpPr>
          <p:nvPr/>
        </p:nvSpPr>
        <p:spPr bwMode="auto">
          <a:xfrm>
            <a:off x="539750" y="188913"/>
            <a:ext cx="8032778" cy="9048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kumimoji="1"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例（补充）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含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个结点的</a:t>
            </a:r>
            <a:r>
              <a:rPr kumimoji="1"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树的最小高度是多少？最大高度是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多少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？ </a:t>
            </a:r>
            <a:r>
              <a:rPr kumimoji="1" lang="zh-CN" altLang="en-US" sz="22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看成是性质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的证明过程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928662" y="2428868"/>
            <a:ext cx="7416800" cy="1922518"/>
            <a:chOff x="869976" y="1763716"/>
            <a:chExt cx="7416800" cy="1922518"/>
          </a:xfrm>
        </p:grpSpPr>
        <p:sp>
          <p:nvSpPr>
            <p:cNvPr id="18" name="Text Box 32"/>
            <p:cNvSpPr txBox="1">
              <a:spLocks noChangeArrowheads="1"/>
            </p:cNvSpPr>
            <p:nvPr/>
          </p:nvSpPr>
          <p:spPr bwMode="auto">
            <a:xfrm>
              <a:off x="943001" y="3286124"/>
              <a:ext cx="33829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=3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=3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：最多结点情况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grpSp>
          <p:nvGrpSpPr>
            <p:cNvPr id="19" name="Group 59"/>
            <p:cNvGrpSpPr>
              <a:grpSpLocks/>
            </p:cNvGrpSpPr>
            <p:nvPr/>
          </p:nvGrpSpPr>
          <p:grpSpPr bwMode="auto">
            <a:xfrm>
              <a:off x="869976" y="1763716"/>
              <a:ext cx="6699250" cy="1366837"/>
              <a:chOff x="476" y="2704"/>
              <a:chExt cx="4220" cy="861"/>
            </a:xfrm>
          </p:grpSpPr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 flipH="1">
                <a:off x="885" y="2794"/>
                <a:ext cx="499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>
                <a:off x="1475" y="2840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1520" y="2794"/>
                <a:ext cx="59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Line 23"/>
              <p:cNvSpPr>
                <a:spLocks noChangeShapeType="1"/>
              </p:cNvSpPr>
              <p:nvPr/>
            </p:nvSpPr>
            <p:spPr bwMode="auto">
              <a:xfrm flipH="1">
                <a:off x="568" y="3112"/>
                <a:ext cx="272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Line 24"/>
              <p:cNvSpPr>
                <a:spLocks noChangeShapeType="1"/>
              </p:cNvSpPr>
              <p:nvPr/>
            </p:nvSpPr>
            <p:spPr bwMode="auto">
              <a:xfrm flipH="1">
                <a:off x="795" y="3157"/>
                <a:ext cx="45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Line 25"/>
              <p:cNvSpPr>
                <a:spLocks noChangeShapeType="1"/>
              </p:cNvSpPr>
              <p:nvPr/>
            </p:nvSpPr>
            <p:spPr bwMode="auto">
              <a:xfrm>
                <a:off x="885" y="3112"/>
                <a:ext cx="136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Line 26"/>
              <p:cNvSpPr>
                <a:spLocks noChangeShapeType="1"/>
              </p:cNvSpPr>
              <p:nvPr/>
            </p:nvSpPr>
            <p:spPr bwMode="auto">
              <a:xfrm flipH="1">
                <a:off x="1248" y="3112"/>
                <a:ext cx="227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" name="Line 27"/>
              <p:cNvSpPr>
                <a:spLocks noChangeShapeType="1"/>
              </p:cNvSpPr>
              <p:nvPr/>
            </p:nvSpPr>
            <p:spPr bwMode="auto">
              <a:xfrm>
                <a:off x="1475" y="315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" name="Line 28"/>
              <p:cNvSpPr>
                <a:spLocks noChangeShapeType="1"/>
              </p:cNvSpPr>
              <p:nvPr/>
            </p:nvSpPr>
            <p:spPr bwMode="auto">
              <a:xfrm>
                <a:off x="1520" y="3112"/>
                <a:ext cx="182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" name="Line 29"/>
              <p:cNvSpPr>
                <a:spLocks noChangeShapeType="1"/>
              </p:cNvSpPr>
              <p:nvPr/>
            </p:nvSpPr>
            <p:spPr bwMode="auto">
              <a:xfrm flipH="1">
                <a:off x="1929" y="3112"/>
                <a:ext cx="136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" name="Line 30"/>
              <p:cNvSpPr>
                <a:spLocks noChangeShapeType="1"/>
              </p:cNvSpPr>
              <p:nvPr/>
            </p:nvSpPr>
            <p:spPr bwMode="auto">
              <a:xfrm>
                <a:off x="2110" y="3157"/>
                <a:ext cx="45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" name="Line 31"/>
              <p:cNvSpPr>
                <a:spLocks noChangeShapeType="1"/>
              </p:cNvSpPr>
              <p:nvPr/>
            </p:nvSpPr>
            <p:spPr bwMode="auto">
              <a:xfrm>
                <a:off x="2155" y="3112"/>
                <a:ext cx="227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Oval 7"/>
              <p:cNvSpPr>
                <a:spLocks noChangeArrowheads="1"/>
              </p:cNvSpPr>
              <p:nvPr/>
            </p:nvSpPr>
            <p:spPr bwMode="auto">
              <a:xfrm>
                <a:off x="1384" y="270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Oval 8"/>
              <p:cNvSpPr>
                <a:spLocks noChangeArrowheads="1"/>
              </p:cNvSpPr>
              <p:nvPr/>
            </p:nvSpPr>
            <p:spPr bwMode="auto">
              <a:xfrm>
                <a:off x="749" y="3022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" name="Oval 9"/>
              <p:cNvSpPr>
                <a:spLocks noChangeArrowheads="1"/>
              </p:cNvSpPr>
              <p:nvPr/>
            </p:nvSpPr>
            <p:spPr bwMode="auto">
              <a:xfrm>
                <a:off x="1385" y="3022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5" name="Oval 10"/>
              <p:cNvSpPr>
                <a:spLocks noChangeArrowheads="1"/>
              </p:cNvSpPr>
              <p:nvPr/>
            </p:nvSpPr>
            <p:spPr bwMode="auto">
              <a:xfrm>
                <a:off x="2019" y="3022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476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" name="Oval 12"/>
              <p:cNvSpPr>
                <a:spLocks noChangeArrowheads="1"/>
              </p:cNvSpPr>
              <p:nvPr/>
            </p:nvSpPr>
            <p:spPr bwMode="auto">
              <a:xfrm>
                <a:off x="704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8" name="Oval 13"/>
              <p:cNvSpPr>
                <a:spLocks noChangeArrowheads="1"/>
              </p:cNvSpPr>
              <p:nvPr/>
            </p:nvSpPr>
            <p:spPr bwMode="auto">
              <a:xfrm>
                <a:off x="931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9" name="Oval 14"/>
              <p:cNvSpPr>
                <a:spLocks noChangeArrowheads="1"/>
              </p:cNvSpPr>
              <p:nvPr/>
            </p:nvSpPr>
            <p:spPr bwMode="auto">
              <a:xfrm>
                <a:off x="1157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0" name="Oval 15"/>
              <p:cNvSpPr>
                <a:spLocks noChangeArrowheads="1"/>
              </p:cNvSpPr>
              <p:nvPr/>
            </p:nvSpPr>
            <p:spPr bwMode="auto">
              <a:xfrm>
                <a:off x="1385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1" name="Oval 16"/>
              <p:cNvSpPr>
                <a:spLocks noChangeArrowheads="1"/>
              </p:cNvSpPr>
              <p:nvPr/>
            </p:nvSpPr>
            <p:spPr bwMode="auto">
              <a:xfrm>
                <a:off x="1612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2" name="Oval 17"/>
              <p:cNvSpPr>
                <a:spLocks noChangeArrowheads="1"/>
              </p:cNvSpPr>
              <p:nvPr/>
            </p:nvSpPr>
            <p:spPr bwMode="auto">
              <a:xfrm>
                <a:off x="1838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3" name="Oval 18"/>
              <p:cNvSpPr>
                <a:spLocks noChangeArrowheads="1"/>
              </p:cNvSpPr>
              <p:nvPr/>
            </p:nvSpPr>
            <p:spPr bwMode="auto">
              <a:xfrm>
                <a:off x="2066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4" name="Oval 19"/>
              <p:cNvSpPr>
                <a:spLocks noChangeArrowheads="1"/>
              </p:cNvSpPr>
              <p:nvPr/>
            </p:nvSpPr>
            <p:spPr bwMode="auto">
              <a:xfrm>
                <a:off x="2293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5" name="Line 33"/>
              <p:cNvSpPr>
                <a:spLocks noChangeShapeType="1"/>
              </p:cNvSpPr>
              <p:nvPr/>
            </p:nvSpPr>
            <p:spPr bwMode="auto">
              <a:xfrm flipH="1">
                <a:off x="3380" y="2794"/>
                <a:ext cx="499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6" name="Line 34"/>
              <p:cNvSpPr>
                <a:spLocks noChangeShapeType="1"/>
              </p:cNvSpPr>
              <p:nvPr/>
            </p:nvSpPr>
            <p:spPr bwMode="auto">
              <a:xfrm>
                <a:off x="3970" y="2840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7" name="Line 35"/>
              <p:cNvSpPr>
                <a:spLocks noChangeShapeType="1"/>
              </p:cNvSpPr>
              <p:nvPr/>
            </p:nvSpPr>
            <p:spPr bwMode="auto">
              <a:xfrm>
                <a:off x="4015" y="2794"/>
                <a:ext cx="59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8" name="Line 36"/>
              <p:cNvSpPr>
                <a:spLocks noChangeShapeType="1"/>
              </p:cNvSpPr>
              <p:nvPr/>
            </p:nvSpPr>
            <p:spPr bwMode="auto">
              <a:xfrm flipH="1">
                <a:off x="3063" y="3112"/>
                <a:ext cx="272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9" name="Oval 45"/>
              <p:cNvSpPr>
                <a:spLocks noChangeArrowheads="1"/>
              </p:cNvSpPr>
              <p:nvPr/>
            </p:nvSpPr>
            <p:spPr bwMode="auto">
              <a:xfrm>
                <a:off x="3879" y="270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0" name="Oval 46"/>
              <p:cNvSpPr>
                <a:spLocks noChangeArrowheads="1"/>
              </p:cNvSpPr>
              <p:nvPr/>
            </p:nvSpPr>
            <p:spPr bwMode="auto">
              <a:xfrm>
                <a:off x="3244" y="3022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1" name="Oval 47"/>
              <p:cNvSpPr>
                <a:spLocks noChangeArrowheads="1"/>
              </p:cNvSpPr>
              <p:nvPr/>
            </p:nvSpPr>
            <p:spPr bwMode="auto">
              <a:xfrm>
                <a:off x="3880" y="3022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2" name="Oval 48"/>
              <p:cNvSpPr>
                <a:spLocks noChangeArrowheads="1"/>
              </p:cNvSpPr>
              <p:nvPr/>
            </p:nvSpPr>
            <p:spPr bwMode="auto">
              <a:xfrm>
                <a:off x="4514" y="3022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3" name="Oval 49"/>
              <p:cNvSpPr>
                <a:spLocks noChangeArrowheads="1"/>
              </p:cNvSpPr>
              <p:nvPr/>
            </p:nvSpPr>
            <p:spPr bwMode="auto">
              <a:xfrm>
                <a:off x="2971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54" name="Text Box 58"/>
            <p:cNvSpPr txBox="1">
              <a:spLocks noChangeArrowheads="1"/>
            </p:cNvSpPr>
            <p:nvPr/>
          </p:nvSpPr>
          <p:spPr bwMode="auto">
            <a:xfrm>
              <a:off x="4903814" y="3286124"/>
              <a:ext cx="33829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=3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=3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：最少结点情况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23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85786" y="3929066"/>
            <a:ext cx="7786742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则有：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1+3</a:t>
            </a:r>
            <a:r>
              <a:rPr kumimoji="1" lang="en-US" altLang="zh-CN" baseline="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+3</a:t>
            </a:r>
            <a:r>
              <a:rPr kumimoji="1" lang="en-US" altLang="zh-CN" baseline="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kumimoji="1" lang="en-US" altLang="zh-CN" smtClean="0">
                <a:latin typeface="Consolas" pitchFamily="49" charset="0"/>
                <a:ea typeface="+mj-ea"/>
                <a:cs typeface="Consolas" pitchFamily="49" charset="0"/>
              </a:rPr>
              <a:t>…</a:t>
            </a:r>
            <a:r>
              <a:rPr kumimoji="1"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+3</a:t>
            </a:r>
            <a:r>
              <a:rPr kumimoji="1" lang="en-US" altLang="zh-CN" i="1" baseline="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baseline="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-2    </a:t>
            </a:r>
            <a:r>
              <a:rPr kumimoji="1" lang="en-US" altLang="zh-CN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kumimoji="1" lang="zh-CN" altLang="en-US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 </a:t>
            </a:r>
            <a:r>
              <a:rPr kumimoji="1" lang="en-US" altLang="zh-CN" smtClean="0">
                <a:latin typeface="Consolas" pitchFamily="49" charset="0"/>
                <a:ea typeface="+mn-ea"/>
                <a:cs typeface="Consolas" pitchFamily="49" charset="0"/>
              </a:rPr>
              <a:t>≤ </a:t>
            </a:r>
            <a:r>
              <a:rPr kumimoji="1"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1+3</a:t>
            </a:r>
            <a:r>
              <a:rPr kumimoji="1" lang="en-US" altLang="zh-CN" baseline="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+3</a:t>
            </a:r>
            <a:r>
              <a:rPr kumimoji="1" lang="en-US" altLang="zh-CN" baseline="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kumimoji="1" lang="en-US" altLang="zh-CN" smtClean="0">
                <a:latin typeface="Consolas" pitchFamily="49" charset="0"/>
                <a:ea typeface="+mn-ea"/>
                <a:cs typeface="Consolas" pitchFamily="49" charset="0"/>
              </a:rPr>
              <a:t>…</a:t>
            </a:r>
            <a:r>
              <a:rPr kumimoji="1"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kumimoji="1" lang="en-US" altLang="zh-CN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i="1" baseline="30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baseline="30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endParaRPr kumimoji="1" lang="en-US" altLang="zh-CN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  (</a:t>
            </a:r>
            <a:r>
              <a:rPr kumimoji="1" lang="en-US" altLang="zh-CN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i="1" baseline="30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baseline="30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kumimoji="1" lang="en-US" altLang="zh-CN" dirty="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1)/</a:t>
            </a:r>
            <a:r>
              <a:rPr kumimoji="1"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 &lt; </a:t>
            </a:r>
            <a:r>
              <a:rPr kumimoji="1" lang="en-US" altLang="zh-CN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 </a:t>
            </a:r>
            <a:r>
              <a:rPr kumimoji="1" lang="en-US" altLang="zh-CN" smtClean="0">
                <a:latin typeface="Consolas" pitchFamily="49" charset="0"/>
                <a:ea typeface="+mj-ea"/>
                <a:cs typeface="Consolas" pitchFamily="49" charset="0"/>
              </a:rPr>
              <a:t>≤</a:t>
            </a:r>
            <a:r>
              <a:rPr kumimoji="1"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i="1" baseline="30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dirty="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1)/2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  3</a:t>
            </a:r>
            <a:r>
              <a:rPr kumimoji="1" lang="en-US" altLang="zh-CN" i="1" baseline="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baseline="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-1 </a:t>
            </a:r>
            <a:r>
              <a:rPr kumimoji="1"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&lt; 2</a:t>
            </a:r>
            <a:r>
              <a:rPr kumimoji="1" lang="en-US" altLang="zh-CN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+1 </a:t>
            </a:r>
            <a:r>
              <a:rPr kumimoji="1" lang="en-US" altLang="zh-CN" smtClean="0">
                <a:latin typeface="Consolas" pitchFamily="49" charset="0"/>
                <a:ea typeface="+mn-ea"/>
                <a:cs typeface="Consolas" pitchFamily="49" charset="0"/>
              </a:rPr>
              <a:t>≤ </a:t>
            </a:r>
            <a:r>
              <a:rPr kumimoji="1"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i="1" baseline="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endParaRPr kumimoji="1" lang="en-US" altLang="zh-CN" i="1" baseline="300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即：</a:t>
            </a:r>
            <a:r>
              <a:rPr kumimoji="1" lang="en-US" altLang="zh-CN" i="1" dirty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dirty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kumimoji="1" lang="en-US" altLang="zh-CN" baseline="30000" dirty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kumimoji="1" lang="en-US" altLang="zh-CN" dirty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dirty="0" err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kumimoji="1" lang="en-US" altLang="zh-CN" baseline="-30000" dirty="0" err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dirty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dirty="0" err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i="1" dirty="0" err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dirty="0" err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kumimoji="1" lang="en-US" altLang="zh-CN" dirty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en-US" altLang="zh-CN" baseline="30000" dirty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kumimoji="1"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。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4929190" y="500042"/>
            <a:ext cx="3956054" cy="2961995"/>
            <a:chOff x="428596" y="785794"/>
            <a:chExt cx="3956054" cy="2961995"/>
          </a:xfrm>
        </p:grpSpPr>
        <p:sp>
          <p:nvSpPr>
            <p:cNvPr id="18" name="Text Box 32"/>
            <p:cNvSpPr txBox="1">
              <a:spLocks noChangeArrowheads="1"/>
            </p:cNvSpPr>
            <p:nvPr/>
          </p:nvSpPr>
          <p:spPr bwMode="auto">
            <a:xfrm>
              <a:off x="1001687" y="2895897"/>
              <a:ext cx="33829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最多结点情况，结点个数：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>
              <a:off x="1736748" y="990592"/>
              <a:ext cx="792163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2673373" y="1063617"/>
              <a:ext cx="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744810" y="990592"/>
              <a:ext cx="93662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1233510" y="1495417"/>
              <a:ext cx="4318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H="1">
              <a:off x="1593873" y="1566854"/>
              <a:ext cx="71438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736748" y="1495417"/>
              <a:ext cx="2159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H="1">
              <a:off x="2313010" y="1495417"/>
              <a:ext cx="360363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2673373" y="1566854"/>
              <a:ext cx="0" cy="36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2744810" y="1495417"/>
              <a:ext cx="288925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 flipH="1">
              <a:off x="3394098" y="1495417"/>
              <a:ext cx="2159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3681435" y="1566854"/>
              <a:ext cx="71438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3752873" y="1495417"/>
              <a:ext cx="360363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Oval 7"/>
            <p:cNvSpPr>
              <a:spLocks noChangeArrowheads="1"/>
            </p:cNvSpPr>
            <p:nvPr/>
          </p:nvSpPr>
          <p:spPr bwMode="auto">
            <a:xfrm>
              <a:off x="2528910" y="8477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1520848" y="1352542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Oval 9"/>
            <p:cNvSpPr>
              <a:spLocks noChangeArrowheads="1"/>
            </p:cNvSpPr>
            <p:nvPr/>
          </p:nvSpPr>
          <p:spPr bwMode="auto">
            <a:xfrm>
              <a:off x="2530498" y="1352542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10"/>
            <p:cNvSpPr>
              <a:spLocks noChangeArrowheads="1"/>
            </p:cNvSpPr>
            <p:nvPr/>
          </p:nvSpPr>
          <p:spPr bwMode="auto">
            <a:xfrm>
              <a:off x="3536973" y="1352542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11"/>
            <p:cNvSpPr>
              <a:spLocks noChangeArrowheads="1"/>
            </p:cNvSpPr>
            <p:nvPr/>
          </p:nvSpPr>
          <p:spPr bwMode="auto">
            <a:xfrm>
              <a:off x="1087460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12"/>
            <p:cNvSpPr>
              <a:spLocks noChangeArrowheads="1"/>
            </p:cNvSpPr>
            <p:nvPr/>
          </p:nvSpPr>
          <p:spPr bwMode="auto">
            <a:xfrm>
              <a:off x="1449410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13"/>
            <p:cNvSpPr>
              <a:spLocks noChangeArrowheads="1"/>
            </p:cNvSpPr>
            <p:nvPr/>
          </p:nvSpPr>
          <p:spPr bwMode="auto">
            <a:xfrm>
              <a:off x="1809773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Oval 14"/>
            <p:cNvSpPr>
              <a:spLocks noChangeArrowheads="1"/>
            </p:cNvSpPr>
            <p:nvPr/>
          </p:nvSpPr>
          <p:spPr bwMode="auto">
            <a:xfrm>
              <a:off x="2168548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15"/>
            <p:cNvSpPr>
              <a:spLocks noChangeArrowheads="1"/>
            </p:cNvSpPr>
            <p:nvPr/>
          </p:nvSpPr>
          <p:spPr bwMode="auto">
            <a:xfrm>
              <a:off x="2530498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16"/>
            <p:cNvSpPr>
              <a:spLocks noChangeArrowheads="1"/>
            </p:cNvSpPr>
            <p:nvPr/>
          </p:nvSpPr>
          <p:spPr bwMode="auto">
            <a:xfrm>
              <a:off x="2890860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17"/>
            <p:cNvSpPr>
              <a:spLocks noChangeArrowheads="1"/>
            </p:cNvSpPr>
            <p:nvPr/>
          </p:nvSpPr>
          <p:spPr bwMode="auto">
            <a:xfrm>
              <a:off x="3249635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18"/>
            <p:cNvSpPr>
              <a:spLocks noChangeArrowheads="1"/>
            </p:cNvSpPr>
            <p:nvPr/>
          </p:nvSpPr>
          <p:spPr bwMode="auto">
            <a:xfrm>
              <a:off x="3611585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19"/>
            <p:cNvSpPr>
              <a:spLocks noChangeArrowheads="1"/>
            </p:cNvSpPr>
            <p:nvPr/>
          </p:nvSpPr>
          <p:spPr bwMode="auto">
            <a:xfrm>
              <a:off x="3971948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左大括号 54"/>
            <p:cNvSpPr/>
            <p:nvPr/>
          </p:nvSpPr>
          <p:spPr>
            <a:xfrm>
              <a:off x="857224" y="785794"/>
              <a:ext cx="142876" cy="1357322"/>
            </a:xfrm>
            <a:prstGeom prst="leftBrace">
              <a:avLst/>
            </a:prstGeom>
            <a:ln w="28575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142976" y="3286124"/>
              <a:ext cx="3071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1+3</a:t>
              </a:r>
              <a:r>
                <a:rPr kumimoji="1" lang="en-US" altLang="zh-CN" baseline="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en-US" altLang="zh-CN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+3</a:t>
              </a:r>
              <a:r>
                <a:rPr kumimoji="1" lang="en-US" altLang="zh-CN" baseline="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kumimoji="1" lang="en-US" altLang="zh-CN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kumimoji="1" lang="en-US" altLang="zh-CN" smtClean="0">
                  <a:latin typeface="Consolas" pitchFamily="49" charset="0"/>
                  <a:cs typeface="Consolas" pitchFamily="49" charset="0"/>
                </a:rPr>
                <a:t>…</a:t>
              </a:r>
              <a:r>
                <a:rPr kumimoji="1" lang="en-US" altLang="zh-CN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+3</a:t>
              </a:r>
              <a:r>
                <a:rPr kumimoji="1" lang="en-US" altLang="zh-CN" i="1" baseline="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kumimoji="1" lang="en-US" altLang="zh-CN" baseline="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28596" y="128586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20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下箭头 58"/>
            <p:cNvSpPr/>
            <p:nvPr/>
          </p:nvSpPr>
          <p:spPr>
            <a:xfrm>
              <a:off x="2428860" y="2428868"/>
              <a:ext cx="214314" cy="357190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260476" y="467005"/>
            <a:ext cx="3954466" cy="2995032"/>
            <a:chOff x="4429124" y="785794"/>
            <a:chExt cx="3954466" cy="2995032"/>
          </a:xfrm>
        </p:grpSpPr>
        <p:sp>
          <p:nvSpPr>
            <p:cNvPr id="45" name="Line 33"/>
            <p:cNvSpPr>
              <a:spLocks noChangeShapeType="1"/>
            </p:cNvSpPr>
            <p:nvPr/>
          </p:nvSpPr>
          <p:spPr bwMode="auto">
            <a:xfrm flipH="1">
              <a:off x="5735688" y="990592"/>
              <a:ext cx="792163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34"/>
            <p:cNvSpPr>
              <a:spLocks noChangeShapeType="1"/>
            </p:cNvSpPr>
            <p:nvPr/>
          </p:nvSpPr>
          <p:spPr bwMode="auto">
            <a:xfrm>
              <a:off x="6672313" y="1063617"/>
              <a:ext cx="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35"/>
            <p:cNvSpPr>
              <a:spLocks noChangeShapeType="1"/>
            </p:cNvSpPr>
            <p:nvPr/>
          </p:nvSpPr>
          <p:spPr bwMode="auto">
            <a:xfrm>
              <a:off x="6743751" y="990592"/>
              <a:ext cx="93662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36"/>
            <p:cNvSpPr>
              <a:spLocks noChangeShapeType="1"/>
            </p:cNvSpPr>
            <p:nvPr/>
          </p:nvSpPr>
          <p:spPr bwMode="auto">
            <a:xfrm flipH="1">
              <a:off x="5232451" y="1495417"/>
              <a:ext cx="4318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Oval 45"/>
            <p:cNvSpPr>
              <a:spLocks noChangeArrowheads="1"/>
            </p:cNvSpPr>
            <p:nvPr/>
          </p:nvSpPr>
          <p:spPr bwMode="auto">
            <a:xfrm>
              <a:off x="6527851" y="8477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46"/>
            <p:cNvSpPr>
              <a:spLocks noChangeArrowheads="1"/>
            </p:cNvSpPr>
            <p:nvPr/>
          </p:nvSpPr>
          <p:spPr bwMode="auto">
            <a:xfrm>
              <a:off x="5519788" y="1352542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47"/>
            <p:cNvSpPr>
              <a:spLocks noChangeArrowheads="1"/>
            </p:cNvSpPr>
            <p:nvPr/>
          </p:nvSpPr>
          <p:spPr bwMode="auto">
            <a:xfrm>
              <a:off x="6529438" y="1352542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Oval 48"/>
            <p:cNvSpPr>
              <a:spLocks noChangeArrowheads="1"/>
            </p:cNvSpPr>
            <p:nvPr/>
          </p:nvSpPr>
          <p:spPr bwMode="auto">
            <a:xfrm>
              <a:off x="7535913" y="1352542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49"/>
            <p:cNvSpPr>
              <a:spLocks noChangeArrowheads="1"/>
            </p:cNvSpPr>
            <p:nvPr/>
          </p:nvSpPr>
          <p:spPr bwMode="auto">
            <a:xfrm>
              <a:off x="5086401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Text Box 58"/>
            <p:cNvSpPr txBox="1">
              <a:spLocks noChangeArrowheads="1"/>
            </p:cNvSpPr>
            <p:nvPr/>
          </p:nvSpPr>
          <p:spPr bwMode="auto">
            <a:xfrm>
              <a:off x="5000628" y="2928934"/>
              <a:ext cx="33829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最少结点情况，结点个数：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0" name="下箭头 59"/>
            <p:cNvSpPr/>
            <p:nvPr/>
          </p:nvSpPr>
          <p:spPr>
            <a:xfrm>
              <a:off x="6715140" y="2428868"/>
              <a:ext cx="214314" cy="357190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左大括号 60"/>
            <p:cNvSpPr/>
            <p:nvPr/>
          </p:nvSpPr>
          <p:spPr>
            <a:xfrm>
              <a:off x="4857752" y="785794"/>
              <a:ext cx="142876" cy="1357322"/>
            </a:xfrm>
            <a:prstGeom prst="leftBrace">
              <a:avLst/>
            </a:prstGeom>
            <a:ln w="28575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429124" y="128586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20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43504" y="3319161"/>
              <a:ext cx="3071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1+3</a:t>
              </a:r>
              <a:r>
                <a:rPr kumimoji="1" lang="en-US" altLang="zh-CN" baseline="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en-US" altLang="zh-CN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+3</a:t>
              </a:r>
              <a:r>
                <a:rPr kumimoji="1" lang="en-US" altLang="zh-CN" baseline="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kumimoji="1" lang="en-US" altLang="zh-CN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kumimoji="1" lang="en-US" altLang="zh-CN" smtClean="0">
                  <a:latin typeface="Consolas" pitchFamily="49" charset="0"/>
                  <a:cs typeface="Consolas" pitchFamily="49" charset="0"/>
                </a:rPr>
                <a:t>…</a:t>
              </a:r>
              <a:r>
                <a:rPr kumimoji="1" lang="en-US" altLang="zh-CN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+3</a:t>
              </a:r>
              <a:r>
                <a:rPr kumimoji="1" lang="en-US" altLang="zh-CN" i="1" baseline="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kumimoji="1" lang="en-US" altLang="zh-CN" baseline="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-2</a:t>
              </a:r>
              <a:r>
                <a:rPr kumimoji="1" lang="en-US" altLang="zh-CN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67" name="直接箭头连接符 66"/>
          <p:cNvCxnSpPr>
            <a:endCxn id="63" idx="2"/>
          </p:cNvCxnSpPr>
          <p:nvPr/>
        </p:nvCxnSpPr>
        <p:spPr>
          <a:xfrm rot="5400000" flipH="1" flipV="1">
            <a:off x="2807740" y="3726100"/>
            <a:ext cx="967095" cy="43897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V="1">
            <a:off x="6000760" y="3429000"/>
            <a:ext cx="1285884" cy="10001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4189992" y="4500570"/>
            <a:ext cx="500066" cy="35719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446103" y="857232"/>
            <a:ext cx="553998" cy="8572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推广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0" name="灯片编号占位符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24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58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714348" y="571480"/>
            <a:ext cx="2462199" cy="46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 dirty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最大高度？</a:t>
            </a:r>
            <a:endParaRPr kumimoji="1" lang="zh-CN" altLang="en-US" sz="2200" dirty="0">
              <a:solidFill>
                <a:srgbClr val="CC00FF"/>
              </a:solidFill>
              <a:latin typeface="Consolas" pitchFamily="49" charset="0"/>
              <a:ea typeface="楷体" pitchFamily="49" charset="-122"/>
              <a:cs typeface="Consolas" pitchFamily="49" charset="0"/>
              <a:sym typeface="Symbol" pitchFamily="18" charset="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928926" y="1339850"/>
            <a:ext cx="1079500" cy="2373314"/>
            <a:chOff x="2928926" y="1339850"/>
            <a:chExt cx="1079500" cy="2373314"/>
          </a:xfrm>
        </p:grpSpPr>
        <p:sp>
          <p:nvSpPr>
            <p:cNvPr id="18" name="Line 7"/>
            <p:cNvSpPr>
              <a:spLocks noChangeShapeType="1"/>
            </p:cNvSpPr>
            <p:nvPr/>
          </p:nvSpPr>
          <p:spPr bwMode="auto">
            <a:xfrm>
              <a:off x="3428992" y="2022467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3428992" y="2711447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68" name="Text Box 12"/>
            <p:cNvSpPr txBox="1">
              <a:spLocks noChangeArrowheads="1"/>
            </p:cNvSpPr>
            <p:nvPr/>
          </p:nvSpPr>
          <p:spPr bwMode="auto">
            <a:xfrm>
              <a:off x="3214678" y="2155819"/>
              <a:ext cx="576263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 dirty="0">
                  <a:solidFill>
                    <a:schemeClr val="tx1"/>
                  </a:solidFill>
                  <a:latin typeface="Arial"/>
                  <a:ea typeface="宋体" pitchFamily="2" charset="-122"/>
                </a:rPr>
                <a:t>…</a:t>
              </a:r>
              <a:endParaRPr lang="en-US" altLang="zh-CN" sz="3200" b="0" dirty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73065" name="Freeform 9"/>
            <p:cNvSpPr>
              <a:spLocks/>
            </p:cNvSpPr>
            <p:nvPr/>
          </p:nvSpPr>
          <p:spPr bwMode="auto">
            <a:xfrm>
              <a:off x="3503601" y="3067051"/>
              <a:ext cx="336550" cy="4397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" y="277"/>
                </a:cxn>
              </a:cxnLst>
              <a:rect l="0" t="0" r="r" b="b"/>
              <a:pathLst>
                <a:path w="212" h="277">
                  <a:moveTo>
                    <a:pt x="0" y="0"/>
                  </a:moveTo>
                  <a:lnTo>
                    <a:pt x="212" y="27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64" name="Freeform 8"/>
            <p:cNvSpPr>
              <a:spLocks/>
            </p:cNvSpPr>
            <p:nvPr/>
          </p:nvSpPr>
          <p:spPr bwMode="auto">
            <a:xfrm>
              <a:off x="3068626" y="3033714"/>
              <a:ext cx="319088" cy="428625"/>
            </a:xfrm>
            <a:custGeom>
              <a:avLst/>
              <a:gdLst/>
              <a:ahLst/>
              <a:cxnLst>
                <a:cxn ang="0">
                  <a:pos x="201" y="0"/>
                </a:cxn>
                <a:cxn ang="0">
                  <a:pos x="0" y="270"/>
                </a:cxn>
              </a:cxnLst>
              <a:rect l="0" t="0" r="r" b="b"/>
              <a:pathLst>
                <a:path w="201" h="270">
                  <a:moveTo>
                    <a:pt x="201" y="0"/>
                  </a:moveTo>
                  <a:lnTo>
                    <a:pt x="0" y="27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67" name="Line 11"/>
            <p:cNvSpPr>
              <a:spLocks noChangeShapeType="1"/>
            </p:cNvSpPr>
            <p:nvPr/>
          </p:nvSpPr>
          <p:spPr bwMode="auto">
            <a:xfrm>
              <a:off x="3432164" y="3138489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63" name="Line 7"/>
            <p:cNvSpPr>
              <a:spLocks noChangeShapeType="1"/>
            </p:cNvSpPr>
            <p:nvPr/>
          </p:nvSpPr>
          <p:spPr bwMode="auto">
            <a:xfrm>
              <a:off x="3432164" y="1555750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58" name="Oval 2"/>
            <p:cNvSpPr>
              <a:spLocks noChangeArrowheads="1"/>
            </p:cNvSpPr>
            <p:nvPr/>
          </p:nvSpPr>
          <p:spPr bwMode="auto">
            <a:xfrm>
              <a:off x="3287701" y="1339850"/>
              <a:ext cx="288925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59" name="Oval 3"/>
            <p:cNvSpPr>
              <a:spLocks noChangeArrowheads="1"/>
            </p:cNvSpPr>
            <p:nvPr/>
          </p:nvSpPr>
          <p:spPr bwMode="auto">
            <a:xfrm>
              <a:off x="3287701" y="1771650"/>
              <a:ext cx="288925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60" name="Oval 4"/>
            <p:cNvSpPr>
              <a:spLocks noChangeArrowheads="1"/>
            </p:cNvSpPr>
            <p:nvPr/>
          </p:nvSpPr>
          <p:spPr bwMode="auto">
            <a:xfrm>
              <a:off x="3287701" y="2922589"/>
              <a:ext cx="288925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61" name="Oval 5"/>
            <p:cNvSpPr>
              <a:spLocks noChangeArrowheads="1"/>
            </p:cNvSpPr>
            <p:nvPr/>
          </p:nvSpPr>
          <p:spPr bwMode="auto">
            <a:xfrm>
              <a:off x="2928926" y="3425826"/>
              <a:ext cx="288925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62" name="Oval 6"/>
            <p:cNvSpPr>
              <a:spLocks noChangeArrowheads="1"/>
            </p:cNvSpPr>
            <p:nvPr/>
          </p:nvSpPr>
          <p:spPr bwMode="auto">
            <a:xfrm>
              <a:off x="3719501" y="3425826"/>
              <a:ext cx="288925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66" name="Oval 10"/>
            <p:cNvSpPr>
              <a:spLocks noChangeArrowheads="1"/>
            </p:cNvSpPr>
            <p:nvPr/>
          </p:nvSpPr>
          <p:spPr bwMode="auto">
            <a:xfrm>
              <a:off x="3287701" y="3425826"/>
              <a:ext cx="288925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857224" y="4143380"/>
            <a:ext cx="7072362" cy="83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    最大高度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为</a:t>
            </a:r>
            <a:r>
              <a:rPr kumimoji="1" lang="en-US" altLang="zh-CN" sz="22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n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+mn-ea"/>
                <a:cs typeface="Consolas" pitchFamily="49" charset="0"/>
                <a:sym typeface="Symbol" pitchFamily="18" charset="2"/>
              </a:rPr>
              <a:t>-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2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（某一层有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3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个结点，其他每层只有一个结点）。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  <a:sym typeface="Symbol" pitchFamily="18" charset="2"/>
            </a:endParaRPr>
          </a:p>
        </p:txBody>
      </p:sp>
      <p:sp>
        <p:nvSpPr>
          <p:cNvPr id="21" name="右大括号 20"/>
          <p:cNvSpPr/>
          <p:nvPr/>
        </p:nvSpPr>
        <p:spPr>
          <a:xfrm>
            <a:off x="4500562" y="1357298"/>
            <a:ext cx="214314" cy="2286016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786314" y="2289110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n</a:t>
            </a:r>
            <a:r>
              <a:rPr kumimoji="1" lang="en-US" altLang="zh-CN" sz="2000" dirty="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-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2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25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26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95288" y="908050"/>
            <a:ext cx="8569325" cy="490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树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是由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 err="1">
                <a:latin typeface="Consolas" pitchFamily="49" charset="0"/>
                <a:ea typeface="+mn-ea"/>
                <a:cs typeface="Consolas" pitchFamily="49" charset="0"/>
              </a:rPr>
              <a:t>≥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个结点组成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的有限集合（记为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）。其中：    </a:t>
            </a:r>
          </a:p>
        </p:txBody>
      </p:sp>
      <p:sp>
        <p:nvSpPr>
          <p:cNvPr id="5174" name="Text Box 1078"/>
          <p:cNvSpPr txBox="1">
            <a:spLocks noChangeArrowheads="1"/>
          </p:cNvSpPr>
          <p:nvPr/>
        </p:nvSpPr>
        <p:spPr bwMode="auto">
          <a:xfrm>
            <a:off x="828675" y="1557338"/>
            <a:ext cx="7631113" cy="2346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如果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，它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是一棵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空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树，这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是树的特例；</a:t>
            </a: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&gt;0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，这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个结点中存在一个唯一结点作为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根结点（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root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），其余结点可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分为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≥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）个互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不相交的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有限子集</a:t>
            </a:r>
            <a:r>
              <a:rPr kumimoji="1" lang="en-US" altLang="zh-CN" sz="20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2000" baseline="-25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000" i="1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2000" baseline="-2500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…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，而每个子集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本身又是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棵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，称为根结点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root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的子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   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树中所有结点构成一种层次关系！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203575" y="4149725"/>
            <a:ext cx="3455988" cy="2016125"/>
            <a:chOff x="3203575" y="4149725"/>
            <a:chExt cx="3455988" cy="2016125"/>
          </a:xfrm>
        </p:grpSpPr>
        <p:sp>
          <p:nvSpPr>
            <p:cNvPr id="5175" name="Oval 1079"/>
            <p:cNvSpPr>
              <a:spLocks noChangeArrowheads="1"/>
            </p:cNvSpPr>
            <p:nvPr/>
          </p:nvSpPr>
          <p:spPr bwMode="auto">
            <a:xfrm>
              <a:off x="4500563" y="4221163"/>
              <a:ext cx="574675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76" name="Text Box 1080"/>
            <p:cNvSpPr txBox="1">
              <a:spLocks noChangeArrowheads="1"/>
            </p:cNvSpPr>
            <p:nvPr/>
          </p:nvSpPr>
          <p:spPr bwMode="auto">
            <a:xfrm>
              <a:off x="5075238" y="4149725"/>
              <a:ext cx="1008062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root</a:t>
              </a:r>
            </a:p>
          </p:txBody>
        </p:sp>
        <p:sp>
          <p:nvSpPr>
            <p:cNvPr id="5177" name="Oval 1081"/>
            <p:cNvSpPr>
              <a:spLocks noChangeArrowheads="1"/>
            </p:cNvSpPr>
            <p:nvPr/>
          </p:nvSpPr>
          <p:spPr bwMode="auto">
            <a:xfrm>
              <a:off x="3203575" y="4941888"/>
              <a:ext cx="792163" cy="12239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baseline="-25000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78" name="Freeform 1082"/>
            <p:cNvSpPr>
              <a:spLocks/>
            </p:cNvSpPr>
            <p:nvPr/>
          </p:nvSpPr>
          <p:spPr bwMode="auto">
            <a:xfrm>
              <a:off x="3779838" y="4521200"/>
              <a:ext cx="754062" cy="492125"/>
            </a:xfrm>
            <a:custGeom>
              <a:avLst/>
              <a:gdLst/>
              <a:ahLst/>
              <a:cxnLst>
                <a:cxn ang="0">
                  <a:pos x="475" y="0"/>
                </a:cxn>
                <a:cxn ang="0">
                  <a:pos x="0" y="310"/>
                </a:cxn>
              </a:cxnLst>
              <a:rect l="0" t="0" r="r" b="b"/>
              <a:pathLst>
                <a:path w="475" h="310">
                  <a:moveTo>
                    <a:pt x="475" y="0"/>
                  </a:moveTo>
                  <a:lnTo>
                    <a:pt x="0" y="31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79" name="Oval 1083"/>
            <p:cNvSpPr>
              <a:spLocks noChangeArrowheads="1"/>
            </p:cNvSpPr>
            <p:nvPr/>
          </p:nvSpPr>
          <p:spPr bwMode="auto">
            <a:xfrm>
              <a:off x="4211638" y="4941888"/>
              <a:ext cx="792162" cy="12239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baseline="-25000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80" name="Oval 1084"/>
            <p:cNvSpPr>
              <a:spLocks noChangeArrowheads="1"/>
            </p:cNvSpPr>
            <p:nvPr/>
          </p:nvSpPr>
          <p:spPr bwMode="auto">
            <a:xfrm>
              <a:off x="5867400" y="4941888"/>
              <a:ext cx="792163" cy="12239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i="1" baseline="-250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5181" name="Line 1085"/>
            <p:cNvSpPr>
              <a:spLocks noChangeShapeType="1"/>
            </p:cNvSpPr>
            <p:nvPr/>
          </p:nvSpPr>
          <p:spPr bwMode="auto">
            <a:xfrm flipH="1">
              <a:off x="4643438" y="4652963"/>
              <a:ext cx="73025" cy="288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82" name="Line 1086"/>
            <p:cNvSpPr>
              <a:spLocks noChangeShapeType="1"/>
            </p:cNvSpPr>
            <p:nvPr/>
          </p:nvSpPr>
          <p:spPr bwMode="auto">
            <a:xfrm>
              <a:off x="5064125" y="4495800"/>
              <a:ext cx="935038" cy="576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83" name="Text Box 1087"/>
            <p:cNvSpPr txBox="1">
              <a:spLocks noChangeArrowheads="1"/>
            </p:cNvSpPr>
            <p:nvPr/>
          </p:nvSpPr>
          <p:spPr bwMode="auto">
            <a:xfrm>
              <a:off x="5219700" y="5229225"/>
              <a:ext cx="4318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cs typeface="Times New Roman" pitchFamily="18" charset="0"/>
                </a:rPr>
                <a:t>…</a:t>
              </a:r>
            </a:p>
          </p:txBody>
        </p:sp>
      </p:grpSp>
      <p:sp>
        <p:nvSpPr>
          <p:cNvPr id="5184" name="Text Box 1088"/>
          <p:cNvSpPr txBox="1">
            <a:spLocks noChangeArrowheads="1"/>
          </p:cNvSpPr>
          <p:nvPr/>
        </p:nvSpPr>
        <p:spPr bwMode="auto">
          <a:xfrm>
            <a:off x="539750" y="188913"/>
            <a:ext cx="2232025" cy="45720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递归定义</a:t>
            </a:r>
            <a:endParaRPr lang="zh-CN" altLang="en-US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3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642918"/>
            <a:ext cx="8001056" cy="1398808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</a:t>
            </a:r>
            <a:r>
              <a:rPr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请你列出几个现实生活中属于树形结构的数据。</a:t>
            </a:r>
            <a:endParaRPr lang="zh-CN" altLang="en-US" sz="22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4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026" descr="画布"/>
          <p:cNvSpPr txBox="1">
            <a:spLocks noChangeArrowheads="1"/>
          </p:cNvSpPr>
          <p:nvPr/>
        </p:nvSpPr>
        <p:spPr bwMode="auto">
          <a:xfrm>
            <a:off x="468313" y="333375"/>
            <a:ext cx="5103819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7.1.2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树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的（逻辑）表示</a:t>
            </a:r>
          </a:p>
        </p:txBody>
      </p:sp>
      <p:sp>
        <p:nvSpPr>
          <p:cNvPr id="5123" name="Text Box 1027"/>
          <p:cNvSpPr txBox="1">
            <a:spLocks noChangeArrowheads="1"/>
          </p:cNvSpPr>
          <p:nvPr/>
        </p:nvSpPr>
        <p:spPr bwMode="auto">
          <a:xfrm>
            <a:off x="500034" y="1285860"/>
            <a:ext cx="8305800" cy="80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kumimoji="1"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1"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）树形表示</a:t>
            </a:r>
            <a:r>
              <a:rPr kumimoji="1"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法</a:t>
            </a:r>
            <a:r>
              <a:rPr kumimoji="1"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使用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一棵倒置的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树表示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树结构，非常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直观和形象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692275" y="2276475"/>
            <a:ext cx="3816350" cy="2305050"/>
            <a:chOff x="1692275" y="2276475"/>
            <a:chExt cx="3816350" cy="2305050"/>
          </a:xfrm>
          <a:scene3d>
            <a:camera prst="isometricOffAxis1Right"/>
            <a:lightRig rig="threePt" dir="t"/>
          </a:scene3d>
        </p:grpSpPr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1064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1065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1066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1067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1068" name="Line 44"/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9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0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3" name="Line 49"/>
            <p:cNvSpPr>
              <a:spLocks noChangeShapeType="1"/>
            </p:cNvSpPr>
            <p:nvPr/>
          </p:nvSpPr>
          <p:spPr bwMode="auto">
            <a:xfrm>
              <a:off x="3243263" y="3319463"/>
              <a:ext cx="0" cy="252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4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7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8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080" name="Text Box 56"/>
          <p:cNvSpPr txBox="1">
            <a:spLocks noChangeArrowheads="1"/>
          </p:cNvSpPr>
          <p:nvPr/>
        </p:nvSpPr>
        <p:spPr bwMode="auto">
          <a:xfrm>
            <a:off x="2405067" y="5013325"/>
            <a:ext cx="28098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逻辑结构表示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5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5" name="Text Box 55"/>
          <p:cNvSpPr txBox="1">
            <a:spLocks noChangeArrowheads="1"/>
          </p:cNvSpPr>
          <p:nvPr/>
        </p:nvSpPr>
        <p:spPr bwMode="auto">
          <a:xfrm>
            <a:off x="71406" y="333375"/>
            <a:ext cx="9109075" cy="43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kumimoji="1"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）文氏图表示法。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使用集合以及集合的包含关系描述树结构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1282" name="Text Box 82"/>
          <p:cNvSpPr txBox="1">
            <a:spLocks noChangeArrowheads="1"/>
          </p:cNvSpPr>
          <p:nvPr/>
        </p:nvSpPr>
        <p:spPr bwMode="auto">
          <a:xfrm>
            <a:off x="900113" y="5734050"/>
            <a:ext cx="32400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逻辑结构表示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</p:txBody>
      </p:sp>
      <p:grpSp>
        <p:nvGrpSpPr>
          <p:cNvPr id="51283" name="Group 83"/>
          <p:cNvGrpSpPr>
            <a:grpSpLocks/>
          </p:cNvGrpSpPr>
          <p:nvPr/>
        </p:nvGrpSpPr>
        <p:grpSpPr bwMode="auto">
          <a:xfrm>
            <a:off x="250825" y="1484313"/>
            <a:ext cx="4464050" cy="4176712"/>
            <a:chOff x="158" y="935"/>
            <a:chExt cx="2812" cy="2631"/>
          </a:xfrm>
        </p:grpSpPr>
        <p:sp>
          <p:nvSpPr>
            <p:cNvPr id="51284" name="Oval 84"/>
            <p:cNvSpPr>
              <a:spLocks noChangeArrowheads="1"/>
            </p:cNvSpPr>
            <p:nvPr/>
          </p:nvSpPr>
          <p:spPr bwMode="auto">
            <a:xfrm>
              <a:off x="158" y="935"/>
              <a:ext cx="2812" cy="263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285" name="Text Box 85"/>
            <p:cNvSpPr txBox="1">
              <a:spLocks noChangeArrowheads="1"/>
            </p:cNvSpPr>
            <p:nvPr/>
          </p:nvSpPr>
          <p:spPr bwMode="auto">
            <a:xfrm>
              <a:off x="929" y="1162"/>
              <a:ext cx="226" cy="2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51286" name="Oval 86"/>
            <p:cNvSpPr>
              <a:spLocks noChangeArrowheads="1"/>
            </p:cNvSpPr>
            <p:nvPr/>
          </p:nvSpPr>
          <p:spPr bwMode="auto">
            <a:xfrm>
              <a:off x="248" y="1706"/>
              <a:ext cx="862" cy="104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287" name="Oval 87"/>
            <p:cNvSpPr>
              <a:spLocks noChangeArrowheads="1"/>
            </p:cNvSpPr>
            <p:nvPr/>
          </p:nvSpPr>
          <p:spPr bwMode="auto">
            <a:xfrm>
              <a:off x="338" y="2206"/>
              <a:ext cx="272" cy="22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51288" name="Oval 88"/>
            <p:cNvSpPr>
              <a:spLocks noChangeArrowheads="1"/>
            </p:cNvSpPr>
            <p:nvPr/>
          </p:nvSpPr>
          <p:spPr bwMode="auto">
            <a:xfrm>
              <a:off x="747" y="2206"/>
              <a:ext cx="272" cy="22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51289" name="Text Box 89"/>
            <p:cNvSpPr txBox="1">
              <a:spLocks noChangeArrowheads="1"/>
            </p:cNvSpPr>
            <p:nvPr/>
          </p:nvSpPr>
          <p:spPr bwMode="auto">
            <a:xfrm>
              <a:off x="520" y="1888"/>
              <a:ext cx="227" cy="2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51290" name="Oval 90"/>
            <p:cNvSpPr>
              <a:spLocks noChangeArrowheads="1"/>
            </p:cNvSpPr>
            <p:nvPr/>
          </p:nvSpPr>
          <p:spPr bwMode="auto">
            <a:xfrm>
              <a:off x="1155" y="1479"/>
              <a:ext cx="680" cy="163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291" name="Text Box 91"/>
            <p:cNvSpPr txBox="1">
              <a:spLocks noChangeArrowheads="1"/>
            </p:cNvSpPr>
            <p:nvPr/>
          </p:nvSpPr>
          <p:spPr bwMode="auto">
            <a:xfrm>
              <a:off x="1380" y="1661"/>
              <a:ext cx="182" cy="2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51292" name="Oval 92"/>
            <p:cNvSpPr>
              <a:spLocks noChangeArrowheads="1"/>
            </p:cNvSpPr>
            <p:nvPr/>
          </p:nvSpPr>
          <p:spPr bwMode="auto">
            <a:xfrm>
              <a:off x="1290" y="1978"/>
              <a:ext cx="408" cy="99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293" name="Text Box 93"/>
            <p:cNvSpPr txBox="1">
              <a:spLocks noChangeArrowheads="1"/>
            </p:cNvSpPr>
            <p:nvPr/>
          </p:nvSpPr>
          <p:spPr bwMode="auto">
            <a:xfrm>
              <a:off x="1378" y="2108"/>
              <a:ext cx="181" cy="2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51294" name="Oval 94"/>
            <p:cNvSpPr>
              <a:spLocks noChangeArrowheads="1"/>
            </p:cNvSpPr>
            <p:nvPr/>
          </p:nvSpPr>
          <p:spPr bwMode="auto">
            <a:xfrm>
              <a:off x="1380" y="2522"/>
              <a:ext cx="227" cy="27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51295" name="Oval 95"/>
            <p:cNvSpPr>
              <a:spLocks noChangeArrowheads="1"/>
            </p:cNvSpPr>
            <p:nvPr/>
          </p:nvSpPr>
          <p:spPr bwMode="auto">
            <a:xfrm>
              <a:off x="1927" y="1389"/>
              <a:ext cx="816" cy="176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296" name="Oval 96"/>
            <p:cNvSpPr>
              <a:spLocks noChangeArrowheads="1"/>
            </p:cNvSpPr>
            <p:nvPr/>
          </p:nvSpPr>
          <p:spPr bwMode="auto">
            <a:xfrm>
              <a:off x="2063" y="1888"/>
              <a:ext cx="589" cy="113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297" name="Oval 97"/>
            <p:cNvSpPr>
              <a:spLocks noChangeArrowheads="1"/>
            </p:cNvSpPr>
            <p:nvPr/>
          </p:nvSpPr>
          <p:spPr bwMode="auto">
            <a:xfrm>
              <a:off x="2385" y="1620"/>
              <a:ext cx="18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51298" name="Text Box 98"/>
            <p:cNvSpPr txBox="1">
              <a:spLocks noChangeArrowheads="1"/>
            </p:cNvSpPr>
            <p:nvPr/>
          </p:nvSpPr>
          <p:spPr bwMode="auto">
            <a:xfrm>
              <a:off x="2108" y="1570"/>
              <a:ext cx="232" cy="2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51299" name="Oval 99"/>
            <p:cNvSpPr>
              <a:spLocks noChangeArrowheads="1"/>
            </p:cNvSpPr>
            <p:nvPr/>
          </p:nvSpPr>
          <p:spPr bwMode="auto">
            <a:xfrm>
              <a:off x="2380" y="2296"/>
              <a:ext cx="18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51300" name="Oval 100"/>
            <p:cNvSpPr>
              <a:spLocks noChangeArrowheads="1"/>
            </p:cNvSpPr>
            <p:nvPr/>
          </p:nvSpPr>
          <p:spPr bwMode="auto">
            <a:xfrm>
              <a:off x="2108" y="2523"/>
              <a:ext cx="18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51301" name="Oval 101"/>
            <p:cNvSpPr>
              <a:spLocks noChangeArrowheads="1"/>
            </p:cNvSpPr>
            <p:nvPr/>
          </p:nvSpPr>
          <p:spPr bwMode="auto">
            <a:xfrm>
              <a:off x="2335" y="2659"/>
              <a:ext cx="18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51302" name="Text Box 102"/>
            <p:cNvSpPr txBox="1">
              <a:spLocks noChangeArrowheads="1"/>
            </p:cNvSpPr>
            <p:nvPr/>
          </p:nvSpPr>
          <p:spPr bwMode="auto">
            <a:xfrm>
              <a:off x="2153" y="2114"/>
              <a:ext cx="227" cy="2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</p:grpSp>
      <p:sp>
        <p:nvSpPr>
          <p:cNvPr id="51303" name="AutoShape 103"/>
          <p:cNvSpPr>
            <a:spLocks noChangeArrowheads="1"/>
          </p:cNvSpPr>
          <p:nvPr/>
        </p:nvSpPr>
        <p:spPr bwMode="auto">
          <a:xfrm>
            <a:off x="4643438" y="2133600"/>
            <a:ext cx="1152525" cy="288000"/>
          </a:xfrm>
          <a:prstGeom prst="leftRightArrow">
            <a:avLst>
              <a:gd name="adj1" fmla="val 50000"/>
              <a:gd name="adj2" fmla="val 64248"/>
            </a:avLst>
          </a:prstGeom>
          <a:ln>
            <a:headEnd/>
            <a:tailEnd type="none" w="med" len="lg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041930" y="2195520"/>
            <a:ext cx="3816350" cy="2305050"/>
            <a:chOff x="1692275" y="2276475"/>
            <a:chExt cx="3816350" cy="2305050"/>
          </a:xfrm>
        </p:grpSpPr>
        <p:sp>
          <p:nvSpPr>
            <p:cNvPr id="52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55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56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57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58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59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0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61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62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63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64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65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66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67" name="Line 44"/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Line 49"/>
            <p:cNvSpPr>
              <a:spLocks noChangeShapeType="1"/>
            </p:cNvSpPr>
            <p:nvPr/>
          </p:nvSpPr>
          <p:spPr bwMode="auto">
            <a:xfrm>
              <a:off x="3243263" y="3306763"/>
              <a:ext cx="0" cy="25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8" name="灯片编号占位符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6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9" name="Text Box 35"/>
          <p:cNvSpPr txBox="1">
            <a:spLocks noChangeArrowheads="1"/>
          </p:cNvSpPr>
          <p:nvPr/>
        </p:nvSpPr>
        <p:spPr bwMode="auto">
          <a:xfrm>
            <a:off x="642910" y="571480"/>
            <a:ext cx="7531977" cy="43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kumimoji="1"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kumimoji="1"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）凹入表示法。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使用线段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伸缩关系描述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树结构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sz="2200" b="0" dirty="0"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52260" name="Object 36"/>
          <p:cNvGraphicFramePr>
            <a:graphicFrameLocks noChangeAspect="1"/>
          </p:cNvGraphicFramePr>
          <p:nvPr/>
        </p:nvGraphicFramePr>
        <p:xfrm>
          <a:off x="539751" y="1571612"/>
          <a:ext cx="3532184" cy="3985671"/>
        </p:xfrm>
        <a:graphic>
          <a:graphicData uri="http://schemas.openxmlformats.org/presentationml/2006/ole">
            <p:oleObj spid="_x0000_s52260" name="Picture" r:id="rId3" imgW="2381400" imgH="2685960" progId="Word.Picture.8">
              <p:embed/>
            </p:oleObj>
          </a:graphicData>
        </a:graphic>
      </p:graphicFrame>
      <p:sp>
        <p:nvSpPr>
          <p:cNvPr id="52261" name="Text Box 37"/>
          <p:cNvSpPr txBox="1">
            <a:spLocks noChangeArrowheads="1"/>
          </p:cNvSpPr>
          <p:nvPr/>
        </p:nvSpPr>
        <p:spPr bwMode="auto">
          <a:xfrm>
            <a:off x="1428728" y="5299077"/>
            <a:ext cx="24590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逻辑结构表示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52288" name="AutoShape 64"/>
          <p:cNvSpPr>
            <a:spLocks noChangeArrowheads="1"/>
          </p:cNvSpPr>
          <p:nvPr/>
        </p:nvSpPr>
        <p:spPr bwMode="auto">
          <a:xfrm>
            <a:off x="4284662" y="2004999"/>
            <a:ext cx="1008000" cy="288000"/>
          </a:xfrm>
          <a:prstGeom prst="leftRightArrow">
            <a:avLst>
              <a:gd name="adj1" fmla="val 50000"/>
              <a:gd name="adj2" fmla="val 64248"/>
            </a:avLst>
          </a:prstGeom>
          <a:ln>
            <a:headEnd/>
            <a:tailEnd type="none" w="med" len="lg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4786314" y="2071678"/>
            <a:ext cx="3816350" cy="2305050"/>
            <a:chOff x="1692275" y="2276475"/>
            <a:chExt cx="3816350" cy="2305050"/>
          </a:xfrm>
        </p:grpSpPr>
        <p:sp>
          <p:nvSpPr>
            <p:cNvPr id="59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2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3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4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5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6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7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68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69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70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71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73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74" name="Line 44"/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Line 49"/>
            <p:cNvSpPr>
              <a:spLocks noChangeShapeType="1"/>
            </p:cNvSpPr>
            <p:nvPr/>
          </p:nvSpPr>
          <p:spPr bwMode="auto">
            <a:xfrm>
              <a:off x="3243263" y="3319463"/>
              <a:ext cx="0" cy="25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7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72" name="Text Box 36"/>
          <p:cNvSpPr txBox="1">
            <a:spLocks noChangeArrowheads="1"/>
          </p:cNvSpPr>
          <p:nvPr/>
        </p:nvSpPr>
        <p:spPr bwMode="auto">
          <a:xfrm>
            <a:off x="323850" y="188913"/>
            <a:ext cx="8177240" cy="1550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kumimoji="1"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kumimoji="1"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</a:t>
            </a:r>
            <a:r>
              <a:rPr kumimoji="1"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）括号表示</a:t>
            </a:r>
            <a:r>
              <a:rPr kumimoji="1"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法</a:t>
            </a:r>
            <a:r>
              <a:rPr kumimoji="1"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用一个字符串表示树。</a:t>
            </a:r>
            <a:endParaRPr kumimoji="1" lang="en-US" altLang="zh-CN" sz="2200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          基本形式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: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                   根</a:t>
            </a:r>
            <a:r>
              <a:rPr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子树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，子树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latin typeface="宋体"/>
                <a:ea typeface="宋体"/>
                <a:cs typeface="Times New Roman" pitchFamily="18" charset="0"/>
              </a:rPr>
              <a:t>…</a:t>
            </a:r>
            <a:r>
              <a:rPr lang="zh-CN" altLang="en-US" sz="2200" smtClean="0">
                <a:latin typeface="宋体"/>
                <a:ea typeface="宋体"/>
                <a:cs typeface="Times New Roman" pitchFamily="18" charset="0"/>
              </a:rPr>
              <a:t>，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子树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endParaRPr kumimoji="1" lang="zh-CN" altLang="en-US" sz="2200" b="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14282" y="2214554"/>
            <a:ext cx="3816350" cy="2305050"/>
            <a:chOff x="1692275" y="2276475"/>
            <a:chExt cx="3816350" cy="2305050"/>
          </a:xfrm>
        </p:grpSpPr>
        <p:sp>
          <p:nvSpPr>
            <p:cNvPr id="33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6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7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8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9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40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41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42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43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44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45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46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47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3243263" y="3319463"/>
              <a:ext cx="0" cy="25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0000" name="Text Box 64"/>
          <p:cNvSpPr txBox="1">
            <a:spLocks noChangeArrowheads="1"/>
          </p:cNvSpPr>
          <p:nvPr/>
        </p:nvSpPr>
        <p:spPr bwMode="auto">
          <a:xfrm>
            <a:off x="2428860" y="5072074"/>
            <a:ext cx="5929322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2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2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2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2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en-US" altLang="zh-CN" sz="22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2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</a:t>
            </a:r>
            <a:r>
              <a:rPr lang="zh-CN" altLang="en-US" sz="22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2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22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2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2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200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58" name="上弧形箭头 57"/>
          <p:cNvSpPr/>
          <p:nvPr/>
        </p:nvSpPr>
        <p:spPr>
          <a:xfrm rot="2593145">
            <a:off x="3687575" y="3985504"/>
            <a:ext cx="1643074" cy="571504"/>
          </a:xfrm>
          <a:prstGeom prst="curved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8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026"/>
          <p:cNvSpPr txBox="1">
            <a:spLocks noChangeArrowheads="1"/>
          </p:cNvSpPr>
          <p:nvPr/>
        </p:nvSpPr>
        <p:spPr bwMode="auto">
          <a:xfrm>
            <a:off x="323850" y="1368425"/>
            <a:ext cx="8034364" cy="1272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20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1</a:t>
            </a:r>
            <a:r>
              <a:rPr kumimoji="1" lang="zh-CN" altLang="en-US" sz="220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、结点的</a:t>
            </a:r>
            <a:r>
              <a:rPr kumimoji="1" lang="zh-CN" altLang="en-US" sz="2200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度与树的度：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树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中一个结点的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子树的个数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称为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该</a:t>
            </a:r>
            <a:r>
              <a:rPr kumimoji="1"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结点的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度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。树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各结点的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度的最大值称为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kumimoji="1"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度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，通常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将度为</a:t>
            </a:r>
            <a:r>
              <a:rPr kumimoji="1" lang="en-US" altLang="zh-CN" sz="2200" i="1" dirty="0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的树称为</a:t>
            </a:r>
            <a:r>
              <a:rPr kumimoji="1" lang="en-US" altLang="zh-CN" sz="2200" i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次</a:t>
            </a:r>
            <a:r>
              <a:rPr kumimoji="1"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或者</a:t>
            </a:r>
            <a:r>
              <a:rPr kumimoji="1" lang="en-US" altLang="zh-CN" sz="2200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叉树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。        </a:t>
            </a:r>
            <a:endParaRPr kumimoji="1"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203" name="Text Box 35" descr="画布"/>
          <p:cNvSpPr txBox="1">
            <a:spLocks noChangeArrowheads="1"/>
          </p:cNvSpPr>
          <p:nvPr/>
        </p:nvSpPr>
        <p:spPr bwMode="auto">
          <a:xfrm>
            <a:off x="395288" y="620713"/>
            <a:ext cx="4105274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7.1.3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树的基本术语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 flipH="1">
            <a:off x="4214810" y="3144833"/>
            <a:ext cx="503238" cy="144463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4573585" y="2857496"/>
            <a:ext cx="10795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度为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5221286" y="3460754"/>
            <a:ext cx="10795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度为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 flipH="1">
            <a:off x="5221286" y="3784604"/>
            <a:ext cx="215900" cy="21590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00496" y="5929330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次树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2500298" y="3267090"/>
            <a:ext cx="3816350" cy="2305050"/>
            <a:chOff x="1692275" y="2276475"/>
            <a:chExt cx="3816350" cy="2305050"/>
          </a:xfrm>
        </p:grpSpPr>
        <p:sp>
          <p:nvSpPr>
            <p:cNvPr id="41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44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45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46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47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50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51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52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53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54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55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56" name="Line 44"/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49"/>
            <p:cNvSpPr>
              <a:spLocks noChangeShapeType="1"/>
            </p:cNvSpPr>
            <p:nvPr/>
          </p:nvSpPr>
          <p:spPr bwMode="auto">
            <a:xfrm>
              <a:off x="3243263" y="3319463"/>
              <a:ext cx="0" cy="25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7" name="灯片编号占位符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9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miter lim="800000"/>
          <a:headEnd/>
          <a:tailEnd/>
        </a:ln>
        <a:effectLst/>
      </a:spPr>
      <a:bodyPr wrap="none"/>
      <a:lstStyle>
        <a:defPPr>
          <a:defRPr>
            <a:latin typeface="Consolas" pitchFamily="49" charset="0"/>
            <a:cs typeface="Consolas" pitchFamily="49" charset="0"/>
          </a:defRPr>
        </a:defPPr>
      </a:lstStyle>
    </a:spDef>
    <a:lnDef>
      <a:spPr>
        <a:ln w="28575">
          <a:solidFill>
            <a:srgbClr val="7030A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3085</TotalTime>
  <Words>1690</Words>
  <Application>Microsoft PowerPoint</Application>
  <PresentationFormat>全屏显示(4:3)</PresentationFormat>
  <Paragraphs>356</Paragraphs>
  <Slides>26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29" baseType="lpstr">
      <vt:lpstr>Office 主题</vt:lpstr>
      <vt:lpstr>Picture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999</cp:revision>
  <dcterms:created xsi:type="dcterms:W3CDTF">2004-04-08T11:59:15Z</dcterms:created>
  <dcterms:modified xsi:type="dcterms:W3CDTF">2017-12-07T09:25:21Z</dcterms:modified>
</cp:coreProperties>
</file>