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305" r:id="rId2"/>
    <p:sldId id="411" r:id="rId3"/>
    <p:sldId id="413" r:id="rId4"/>
    <p:sldId id="497" r:id="rId5"/>
    <p:sldId id="498" r:id="rId6"/>
    <p:sldId id="308" r:id="rId7"/>
    <p:sldId id="415" r:id="rId8"/>
    <p:sldId id="309" r:id="rId9"/>
    <p:sldId id="416" r:id="rId10"/>
    <p:sldId id="506" r:id="rId11"/>
    <p:sldId id="502" r:id="rId12"/>
    <p:sldId id="503" r:id="rId13"/>
    <p:sldId id="310" r:id="rId14"/>
    <p:sldId id="501" r:id="rId15"/>
    <p:sldId id="417" r:id="rId16"/>
    <p:sldId id="507" r:id="rId17"/>
    <p:sldId id="504" r:id="rId18"/>
    <p:sldId id="505" r:id="rId19"/>
    <p:sldId id="494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663300"/>
    <a:srgbClr val="CC00FF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424656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453231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类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：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071678"/>
            <a:ext cx="7500990" cy="184614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满足某种特定关系的结点，如查找当前结点的双亲结点等；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插入或删除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某个结点，如在树的当前结点上插入一个新结点或删除当前结点的第</a:t>
            </a:r>
            <a:r>
              <a:rPr kumimoji="1"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个孩子结点等；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树中每个结点。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7358114" cy="43088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孩子链存储结构：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次树有多少个空指针域？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2000240"/>
            <a:ext cx="564360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=n*m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非空指针域个数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分支线数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=n-1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=n*m-(n-1)=n(m-1)+1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572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1285374" y="1968180"/>
            <a:ext cx="7072840" cy="2325089"/>
            <a:chOff x="1285374" y="1968180"/>
            <a:chExt cx="7072840" cy="2325089"/>
          </a:xfrm>
        </p:grpSpPr>
        <p:sp>
          <p:nvSpPr>
            <p:cNvPr id="45" name="任意多边形 44"/>
            <p:cNvSpPr/>
            <p:nvPr/>
          </p:nvSpPr>
          <p:spPr>
            <a:xfrm>
              <a:off x="4324364" y="1968180"/>
              <a:ext cx="2169694" cy="770021"/>
            </a:xfrm>
            <a:custGeom>
              <a:avLst/>
              <a:gdLst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94" h="770021">
                  <a:moveTo>
                    <a:pt x="174458" y="76200"/>
                  </a:moveTo>
                  <a:cubicBezTo>
                    <a:pt x="0" y="152400"/>
                    <a:pt x="58152" y="424621"/>
                    <a:pt x="210552" y="533400"/>
                  </a:cubicBezTo>
                  <a:cubicBezTo>
                    <a:pt x="242636" y="631658"/>
                    <a:pt x="178468" y="631658"/>
                    <a:pt x="366963" y="665747"/>
                  </a:cubicBezTo>
                  <a:cubicBezTo>
                    <a:pt x="555458" y="699836"/>
                    <a:pt x="1074821" y="733926"/>
                    <a:pt x="1341521" y="737936"/>
                  </a:cubicBezTo>
                  <a:cubicBezTo>
                    <a:pt x="1608221" y="741946"/>
                    <a:pt x="1848852" y="770021"/>
                    <a:pt x="1967163" y="689810"/>
                  </a:cubicBezTo>
                  <a:cubicBezTo>
                    <a:pt x="2085474" y="609599"/>
                    <a:pt x="2169694" y="358941"/>
                    <a:pt x="2051384" y="256673"/>
                  </a:cubicBezTo>
                  <a:cubicBezTo>
                    <a:pt x="1933074" y="154405"/>
                    <a:pt x="1564105" y="108284"/>
                    <a:pt x="1257300" y="76200"/>
                  </a:cubicBezTo>
                  <a:cubicBezTo>
                    <a:pt x="950495" y="44116"/>
                    <a:pt x="348916" y="0"/>
                    <a:pt x="174458" y="762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5374" y="1981200"/>
              <a:ext cx="5514473" cy="2312069"/>
            </a:xfrm>
            <a:custGeom>
              <a:avLst/>
              <a:gdLst>
                <a:gd name="connsiteX0" fmla="*/ 1927058 w 5514473"/>
                <a:gd name="connsiteY0" fmla="*/ 42110 h 2314074"/>
                <a:gd name="connsiteX1" fmla="*/ 1217194 w 5514473"/>
                <a:gd name="connsiteY1" fmla="*/ 114300 h 2314074"/>
                <a:gd name="connsiteX2" fmla="*/ 182479 w 5514473"/>
                <a:gd name="connsiteY2" fmla="*/ 415089 h 2314074"/>
                <a:gd name="connsiteX3" fmla="*/ 122321 w 5514473"/>
                <a:gd name="connsiteY3" fmla="*/ 1534026 h 2314074"/>
                <a:gd name="connsiteX4" fmla="*/ 747963 w 5514473"/>
                <a:gd name="connsiteY4" fmla="*/ 2003258 h 2314074"/>
                <a:gd name="connsiteX5" fmla="*/ 2480510 w 5514473"/>
                <a:gd name="connsiteY5" fmla="*/ 2292016 h 2314074"/>
                <a:gd name="connsiteX6" fmla="*/ 3611479 w 5514473"/>
                <a:gd name="connsiteY6" fmla="*/ 2135605 h 2314074"/>
                <a:gd name="connsiteX7" fmla="*/ 5187615 w 5514473"/>
                <a:gd name="connsiteY7" fmla="*/ 1642310 h 2314074"/>
                <a:gd name="connsiteX8" fmla="*/ 5283868 w 5514473"/>
                <a:gd name="connsiteY8" fmla="*/ 872289 h 2314074"/>
                <a:gd name="connsiteX9" fmla="*/ 3803984 w 5514473"/>
                <a:gd name="connsiteY9" fmla="*/ 836194 h 2314074"/>
                <a:gd name="connsiteX10" fmla="*/ 2949742 w 5514473"/>
                <a:gd name="connsiteY10" fmla="*/ 523373 h 2314074"/>
                <a:gd name="connsiteX11" fmla="*/ 2733173 w 5514473"/>
                <a:gd name="connsiteY11" fmla="*/ 78205 h 2314074"/>
                <a:gd name="connsiteX12" fmla="*/ 1927058 w 5514473"/>
                <a:gd name="connsiteY12" fmla="*/ 42110 h 2314074"/>
                <a:gd name="connsiteX0" fmla="*/ 1927058 w 5514473"/>
                <a:gd name="connsiteY0" fmla="*/ 44116 h 2316080"/>
                <a:gd name="connsiteX1" fmla="*/ 1217194 w 5514473"/>
                <a:gd name="connsiteY1" fmla="*/ 116306 h 2316080"/>
                <a:gd name="connsiteX2" fmla="*/ 182479 w 5514473"/>
                <a:gd name="connsiteY2" fmla="*/ 417095 h 2316080"/>
                <a:gd name="connsiteX3" fmla="*/ 122321 w 5514473"/>
                <a:gd name="connsiteY3" fmla="*/ 1536032 h 2316080"/>
                <a:gd name="connsiteX4" fmla="*/ 747963 w 5514473"/>
                <a:gd name="connsiteY4" fmla="*/ 2005264 h 2316080"/>
                <a:gd name="connsiteX5" fmla="*/ 2480510 w 5514473"/>
                <a:gd name="connsiteY5" fmla="*/ 2294022 h 2316080"/>
                <a:gd name="connsiteX6" fmla="*/ 3611479 w 5514473"/>
                <a:gd name="connsiteY6" fmla="*/ 2137611 h 2316080"/>
                <a:gd name="connsiteX7" fmla="*/ 5187615 w 5514473"/>
                <a:gd name="connsiteY7" fmla="*/ 1644316 h 2316080"/>
                <a:gd name="connsiteX8" fmla="*/ 5283868 w 5514473"/>
                <a:gd name="connsiteY8" fmla="*/ 874295 h 2316080"/>
                <a:gd name="connsiteX9" fmla="*/ 3803984 w 5514473"/>
                <a:gd name="connsiteY9" fmla="*/ 838200 h 2316080"/>
                <a:gd name="connsiteX10" fmla="*/ 2949742 w 5514473"/>
                <a:gd name="connsiteY10" fmla="*/ 525379 h 2316080"/>
                <a:gd name="connsiteX11" fmla="*/ 2733173 w 5514473"/>
                <a:gd name="connsiteY11" fmla="*/ 80211 h 2316080"/>
                <a:gd name="connsiteX12" fmla="*/ 1927058 w 5514473"/>
                <a:gd name="connsiteY12" fmla="*/ 44116 h 2316080"/>
                <a:gd name="connsiteX0" fmla="*/ 1927058 w 5514473"/>
                <a:gd name="connsiteY0" fmla="*/ 40105 h 2312069"/>
                <a:gd name="connsiteX1" fmla="*/ 1217194 w 5514473"/>
                <a:gd name="connsiteY1" fmla="*/ 112295 h 2312069"/>
                <a:gd name="connsiteX2" fmla="*/ 182479 w 5514473"/>
                <a:gd name="connsiteY2" fmla="*/ 413084 h 2312069"/>
                <a:gd name="connsiteX3" fmla="*/ 122321 w 5514473"/>
                <a:gd name="connsiteY3" fmla="*/ 1532021 h 2312069"/>
                <a:gd name="connsiteX4" fmla="*/ 747963 w 5514473"/>
                <a:gd name="connsiteY4" fmla="*/ 2001253 h 2312069"/>
                <a:gd name="connsiteX5" fmla="*/ 2480510 w 5514473"/>
                <a:gd name="connsiteY5" fmla="*/ 2290011 h 2312069"/>
                <a:gd name="connsiteX6" fmla="*/ 3611479 w 5514473"/>
                <a:gd name="connsiteY6" fmla="*/ 2133600 h 2312069"/>
                <a:gd name="connsiteX7" fmla="*/ 5187615 w 5514473"/>
                <a:gd name="connsiteY7" fmla="*/ 1640305 h 2312069"/>
                <a:gd name="connsiteX8" fmla="*/ 5283868 w 5514473"/>
                <a:gd name="connsiteY8" fmla="*/ 870284 h 2312069"/>
                <a:gd name="connsiteX9" fmla="*/ 3803984 w 5514473"/>
                <a:gd name="connsiteY9" fmla="*/ 834189 h 2312069"/>
                <a:gd name="connsiteX10" fmla="*/ 2949742 w 5514473"/>
                <a:gd name="connsiteY10" fmla="*/ 521368 h 2312069"/>
                <a:gd name="connsiteX11" fmla="*/ 2937710 w 5514473"/>
                <a:gd name="connsiteY11" fmla="*/ 497305 h 2312069"/>
                <a:gd name="connsiteX12" fmla="*/ 2733173 w 5514473"/>
                <a:gd name="connsiteY12" fmla="*/ 76200 h 2312069"/>
                <a:gd name="connsiteX13" fmla="*/ 1927058 w 5514473"/>
                <a:gd name="connsiteY13" fmla="*/ 40105 h 231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14473" h="2312069">
                  <a:moveTo>
                    <a:pt x="1927058" y="40105"/>
                  </a:moveTo>
                  <a:cubicBezTo>
                    <a:pt x="1674395" y="46121"/>
                    <a:pt x="1507957" y="50132"/>
                    <a:pt x="1217194" y="112295"/>
                  </a:cubicBezTo>
                  <a:cubicBezTo>
                    <a:pt x="926431" y="174458"/>
                    <a:pt x="364958" y="176463"/>
                    <a:pt x="182479" y="413084"/>
                  </a:cubicBezTo>
                  <a:cubicBezTo>
                    <a:pt x="0" y="649705"/>
                    <a:pt x="28074" y="1267326"/>
                    <a:pt x="122321" y="1532021"/>
                  </a:cubicBezTo>
                  <a:cubicBezTo>
                    <a:pt x="216568" y="1796716"/>
                    <a:pt x="354932" y="1874921"/>
                    <a:pt x="747963" y="2001253"/>
                  </a:cubicBezTo>
                  <a:cubicBezTo>
                    <a:pt x="1140995" y="2127585"/>
                    <a:pt x="2003257" y="2267953"/>
                    <a:pt x="2480510" y="2290011"/>
                  </a:cubicBezTo>
                  <a:cubicBezTo>
                    <a:pt x="2957763" y="2312069"/>
                    <a:pt x="3160295" y="2241884"/>
                    <a:pt x="3611479" y="2133600"/>
                  </a:cubicBezTo>
                  <a:cubicBezTo>
                    <a:pt x="4062663" y="2025316"/>
                    <a:pt x="4908884" y="1850858"/>
                    <a:pt x="5187615" y="1640305"/>
                  </a:cubicBezTo>
                  <a:cubicBezTo>
                    <a:pt x="5466346" y="1429752"/>
                    <a:pt x="5514473" y="1004637"/>
                    <a:pt x="5283868" y="870284"/>
                  </a:cubicBezTo>
                  <a:cubicBezTo>
                    <a:pt x="5053263" y="735931"/>
                    <a:pt x="4193005" y="892342"/>
                    <a:pt x="3803984" y="834189"/>
                  </a:cubicBezTo>
                  <a:cubicBezTo>
                    <a:pt x="3414963" y="776036"/>
                    <a:pt x="3094121" y="577515"/>
                    <a:pt x="2949742" y="521368"/>
                  </a:cubicBezTo>
                  <a:cubicBezTo>
                    <a:pt x="2805363" y="465221"/>
                    <a:pt x="2973805" y="571500"/>
                    <a:pt x="2937710" y="497305"/>
                  </a:cubicBezTo>
                  <a:cubicBezTo>
                    <a:pt x="2901615" y="423110"/>
                    <a:pt x="2901615" y="152400"/>
                    <a:pt x="2733173" y="76200"/>
                  </a:cubicBezTo>
                  <a:cubicBezTo>
                    <a:pt x="2564731" y="0"/>
                    <a:pt x="2179721" y="34089"/>
                    <a:pt x="1927058" y="401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72330" y="264318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两棵子树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6786578" y="2357430"/>
              <a:ext cx="214314" cy="100013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0034" y="230667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以孩子链作为树的存储结构，设计一个求树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00166" y="928670"/>
            <a:ext cx="4980642" cy="3043317"/>
            <a:chOff x="1500166" y="928670"/>
            <a:chExt cx="4980642" cy="3043317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347787" y="154309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26344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86338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57776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555726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434283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082860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785705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633671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5512228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5160806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5863651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150016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2378723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202730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73014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200432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78989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72756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43041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89940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77796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42654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6129385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3472070" y="1661928"/>
              <a:ext cx="528426" cy="6516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398528" y="1661928"/>
              <a:ext cx="527134" cy="6516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2672005" y="2491146"/>
              <a:ext cx="586566" cy="5327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3609994" y="2432383"/>
              <a:ext cx="175711" cy="5915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961417" y="2491146"/>
              <a:ext cx="1171839" cy="5327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3199140" y="367555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4077696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3726274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429119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3843846" y="3201531"/>
              <a:ext cx="0" cy="4740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9271" y="92867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3984957" y="1128725"/>
              <a:ext cx="220076" cy="414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857224" y="4500570"/>
            <a:ext cx="5786478" cy="1643074"/>
            <a:chOff x="857224" y="4500570"/>
            <a:chExt cx="5786478" cy="1643074"/>
          </a:xfrm>
        </p:grpSpPr>
        <p:sp>
          <p:nvSpPr>
            <p:cNvPr id="51" name="圆角矩形 50"/>
            <p:cNvSpPr/>
            <p:nvPr/>
          </p:nvSpPr>
          <p:spPr>
            <a:xfrm>
              <a:off x="1071538" y="5000636"/>
              <a:ext cx="5000660" cy="114300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7224" y="4500570"/>
              <a:ext cx="57864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的高度，其递归模型如下：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5143512"/>
              <a:ext cx="4662953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8001056" cy="47954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(TSonNode *t)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TSonNode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i,h,maxh=0;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空树返回高度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i=0;i&lt;MaxSons;i++)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p=t-&gt;sons[i];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若存在第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h=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求出对应子树的高度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(maxh&lt;h) maxh=h;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220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孩子兄弟链存储结构      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孩子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兄弟链存储结构是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为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每个结点设计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域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4246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一个数据元素域</a:t>
            </a:r>
            <a:endParaRPr kumimoji="1" lang="en-US" altLang="zh-CN" sz="2000" dirty="0" smtClean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kumimoji="1"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个孩子结点指针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endParaRPr kumimoji="1" lang="en-US" altLang="zh-CN" sz="2000" dirty="0" smtClean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个兄弟结点指针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endParaRPr lang="zh-CN" altLang="en-US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0" name="Freeform 62"/>
          <p:cNvSpPr>
            <a:spLocks/>
          </p:cNvSpPr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3" name="Freeform 65"/>
          <p:cNvSpPr>
            <a:spLocks/>
          </p:cNvSpPr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6114" name="Freeform 66"/>
          <p:cNvSpPr>
            <a:spLocks/>
          </p:cNvSpPr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6145" name="Group 97"/>
          <p:cNvGrpSpPr>
            <a:grpSpLocks/>
          </p:cNvGrpSpPr>
          <p:nvPr/>
        </p:nvGrpSpPr>
        <p:grpSpPr bwMode="auto">
          <a:xfrm>
            <a:off x="2916238" y="4149725"/>
            <a:ext cx="3671887" cy="974725"/>
            <a:chOff x="1837" y="2614"/>
            <a:chExt cx="2313" cy="614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树的孩子兄弟链存储结构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结点的所有孩子链起来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5748347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*hp;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指向兄弟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197671" name="Group 39"/>
          <p:cNvGrpSpPr>
            <a:grpSpLocks/>
          </p:cNvGrpSpPr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639129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孩子兄弟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链存储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571472" y="3071810"/>
            <a:ext cx="273685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每个结点固定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只有两个指针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域！！！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000364" y="2214554"/>
            <a:ext cx="1643074" cy="135890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071802" y="1857363"/>
            <a:ext cx="2436823" cy="171609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7929618" cy="43088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孩子兄弟链存储结构：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en-US" altLang="zh-CN" sz="22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次树有多少个空指针域？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2000240"/>
            <a:ext cx="564360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非空指针域个数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分支线数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=n-1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空指针域个数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=2n-(n-1)=n+1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572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705627" y="2039655"/>
            <a:ext cx="6223959" cy="2102285"/>
            <a:chOff x="1705627" y="2039655"/>
            <a:chExt cx="6223959" cy="2102285"/>
          </a:xfrm>
        </p:grpSpPr>
        <p:sp>
          <p:nvSpPr>
            <p:cNvPr id="42" name="任意多边形 41"/>
            <p:cNvSpPr/>
            <p:nvPr/>
          </p:nvSpPr>
          <p:spPr>
            <a:xfrm>
              <a:off x="1705627" y="2039655"/>
              <a:ext cx="4688910" cy="2102285"/>
            </a:xfrm>
            <a:custGeom>
              <a:avLst/>
              <a:gdLst>
                <a:gd name="connsiteX0" fmla="*/ 311063 w 4688910"/>
                <a:gd name="connsiteY0" fmla="*/ 189978 h 2102285"/>
                <a:gd name="connsiteX1" fmla="*/ 749474 w 4688910"/>
                <a:gd name="connsiteY1" fmla="*/ 202504 h 2102285"/>
                <a:gd name="connsiteX2" fmla="*/ 1526088 w 4688910"/>
                <a:gd name="connsiteY2" fmla="*/ 215030 h 2102285"/>
                <a:gd name="connsiteX3" fmla="*/ 1663874 w 4688910"/>
                <a:gd name="connsiteY3" fmla="*/ 778701 h 2102285"/>
                <a:gd name="connsiteX4" fmla="*/ 2402910 w 4688910"/>
                <a:gd name="connsiteY4" fmla="*/ 941540 h 2102285"/>
                <a:gd name="connsiteX5" fmla="*/ 4081398 w 4688910"/>
                <a:gd name="connsiteY5" fmla="*/ 916487 h 2102285"/>
                <a:gd name="connsiteX6" fmla="*/ 4432126 w 4688910"/>
                <a:gd name="connsiteY6" fmla="*/ 929013 h 2102285"/>
                <a:gd name="connsiteX7" fmla="*/ 4532335 w 4688910"/>
                <a:gd name="connsiteY7" fmla="*/ 1041748 h 2102285"/>
                <a:gd name="connsiteX8" fmla="*/ 4369496 w 4688910"/>
                <a:gd name="connsiteY8" fmla="*/ 1592893 h 2102285"/>
                <a:gd name="connsiteX9" fmla="*/ 2615852 w 4688910"/>
                <a:gd name="connsiteY9" fmla="*/ 2056356 h 2102285"/>
                <a:gd name="connsiteX10" fmla="*/ 1425880 w 4688910"/>
                <a:gd name="connsiteY10" fmla="*/ 1868466 h 2102285"/>
                <a:gd name="connsiteX11" fmla="*/ 185803 w 4688910"/>
                <a:gd name="connsiteY11" fmla="*/ 1342372 h 2102285"/>
                <a:gd name="connsiteX12" fmla="*/ 311063 w 4688910"/>
                <a:gd name="connsiteY12" fmla="*/ 189978 h 21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8910" h="2102285">
                  <a:moveTo>
                    <a:pt x="311063" y="189978"/>
                  </a:moveTo>
                  <a:cubicBezTo>
                    <a:pt x="405008" y="0"/>
                    <a:pt x="749474" y="202504"/>
                    <a:pt x="749474" y="202504"/>
                  </a:cubicBezTo>
                  <a:cubicBezTo>
                    <a:pt x="951978" y="206679"/>
                    <a:pt x="1373688" y="118997"/>
                    <a:pt x="1526088" y="215030"/>
                  </a:cubicBezTo>
                  <a:cubicBezTo>
                    <a:pt x="1678488" y="311063"/>
                    <a:pt x="1517737" y="657616"/>
                    <a:pt x="1663874" y="778701"/>
                  </a:cubicBezTo>
                  <a:cubicBezTo>
                    <a:pt x="1810011" y="899786"/>
                    <a:pt x="1999989" y="918576"/>
                    <a:pt x="2402910" y="941540"/>
                  </a:cubicBezTo>
                  <a:cubicBezTo>
                    <a:pt x="2805831" y="964504"/>
                    <a:pt x="3743195" y="918575"/>
                    <a:pt x="4081398" y="916487"/>
                  </a:cubicBezTo>
                  <a:cubicBezTo>
                    <a:pt x="4419601" y="914399"/>
                    <a:pt x="4356970" y="908136"/>
                    <a:pt x="4432126" y="929013"/>
                  </a:cubicBezTo>
                  <a:cubicBezTo>
                    <a:pt x="4507282" y="949890"/>
                    <a:pt x="4542773" y="931101"/>
                    <a:pt x="4532335" y="1041748"/>
                  </a:cubicBezTo>
                  <a:cubicBezTo>
                    <a:pt x="4521897" y="1152395"/>
                    <a:pt x="4688910" y="1423792"/>
                    <a:pt x="4369496" y="1592893"/>
                  </a:cubicBezTo>
                  <a:cubicBezTo>
                    <a:pt x="4050082" y="1761994"/>
                    <a:pt x="3106455" y="2010427"/>
                    <a:pt x="2615852" y="2056356"/>
                  </a:cubicBezTo>
                  <a:cubicBezTo>
                    <a:pt x="2125249" y="2102285"/>
                    <a:pt x="1830888" y="1987463"/>
                    <a:pt x="1425880" y="1868466"/>
                  </a:cubicBezTo>
                  <a:cubicBezTo>
                    <a:pt x="1020872" y="1749469"/>
                    <a:pt x="371606" y="1615857"/>
                    <a:pt x="185803" y="1342372"/>
                  </a:cubicBezTo>
                  <a:cubicBezTo>
                    <a:pt x="0" y="1068887"/>
                    <a:pt x="217118" y="379956"/>
                    <a:pt x="311063" y="18997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41518" y="2252132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3702" y="25717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两棵子树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>
              <a:off x="6357950" y="2285992"/>
              <a:ext cx="214314" cy="100013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285728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7.4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以孩子兄弟链作为树的存储结构，设计一个求树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39935" y="1242939"/>
            <a:ext cx="3860825" cy="2686127"/>
            <a:chOff x="2139935" y="1385815"/>
            <a:chExt cx="4608513" cy="3257631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21415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30051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5733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21399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0" name="Rectangle 73"/>
            <p:cNvSpPr>
              <a:spLocks noChangeArrowheads="1"/>
            </p:cNvSpPr>
            <p:nvPr/>
          </p:nvSpPr>
          <p:spPr bwMode="auto">
            <a:xfrm>
              <a:off x="30035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25717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" name="Rectangle 75"/>
            <p:cNvSpPr>
              <a:spLocks noChangeArrowheads="1"/>
            </p:cNvSpPr>
            <p:nvPr/>
          </p:nvSpPr>
          <p:spPr bwMode="auto">
            <a:xfrm>
              <a:off x="37972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13" name="Rectangle 76"/>
            <p:cNvSpPr>
              <a:spLocks noChangeArrowheads="1"/>
            </p:cNvSpPr>
            <p:nvPr/>
          </p:nvSpPr>
          <p:spPr bwMode="auto">
            <a:xfrm>
              <a:off x="46608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14" name="Rectangle 77"/>
            <p:cNvSpPr>
              <a:spLocks noChangeArrowheads="1"/>
            </p:cNvSpPr>
            <p:nvPr/>
          </p:nvSpPr>
          <p:spPr bwMode="auto">
            <a:xfrm>
              <a:off x="42290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21399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16" name="Rectangle 79"/>
            <p:cNvSpPr>
              <a:spLocks noChangeArrowheads="1"/>
            </p:cNvSpPr>
            <p:nvPr/>
          </p:nvSpPr>
          <p:spPr bwMode="auto">
            <a:xfrm>
              <a:off x="30035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25717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37972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46608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42290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4530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63166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8848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37972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46608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42290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2355835" y="2132021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>
              <a:off x="2355835" y="2924184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92"/>
            <p:cNvSpPr>
              <a:spLocks noChangeShapeType="1"/>
            </p:cNvSpPr>
            <p:nvPr/>
          </p:nvSpPr>
          <p:spPr bwMode="auto">
            <a:xfrm>
              <a:off x="4013185" y="3779846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3221023" y="2995621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94"/>
            <p:cNvSpPr>
              <a:spLocks noChangeShapeType="1"/>
            </p:cNvSpPr>
            <p:nvPr/>
          </p:nvSpPr>
          <p:spPr bwMode="auto">
            <a:xfrm>
              <a:off x="3221023" y="3787784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>
              <a:off x="4922823" y="3754446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43174" y="1385815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2428860" y="1585870"/>
              <a:ext cx="220076" cy="414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857224" y="4500570"/>
            <a:ext cx="5786478" cy="1643074"/>
            <a:chOff x="857224" y="4500570"/>
            <a:chExt cx="5786478" cy="1643074"/>
          </a:xfrm>
        </p:grpSpPr>
        <p:sp>
          <p:nvSpPr>
            <p:cNvPr id="39" name="圆角矩形 38"/>
            <p:cNvSpPr/>
            <p:nvPr/>
          </p:nvSpPr>
          <p:spPr>
            <a:xfrm>
              <a:off x="1071538" y="5000636"/>
              <a:ext cx="5000660" cy="114300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7224" y="4500570"/>
              <a:ext cx="57864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</a:t>
              </a:r>
              <a:r>
                <a:rPr lang="en-US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的高度，其递归模型如下：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5143512"/>
              <a:ext cx="4662953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220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143932" cy="45184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(TSBNode *t)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TSBNode *p;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h,maxh=0;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p=t-&gt;vp;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的所有子树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h=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子树的高度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(maxh&lt;h) maxh=h;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p=p-&gt;hp;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的其他子树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树的遍历运算是指按某种方式访问树中的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个结点且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个结点只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层次</a:t>
              </a: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遍历</a:t>
              </a: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先根和后根遍历算法都是递归的。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193619" name="Group 83"/>
          <p:cNvGrpSpPr>
            <a:grpSpLocks/>
          </p:cNvGrpSpPr>
          <p:nvPr/>
        </p:nvGrpSpPr>
        <p:grpSpPr bwMode="auto">
          <a:xfrm>
            <a:off x="2119305" y="911225"/>
            <a:ext cx="1347787" cy="4681538"/>
            <a:chOff x="975" y="121"/>
            <a:chExt cx="849" cy="2949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93620" name="Group 84"/>
          <p:cNvGrpSpPr>
            <a:grpSpLocks/>
          </p:cNvGrpSpPr>
          <p:nvPr/>
        </p:nvGrpSpPr>
        <p:grpSpPr bwMode="auto">
          <a:xfrm>
            <a:off x="2424115" y="1611313"/>
            <a:ext cx="550863" cy="3981449"/>
            <a:chOff x="1151" y="562"/>
            <a:chExt cx="347" cy="2508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3146426" y="1611313"/>
            <a:ext cx="1125538" cy="3981449"/>
            <a:chOff x="1606" y="562"/>
            <a:chExt cx="709" cy="2508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193624" name="Group 88"/>
          <p:cNvGrpSpPr>
            <a:grpSpLocks/>
          </p:cNvGrpSpPr>
          <p:nvPr/>
        </p:nvGrpSpPr>
        <p:grpSpPr bwMode="auto">
          <a:xfrm>
            <a:off x="3938588" y="1611313"/>
            <a:ext cx="719137" cy="3981449"/>
            <a:chOff x="2105" y="562"/>
            <a:chExt cx="453" cy="2508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193621" name="Group 85"/>
          <p:cNvGrpSpPr>
            <a:grpSpLocks/>
          </p:cNvGrpSpPr>
          <p:nvPr/>
        </p:nvGrpSpPr>
        <p:grpSpPr bwMode="auto">
          <a:xfrm>
            <a:off x="2073274" y="2301875"/>
            <a:ext cx="1333500" cy="3290888"/>
            <a:chOff x="930" y="997"/>
            <a:chExt cx="840" cy="2073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193622" name="Group 86"/>
          <p:cNvGrpSpPr>
            <a:grpSpLocks/>
          </p:cNvGrpSpPr>
          <p:nvPr/>
        </p:nvGrpSpPr>
        <p:grpSpPr bwMode="auto">
          <a:xfrm>
            <a:off x="2743201" y="2301875"/>
            <a:ext cx="1096963" cy="3290888"/>
            <a:chOff x="1352" y="997"/>
            <a:chExt cx="691" cy="2073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193625" name="Group 89"/>
          <p:cNvGrpSpPr>
            <a:grpSpLocks/>
          </p:cNvGrpSpPr>
          <p:nvPr/>
        </p:nvGrpSpPr>
        <p:grpSpPr bwMode="auto">
          <a:xfrm>
            <a:off x="3951288" y="2301875"/>
            <a:ext cx="1182687" cy="3290888"/>
            <a:chOff x="2113" y="997"/>
            <a:chExt cx="745" cy="2073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193626" name="Group 90"/>
          <p:cNvGrpSpPr>
            <a:grpSpLocks/>
          </p:cNvGrpSpPr>
          <p:nvPr/>
        </p:nvGrpSpPr>
        <p:grpSpPr bwMode="auto">
          <a:xfrm>
            <a:off x="3944938" y="2947988"/>
            <a:ext cx="1620837" cy="2644774"/>
            <a:chOff x="2109" y="1404"/>
            <a:chExt cx="1021" cy="1666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93628" name="Group 92"/>
          <p:cNvGrpSpPr>
            <a:grpSpLocks/>
          </p:cNvGrpSpPr>
          <p:nvPr/>
        </p:nvGrpSpPr>
        <p:grpSpPr bwMode="auto">
          <a:xfrm>
            <a:off x="3956051" y="3606801"/>
            <a:ext cx="2474913" cy="1985963"/>
            <a:chOff x="2116" y="1819"/>
            <a:chExt cx="1559" cy="1251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93627" name="Group 91"/>
          <p:cNvGrpSpPr>
            <a:grpSpLocks/>
          </p:cNvGrpSpPr>
          <p:nvPr/>
        </p:nvGrpSpPr>
        <p:grpSpPr bwMode="auto">
          <a:xfrm>
            <a:off x="3435350" y="3606801"/>
            <a:ext cx="2563813" cy="1985963"/>
            <a:chOff x="1788" y="1819"/>
            <a:chExt cx="1615" cy="1251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93629" name="Group 93"/>
          <p:cNvGrpSpPr>
            <a:grpSpLocks/>
          </p:cNvGrpSpPr>
          <p:nvPr/>
        </p:nvGrpSpPr>
        <p:grpSpPr bwMode="auto">
          <a:xfrm>
            <a:off x="4508499" y="3606801"/>
            <a:ext cx="2406650" cy="1985963"/>
            <a:chOff x="2464" y="1819"/>
            <a:chExt cx="1516" cy="1251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382002" name="Group 50"/>
          <p:cNvGrpSpPr>
            <a:grpSpLocks/>
          </p:cNvGrpSpPr>
          <p:nvPr/>
        </p:nvGrpSpPr>
        <p:grpSpPr bwMode="auto">
          <a:xfrm>
            <a:off x="2279651" y="1658938"/>
            <a:ext cx="982663" cy="3981449"/>
            <a:chOff x="1151" y="562"/>
            <a:chExt cx="619" cy="2508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2000" name="Group 48"/>
          <p:cNvGrpSpPr>
            <a:grpSpLocks/>
          </p:cNvGrpSpPr>
          <p:nvPr/>
        </p:nvGrpSpPr>
        <p:grpSpPr bwMode="auto">
          <a:xfrm>
            <a:off x="1928815" y="2349500"/>
            <a:ext cx="425450" cy="3290888"/>
            <a:chOff x="930" y="997"/>
            <a:chExt cx="268" cy="2073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2003" name="Group 51"/>
          <p:cNvGrpSpPr>
            <a:grpSpLocks/>
          </p:cNvGrpSpPr>
          <p:nvPr/>
        </p:nvGrpSpPr>
        <p:grpSpPr bwMode="auto">
          <a:xfrm>
            <a:off x="3001965" y="1658938"/>
            <a:ext cx="693738" cy="3981449"/>
            <a:chOff x="1606" y="562"/>
            <a:chExt cx="437" cy="2508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2001" name="Group 49"/>
          <p:cNvGrpSpPr>
            <a:grpSpLocks/>
          </p:cNvGrpSpPr>
          <p:nvPr/>
        </p:nvGrpSpPr>
        <p:grpSpPr bwMode="auto">
          <a:xfrm>
            <a:off x="2476500" y="2349500"/>
            <a:ext cx="468313" cy="3290888"/>
            <a:chOff x="1275" y="997"/>
            <a:chExt cx="295" cy="2073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382007" name="Group 55"/>
          <p:cNvGrpSpPr>
            <a:grpSpLocks/>
          </p:cNvGrpSpPr>
          <p:nvPr/>
        </p:nvGrpSpPr>
        <p:grpSpPr bwMode="auto">
          <a:xfrm>
            <a:off x="3800475" y="2995613"/>
            <a:ext cx="1620838" cy="2644774"/>
            <a:chOff x="2109" y="1404"/>
            <a:chExt cx="1021" cy="1666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382009" name="Group 57"/>
          <p:cNvGrpSpPr>
            <a:grpSpLocks/>
          </p:cNvGrpSpPr>
          <p:nvPr/>
        </p:nvGrpSpPr>
        <p:grpSpPr bwMode="auto">
          <a:xfrm>
            <a:off x="3794125" y="1658938"/>
            <a:ext cx="2492375" cy="3981449"/>
            <a:chOff x="2105" y="562"/>
            <a:chExt cx="1570" cy="2508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2005" name="Group 53"/>
          <p:cNvGrpSpPr>
            <a:grpSpLocks/>
          </p:cNvGrpSpPr>
          <p:nvPr/>
        </p:nvGrpSpPr>
        <p:grpSpPr bwMode="auto">
          <a:xfrm>
            <a:off x="3811586" y="3654426"/>
            <a:ext cx="701674" cy="1985963"/>
            <a:chOff x="2116" y="1819"/>
            <a:chExt cx="442" cy="1251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382008" name="Group 56"/>
          <p:cNvGrpSpPr>
            <a:grpSpLocks/>
          </p:cNvGrpSpPr>
          <p:nvPr/>
        </p:nvGrpSpPr>
        <p:grpSpPr bwMode="auto">
          <a:xfrm>
            <a:off x="3806825" y="2349500"/>
            <a:ext cx="2047875" cy="3290888"/>
            <a:chOff x="2113" y="997"/>
            <a:chExt cx="1290" cy="2073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2004" name="Group 52"/>
          <p:cNvGrpSpPr>
            <a:grpSpLocks/>
          </p:cNvGrpSpPr>
          <p:nvPr/>
        </p:nvGrpSpPr>
        <p:grpSpPr bwMode="auto">
          <a:xfrm>
            <a:off x="3290888" y="3654426"/>
            <a:ext cx="836612" cy="1985963"/>
            <a:chOff x="1788" y="1819"/>
            <a:chExt cx="527" cy="1251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382010" name="Group 58"/>
          <p:cNvGrpSpPr>
            <a:grpSpLocks/>
          </p:cNvGrpSpPr>
          <p:nvPr/>
        </p:nvGrpSpPr>
        <p:grpSpPr bwMode="auto">
          <a:xfrm>
            <a:off x="3001963" y="958850"/>
            <a:ext cx="3768725" cy="4681538"/>
            <a:chOff x="1606" y="121"/>
            <a:chExt cx="2374" cy="2949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2006" name="Group 54"/>
          <p:cNvGrpSpPr>
            <a:grpSpLocks/>
          </p:cNvGrpSpPr>
          <p:nvPr/>
        </p:nvGrpSpPr>
        <p:grpSpPr bwMode="auto">
          <a:xfrm>
            <a:off x="4364041" y="3654426"/>
            <a:ext cx="625475" cy="1985963"/>
            <a:chOff x="2464" y="1819"/>
            <a:chExt cx="394" cy="1251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层次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的结点访问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383000" name="Group 24"/>
          <p:cNvGrpSpPr>
            <a:grpSpLocks/>
          </p:cNvGrpSpPr>
          <p:nvPr/>
        </p:nvGrpSpPr>
        <p:grpSpPr bwMode="auto">
          <a:xfrm>
            <a:off x="1855788" y="885825"/>
            <a:ext cx="1347787" cy="4681538"/>
            <a:chOff x="975" y="121"/>
            <a:chExt cx="849" cy="2949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2135190" y="1585913"/>
            <a:ext cx="550863" cy="3981449"/>
            <a:chOff x="1151" y="562"/>
            <a:chExt cx="347" cy="2508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763838" y="1585913"/>
            <a:ext cx="438150" cy="3981449"/>
            <a:chOff x="1547" y="562"/>
            <a:chExt cx="276" cy="2508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27" name="Group 51"/>
          <p:cNvGrpSpPr>
            <a:grpSpLocks/>
          </p:cNvGrpSpPr>
          <p:nvPr/>
        </p:nvGrpSpPr>
        <p:grpSpPr bwMode="auto">
          <a:xfrm>
            <a:off x="1784350" y="2276475"/>
            <a:ext cx="2198688" cy="3290888"/>
            <a:chOff x="930" y="997"/>
            <a:chExt cx="1385" cy="2073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26" name="Group 50"/>
          <p:cNvGrpSpPr>
            <a:grpSpLocks/>
          </p:cNvGrpSpPr>
          <p:nvPr/>
        </p:nvGrpSpPr>
        <p:grpSpPr bwMode="auto">
          <a:xfrm>
            <a:off x="3197225" y="1585913"/>
            <a:ext cx="796925" cy="3981449"/>
            <a:chOff x="1820" y="562"/>
            <a:chExt cx="502" cy="2508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28" name="Group 52"/>
          <p:cNvGrpSpPr>
            <a:grpSpLocks/>
          </p:cNvGrpSpPr>
          <p:nvPr/>
        </p:nvGrpSpPr>
        <p:grpSpPr bwMode="auto">
          <a:xfrm>
            <a:off x="2454274" y="2276475"/>
            <a:ext cx="1914525" cy="3290888"/>
            <a:chOff x="1352" y="997"/>
            <a:chExt cx="1206" cy="2073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3662363" y="2276475"/>
            <a:ext cx="1182687" cy="3290888"/>
            <a:chOff x="2113" y="997"/>
            <a:chExt cx="745" cy="2073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56013" y="2922588"/>
            <a:ext cx="1620837" cy="2644774"/>
            <a:chOff x="2109" y="1404"/>
            <a:chExt cx="1021" cy="1666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3667126" y="3581401"/>
            <a:ext cx="2474913" cy="1985963"/>
            <a:chOff x="2116" y="1819"/>
            <a:chExt cx="1559" cy="1251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3146425" y="3581401"/>
            <a:ext cx="2563813" cy="1985963"/>
            <a:chOff x="1788" y="1819"/>
            <a:chExt cx="1615" cy="1251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383033" name="Group 57"/>
          <p:cNvGrpSpPr>
            <a:grpSpLocks/>
          </p:cNvGrpSpPr>
          <p:nvPr/>
        </p:nvGrpSpPr>
        <p:grpSpPr bwMode="auto">
          <a:xfrm>
            <a:off x="4219574" y="3581401"/>
            <a:ext cx="2406650" cy="1985963"/>
            <a:chOff x="2464" y="1819"/>
            <a:chExt cx="1516" cy="1251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405288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、双亲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  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树的双亲存储结构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树中任何结点只有唯一的双亲结点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7693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PTree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grpSp>
        <p:nvGrpSpPr>
          <p:cNvPr id="195617" name="Group 33"/>
          <p:cNvGrpSpPr>
            <a:grpSpLocks/>
          </p:cNvGrpSpPr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  <a:scene3d>
            <a:camera prst="perspectiveContrastingRightFacing"/>
            <a:lightRig rig="threePt" dir="t"/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 sz="220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链存储结构      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2879694" y="4860912"/>
            <a:ext cx="2951162" cy="974725"/>
            <a:chOff x="1837" y="2614"/>
            <a:chExt cx="1859" cy="614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树的孩子链存储结构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每个指针指向一颗子树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715172" cy="1507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216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sons[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MaxSons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1042988" y="3933826"/>
            <a:ext cx="7705725" cy="1477963"/>
            <a:chOff x="657" y="2478"/>
            <a:chExt cx="4854" cy="931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个结点的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MaxSons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为最多的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孩子结点个数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977</Words>
  <Application>Microsoft PowerPoint</Application>
  <PresentationFormat>全屏显示(4:3)</PresentationFormat>
  <Paragraphs>394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968</cp:revision>
  <dcterms:created xsi:type="dcterms:W3CDTF">2004-04-08T11:59:15Z</dcterms:created>
  <dcterms:modified xsi:type="dcterms:W3CDTF">2017-12-07T09:25:45Z</dcterms:modified>
</cp:coreProperties>
</file>