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4"/>
  </p:notesMasterIdLst>
  <p:sldIdLst>
    <p:sldId id="264" r:id="rId2"/>
    <p:sldId id="441" r:id="rId3"/>
    <p:sldId id="311" r:id="rId4"/>
    <p:sldId id="521" r:id="rId5"/>
    <p:sldId id="312" r:id="rId6"/>
    <p:sldId id="518" r:id="rId7"/>
    <p:sldId id="519" r:id="rId8"/>
    <p:sldId id="314" r:id="rId9"/>
    <p:sldId id="495" r:id="rId10"/>
    <p:sldId id="525" r:id="rId11"/>
    <p:sldId id="524" r:id="rId12"/>
    <p:sldId id="315" r:id="rId13"/>
    <p:sldId id="316" r:id="rId14"/>
    <p:sldId id="523" r:id="rId15"/>
    <p:sldId id="504" r:id="rId16"/>
    <p:sldId id="503" r:id="rId17"/>
    <p:sldId id="522" r:id="rId18"/>
    <p:sldId id="322" r:id="rId19"/>
    <p:sldId id="507" r:id="rId20"/>
    <p:sldId id="508" r:id="rId21"/>
    <p:sldId id="501" r:id="rId22"/>
    <p:sldId id="502" r:id="rId23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003300"/>
    <a:srgbClr val="3333FF"/>
    <a:srgbClr val="0099FF"/>
    <a:srgbClr val="663300"/>
    <a:srgbClr val="FF00FF"/>
    <a:srgbClr val="FF0000"/>
    <a:srgbClr val="0000CC"/>
    <a:srgbClr val="EAEFA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2" autoAdjust="0"/>
    <p:restoredTop sz="94685" autoAdjust="0"/>
  </p:normalViewPr>
  <p:slideViewPr>
    <p:cSldViewPr>
      <p:cViewPr varScale="1">
        <p:scale>
          <a:sx n="75" d="100"/>
          <a:sy n="75" d="100"/>
        </p:scale>
        <p:origin x="-61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0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F325A-EE59-454A-BEAE-DC2151A7CB6C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10420-ACC2-4E03-9968-402B4FFFD3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5F3C-D6BB-4790-B880-11CFCB137DD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924EE-1F74-4849-8976-C48060B54A6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9449-C22D-4972-B4FA-BFE9FC9923E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521F-E230-481A-B6DC-7892C0473B6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6425-E9C0-4161-98D4-C9691C70AF4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C572-0AB1-4A77-962C-53ABDA37E88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115AC-7F24-4617-9273-E95A86F637D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BF4D-6C34-4670-8BC0-8A0A1AA7844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7CB2BE83-1AD7-4D57-BED4-A5A7924D4FB7}" type="slidenum">
              <a:rPr lang="en-US" altLang="zh-CN" smtClean="0"/>
              <a:pPr/>
              <a:t>‹#›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AC36-8FB6-4424-9D47-318C65F2052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7355-21D5-4F54-ACAE-D334D343724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2BD54-2A83-41D7-A0BE-AE50B782F0F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857224" y="3071810"/>
            <a:ext cx="4429156" cy="485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二叉树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是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有限的结点集合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42690" name="Text Box 2" descr="纸莎草纸"/>
          <p:cNvSpPr txBox="1">
            <a:spLocks noChangeArrowheads="1"/>
          </p:cNvSpPr>
          <p:nvPr/>
        </p:nvSpPr>
        <p:spPr bwMode="auto">
          <a:xfrm>
            <a:off x="571472" y="1977537"/>
            <a:ext cx="4071966" cy="584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7.2.1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二叉树的定义</a:t>
            </a:r>
          </a:p>
        </p:txBody>
      </p:sp>
      <p:sp>
        <p:nvSpPr>
          <p:cNvPr id="4" name="椭圆形标注 3"/>
          <p:cNvSpPr/>
          <p:nvPr/>
        </p:nvSpPr>
        <p:spPr>
          <a:xfrm>
            <a:off x="5286380" y="2334727"/>
            <a:ext cx="1071570" cy="928694"/>
          </a:xfrm>
          <a:prstGeom prst="wedgeEllipseCallout">
            <a:avLst>
              <a:gd name="adj1" fmla="val -119141"/>
              <a:gd name="adj2" fmla="val 5703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2000" dirty="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递归定义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24" y="3834925"/>
            <a:ext cx="7643866" cy="1403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300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0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这个集合或者是空。</a:t>
            </a:r>
          </a:p>
          <a:p>
            <a:pPr marL="457200" indent="-457200" algn="just">
              <a:lnSpc>
                <a:spcPct val="1300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0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或者由一</a:t>
            </a:r>
            <a:r>
              <a:rPr kumimoji="1" lang="zh-CN" altLang="en-US" sz="20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个根结点和</a:t>
            </a:r>
            <a:r>
              <a:rPr kumimoji="1" lang="zh-CN" altLang="en-US" sz="20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两棵互不相交的称为</a:t>
            </a:r>
            <a:r>
              <a:rPr kumimoji="1" lang="zh-CN" altLang="en-US" sz="2000" dirty="0" smtClean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左子树</a:t>
            </a:r>
            <a:r>
              <a:rPr kumimoji="1" lang="zh-CN" altLang="en-US" sz="20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和</a:t>
            </a:r>
            <a:r>
              <a:rPr kumimoji="1" lang="zh-CN" altLang="en-US" sz="2000" dirty="0" smtClean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右子树</a:t>
            </a:r>
            <a:r>
              <a:rPr kumimoji="1" lang="zh-CN" altLang="en-US" sz="20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的二叉树组成。</a:t>
            </a:r>
            <a:r>
              <a:rPr kumimoji="1" lang="zh-CN" altLang="en-US" sz="2000" dirty="0" smtClean="0">
                <a:solidFill>
                  <a:srgbClr val="0033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 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 Box 15" descr="信纸"/>
          <p:cNvSpPr txBox="1">
            <a:spLocks noChangeArrowheads="1"/>
          </p:cNvSpPr>
          <p:nvPr/>
        </p:nvSpPr>
        <p:spPr bwMode="auto">
          <a:xfrm>
            <a:off x="1928794" y="571480"/>
            <a:ext cx="4376751" cy="5794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7.2 </a:t>
            </a: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二叉树的概念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endParaRPr kumimoji="1"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1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428604"/>
            <a:ext cx="7572428" cy="1561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例：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一棵二叉树中有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个度为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的结点和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个度为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的结点，其总共有（   ）个结点。</a:t>
            </a:r>
          </a:p>
          <a:p>
            <a:pPr algn="l">
              <a:lnSpc>
                <a:spcPct val="150000"/>
              </a:lnSpc>
            </a:pP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A.16	B.18    C.20 	D.30</a:t>
            </a:r>
            <a:endParaRPr lang="zh-CN" altLang="en-US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4414" y="2714620"/>
            <a:ext cx="5143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n</a:t>
            </a:r>
            <a:r>
              <a:rPr lang="en-US" sz="2000" baseline="-25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=7  </a:t>
            </a:r>
            <a:r>
              <a:rPr 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 </a:t>
            </a:r>
            <a:r>
              <a:rPr 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n</a:t>
            </a:r>
            <a:r>
              <a:rPr lang="en-US" sz="2000" baseline="-25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0</a:t>
            </a:r>
            <a:r>
              <a:rPr 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=n</a:t>
            </a:r>
            <a:r>
              <a:rPr lang="en-US" sz="2000" baseline="-25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+1=8</a:t>
            </a:r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n</a:t>
            </a:r>
            <a:r>
              <a:rPr lang="en-US" sz="2000" baseline="-25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=5</a:t>
            </a: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结点总数</a:t>
            </a:r>
            <a:r>
              <a:rPr 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=n</a:t>
            </a:r>
            <a:r>
              <a:rPr lang="en-US" sz="2000" baseline="-25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0</a:t>
            </a:r>
            <a:r>
              <a:rPr 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+n</a:t>
            </a:r>
            <a:r>
              <a:rPr lang="en-US" sz="2000" baseline="-25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+n</a:t>
            </a:r>
            <a:r>
              <a:rPr lang="en-US" sz="2000" baseline="-25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=20</a:t>
            </a:r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。</a:t>
            </a:r>
            <a:endParaRPr lang="en-US" altLang="zh-CN" sz="2000" smtClean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答案为</a:t>
            </a:r>
            <a:r>
              <a:rPr 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C</a:t>
            </a:r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10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314" y="285728"/>
            <a:ext cx="8786842" cy="1561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：已知一棵完全二叉树的第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层（设根为第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层）有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个叶子结点，则该完全二叉树的结点个数最多是</a:t>
            </a:r>
            <a:r>
              <a:rPr lang="en-US" sz="2200" u="sng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2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A. 39		B. 52		C. 111	D. 119</a:t>
            </a:r>
            <a:endParaRPr lang="zh-CN" altLang="en-US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4414" y="2214554"/>
            <a:ext cx="642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2009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年全国计算机专业硕士学位研究生考试题目</a:t>
            </a:r>
            <a:endParaRPr lang="zh-CN" altLang="en-US" sz="20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158" y="2857496"/>
            <a:ext cx="828680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完全二叉树的叶子结点只能在最下两层，对于本题，结点最多的情况是第</a:t>
            </a:r>
            <a:r>
              <a:rPr 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6</a:t>
            </a:r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层为倒数第二层，即</a:t>
            </a:r>
            <a:r>
              <a:rPr 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～</a:t>
            </a:r>
            <a:r>
              <a:rPr 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6</a:t>
            </a:r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层构成一个满二叉树，其结点总数为</a:t>
            </a:r>
            <a:r>
              <a:rPr 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en-US" sz="2000" baseline="30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6</a:t>
            </a:r>
            <a:r>
              <a:rPr 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-1=63</a:t>
            </a:r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。</a:t>
            </a:r>
            <a:endParaRPr lang="en-US" altLang="zh-CN" sz="2000" smtClean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其中第</a:t>
            </a:r>
            <a:r>
              <a:rPr 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6</a:t>
            </a:r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层有</a:t>
            </a:r>
            <a:r>
              <a:rPr 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en-US" sz="2000" baseline="30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5</a:t>
            </a:r>
            <a:r>
              <a:rPr 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=32</a:t>
            </a:r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个结点，含</a:t>
            </a:r>
            <a:r>
              <a:rPr 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8</a:t>
            </a:r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个叶子结点，则另外有</a:t>
            </a:r>
            <a:r>
              <a:rPr 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32-8=24</a:t>
            </a:r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个非叶子结点，它们中每个结点有两个孩子结点（均为第</a:t>
            </a:r>
            <a:r>
              <a:rPr 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7</a:t>
            </a:r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层的叶子结点），计</a:t>
            </a:r>
            <a:r>
              <a:rPr 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48</a:t>
            </a:r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个叶子结点。这样最多的结点个数</a:t>
            </a:r>
            <a:r>
              <a:rPr 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=63+48=111</a:t>
            </a:r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。</a:t>
            </a:r>
            <a:endParaRPr lang="en-US" altLang="zh-CN" sz="2000" smtClean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答案为</a:t>
            </a:r>
            <a:r>
              <a:rPr 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C</a:t>
            </a:r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11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400080" y="642918"/>
            <a:ext cx="8458200" cy="120347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性质</a:t>
            </a:r>
            <a:r>
              <a:rPr kumimoji="1" lang="en-US" altLang="zh-CN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kumimoji="1" lang="en-US" altLang="zh-CN" dirty="0">
                <a:solidFill>
                  <a:srgbClr val="3333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kumimoji="1" lang="en-US" altLang="zh-CN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非空二叉树上第</a:t>
            </a:r>
            <a:r>
              <a:rPr kumimoji="1" lang="en-US" altLang="zh-CN" sz="2000" i="1" dirty="0" err="1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i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层上至多有</a:t>
            </a:r>
            <a:r>
              <a:rPr kumimoji="1" lang="en-US" altLang="zh-CN" sz="2000" err="1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kumimoji="1" lang="en-US" altLang="zh-CN" sz="2000" i="1" baseline="30000" err="1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i</a:t>
            </a:r>
            <a:r>
              <a:rPr kumimoji="1" lang="en-US" altLang="zh-CN" sz="2000" baseline="3000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-1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个结点（</a:t>
            </a:r>
            <a:r>
              <a:rPr kumimoji="1" lang="en-US" altLang="zh-CN" sz="2000" i="1" dirty="0" err="1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i</a:t>
            </a:r>
            <a:r>
              <a:rPr kumimoji="1" lang="en-US" altLang="zh-CN" sz="2000" dirty="0" err="1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≥1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）。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  由树的性质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可推出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。</a:t>
            </a:r>
            <a:endParaRPr kumimoji="1" lang="zh-CN" altLang="en-US" sz="2000" dirty="0">
              <a:solidFill>
                <a:srgbClr val="3333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7158" y="2362176"/>
            <a:ext cx="8429684" cy="120347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性质</a:t>
            </a:r>
            <a:r>
              <a:rPr kumimoji="1" lang="en-US" altLang="zh-CN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 </a:t>
            </a:r>
            <a:r>
              <a:rPr kumimoji="1" lang="en-US" altLang="zh-CN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高度为</a:t>
            </a:r>
            <a:r>
              <a:rPr kumimoji="1" lang="en-US" altLang="zh-CN" sz="2000" i="1" dirty="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h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的二叉树至多有</a:t>
            </a:r>
            <a:r>
              <a:rPr kumimoji="1" lang="en-US" altLang="zh-CN" sz="2000" err="1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kumimoji="1" lang="en-US" altLang="zh-CN" sz="2000" i="1" baseline="30000" err="1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h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-1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个结点（</a:t>
            </a:r>
            <a:r>
              <a:rPr kumimoji="1" lang="en-US" altLang="zh-CN" sz="2000" i="1" dirty="0" err="1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h</a:t>
            </a:r>
            <a:r>
              <a:rPr kumimoji="1" lang="en-US" altLang="zh-CN" sz="2000" dirty="0" err="1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≥1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）。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  由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树的性质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可推出。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12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381000" y="214290"/>
            <a:ext cx="64770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性质</a:t>
            </a:r>
            <a:r>
              <a:rPr kumimoji="1" lang="en-US" altLang="zh-CN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4</a:t>
            </a:r>
            <a:r>
              <a:rPr kumimoji="1" lang="en-US" altLang="zh-CN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完全二叉树性质（含</a:t>
            </a:r>
            <a:r>
              <a:rPr kumimoji="1" lang="en-US" altLang="zh-CN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为结点）： </a:t>
            </a:r>
            <a:endParaRPr kumimoji="1"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2910" y="857232"/>
            <a:ext cx="5429288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spcBef>
                <a:spcPts val="0"/>
              </a:spcBef>
            </a:pP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  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n</a:t>
            </a:r>
            <a:r>
              <a:rPr kumimoji="1" lang="en-US" altLang="zh-CN" sz="2000" baseline="-250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1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=0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或者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n</a:t>
            </a:r>
            <a:r>
              <a:rPr kumimoji="1" lang="en-US" altLang="zh-CN" sz="2000" baseline="-250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1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=1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。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n</a:t>
            </a:r>
            <a:r>
              <a:rPr kumimoji="1" lang="en-US" altLang="zh-CN" sz="2000" baseline="-250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1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可由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n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的奇偶性确定：</a:t>
            </a:r>
            <a:endParaRPr kumimoji="1" lang="en-US" altLang="zh-CN" sz="2000" smtClean="0">
              <a:solidFill>
                <a:srgbClr val="3333FF"/>
              </a:solidFill>
              <a:latin typeface="Consolas" pitchFamily="49" charset="0"/>
              <a:ea typeface="微软雅黑" pitchFamily="34" charset="-122"/>
              <a:cs typeface="Consolas" pitchFamily="49" charset="0"/>
              <a:sym typeface="Wingding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1472" y="4038905"/>
            <a:ext cx="7358114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zh-CN" sz="20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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 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若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i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≤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Symbol" pitchFamily="18" charset="2"/>
              </a:rPr>
              <a:t>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Symbol" pitchFamily="18" charset="2"/>
              </a:rPr>
              <a:t>n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Symbol" pitchFamily="18" charset="2"/>
              </a:rPr>
              <a:t>/2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Symbol" pitchFamily="18" charset="2"/>
              </a:rPr>
              <a:t>，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则编号为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i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的结点为分支结点，否则为叶结点。   </a:t>
            </a:r>
            <a:endParaRPr lang="zh-CN" altLang="en-US" sz="2000">
              <a:solidFill>
                <a:srgbClr val="3333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783108" y="1994620"/>
            <a:ext cx="1503008" cy="1005752"/>
            <a:chOff x="925852" y="1711678"/>
            <a:chExt cx="1503008" cy="1005752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1500166" y="1711678"/>
              <a:ext cx="360000" cy="360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Oval 4"/>
            <p:cNvSpPr>
              <a:spLocks noChangeArrowheads="1"/>
            </p:cNvSpPr>
            <p:nvPr/>
          </p:nvSpPr>
          <p:spPr bwMode="auto">
            <a:xfrm>
              <a:off x="925852" y="2354620"/>
              <a:ext cx="360000" cy="360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Oval 4"/>
            <p:cNvSpPr>
              <a:spLocks noChangeArrowheads="1"/>
            </p:cNvSpPr>
            <p:nvPr/>
          </p:nvSpPr>
          <p:spPr bwMode="auto">
            <a:xfrm>
              <a:off x="2068860" y="2357430"/>
              <a:ext cx="360000" cy="360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5" name="直接连接符 24"/>
            <p:cNvCxnSpPr>
              <a:stCxn id="21" idx="3"/>
              <a:endCxn id="22" idx="7"/>
            </p:cNvCxnSpPr>
            <p:nvPr/>
          </p:nvCxnSpPr>
          <p:spPr>
            <a:xfrm rot="5400000">
              <a:off x="1198817" y="2053271"/>
              <a:ext cx="388384" cy="319756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21" idx="5"/>
              <a:endCxn id="23" idx="1"/>
            </p:cNvCxnSpPr>
            <p:nvPr/>
          </p:nvCxnSpPr>
          <p:spPr>
            <a:xfrm rot="16200000" flipH="1">
              <a:off x="1768916" y="2057486"/>
              <a:ext cx="391194" cy="314136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4802220" y="1571612"/>
            <a:ext cx="1984358" cy="1708495"/>
            <a:chOff x="3373460" y="1714488"/>
            <a:chExt cx="1984358" cy="1708495"/>
          </a:xfrm>
        </p:grpSpPr>
        <p:sp>
          <p:nvSpPr>
            <p:cNvPr id="30" name="Oval 4"/>
            <p:cNvSpPr>
              <a:spLocks noChangeArrowheads="1"/>
            </p:cNvSpPr>
            <p:nvPr/>
          </p:nvSpPr>
          <p:spPr bwMode="auto">
            <a:xfrm>
              <a:off x="4429124" y="1714488"/>
              <a:ext cx="360000" cy="360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3854810" y="2357430"/>
              <a:ext cx="360000" cy="360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Oval 4"/>
            <p:cNvSpPr>
              <a:spLocks noChangeArrowheads="1"/>
            </p:cNvSpPr>
            <p:nvPr/>
          </p:nvSpPr>
          <p:spPr bwMode="auto">
            <a:xfrm>
              <a:off x="4997818" y="2360240"/>
              <a:ext cx="360000" cy="360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3" name="直接连接符 32"/>
            <p:cNvCxnSpPr>
              <a:stCxn id="30" idx="3"/>
              <a:endCxn id="31" idx="7"/>
            </p:cNvCxnSpPr>
            <p:nvPr/>
          </p:nvCxnSpPr>
          <p:spPr>
            <a:xfrm rot="5400000">
              <a:off x="4127775" y="2056081"/>
              <a:ext cx="388384" cy="319756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30" idx="5"/>
              <a:endCxn id="32" idx="1"/>
            </p:cNvCxnSpPr>
            <p:nvPr/>
          </p:nvCxnSpPr>
          <p:spPr>
            <a:xfrm rot="16200000" flipH="1">
              <a:off x="4697874" y="2060296"/>
              <a:ext cx="391194" cy="314136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Oval 4"/>
            <p:cNvSpPr>
              <a:spLocks noChangeArrowheads="1"/>
            </p:cNvSpPr>
            <p:nvPr/>
          </p:nvSpPr>
          <p:spPr bwMode="auto">
            <a:xfrm>
              <a:off x="3373460" y="3062983"/>
              <a:ext cx="360000" cy="360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6" name="直接连接符 35"/>
            <p:cNvCxnSpPr>
              <a:stCxn id="31" idx="3"/>
              <a:endCxn id="35" idx="7"/>
            </p:cNvCxnSpPr>
            <p:nvPr/>
          </p:nvCxnSpPr>
          <p:spPr>
            <a:xfrm rot="5400000">
              <a:off x="3568638" y="2776810"/>
              <a:ext cx="450995" cy="226792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1428728" y="3286124"/>
            <a:ext cx="25003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n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为奇数 </a:t>
            </a: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 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n</a:t>
            </a:r>
            <a:r>
              <a:rPr kumimoji="1" lang="en-US" altLang="zh-CN" sz="2200" baseline="-250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1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=0</a:t>
            </a:r>
            <a:endParaRPr lang="zh-CN" altLang="en-US" sz="2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86314" y="3429000"/>
            <a:ext cx="25003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n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为偶数 </a:t>
            </a: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 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n</a:t>
            </a:r>
            <a:r>
              <a:rPr kumimoji="1" lang="en-US" altLang="zh-CN" sz="2200" baseline="-250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1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=1</a:t>
            </a:r>
            <a:endParaRPr lang="zh-CN" altLang="en-US" sz="2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571736" y="1835339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428728" y="2500306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143240" y="2406843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43636" y="1357298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000628" y="2022265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643702" y="1928802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00562" y="2786058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42910" y="4643446"/>
            <a:ext cx="81439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=3 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 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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n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/2=1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，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编号为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1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的是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分支结点；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编号为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2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、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3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的是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叶结点</a:t>
            </a:r>
            <a:endParaRPr kumimoji="1" lang="en-US" altLang="zh-CN" sz="20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=4 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 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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n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/2=2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，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编号为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1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、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2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的是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分支结点；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编号为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3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、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4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的是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叶结点</a:t>
            </a:r>
            <a:endParaRPr kumimoji="1" lang="en-US" altLang="zh-CN" sz="20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13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9"/>
          <p:cNvGrpSpPr/>
          <p:nvPr/>
        </p:nvGrpSpPr>
        <p:grpSpPr>
          <a:xfrm>
            <a:off x="1857356" y="2977077"/>
            <a:ext cx="2857520" cy="2166435"/>
            <a:chOff x="2500298" y="4000504"/>
            <a:chExt cx="2857520" cy="2166435"/>
          </a:xfrm>
        </p:grpSpPr>
        <p:sp>
          <p:nvSpPr>
            <p:cNvPr id="10" name="椭圆 9"/>
            <p:cNvSpPr/>
            <p:nvPr/>
          </p:nvSpPr>
          <p:spPr>
            <a:xfrm>
              <a:off x="3357554" y="4000504"/>
              <a:ext cx="857256" cy="5233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err="1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/2</a:t>
              </a:r>
              <a:endParaRPr lang="zh-CN" altLang="en-US" sz="180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428992" y="4857760"/>
              <a:ext cx="714380" cy="5233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err="1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180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2500298" y="5643578"/>
              <a:ext cx="714380" cy="5233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err="1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 i="1" dirty="0" err="1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180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4357686" y="5643578"/>
              <a:ext cx="1000132" cy="5233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err="1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 i="1" dirty="0" err="1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dirty="0" err="1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+1</a:t>
              </a:r>
              <a:endParaRPr lang="zh-CN" altLang="en-US" sz="180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5" name="直接连接符 14"/>
            <p:cNvCxnSpPr>
              <a:stCxn id="10" idx="4"/>
              <a:endCxn id="11" idx="0"/>
            </p:cNvCxnSpPr>
            <p:nvPr/>
          </p:nvCxnSpPr>
          <p:spPr>
            <a:xfrm rot="5400000">
              <a:off x="3619235" y="4690812"/>
              <a:ext cx="333895" cy="1588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11" idx="3"/>
              <a:endCxn id="12" idx="7"/>
            </p:cNvCxnSpPr>
            <p:nvPr/>
          </p:nvCxnSpPr>
          <p:spPr>
            <a:xfrm rot="5400000">
              <a:off x="3113963" y="5300573"/>
              <a:ext cx="415745" cy="423552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1" idx="5"/>
              <a:endCxn id="13" idx="1"/>
            </p:cNvCxnSpPr>
            <p:nvPr/>
          </p:nvCxnSpPr>
          <p:spPr>
            <a:xfrm rot="16200000" flipH="1">
              <a:off x="4063580" y="5279649"/>
              <a:ext cx="415745" cy="465399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357158" y="642918"/>
            <a:ext cx="8286808" cy="16031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108000" bIns="108000" rtlCol="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 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除树根结点外，若一个结点的编号为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i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，则它的双亲结点的编号为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Symbol" pitchFamily="18" charset="2"/>
              </a:rPr>
              <a:t>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Symbol" pitchFamily="18" charset="2"/>
              </a:rPr>
              <a:t>i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Symbol" pitchFamily="18" charset="2"/>
              </a:rPr>
              <a:t>/2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Symbol" pitchFamily="18" charset="2"/>
              </a:rPr>
              <a:t>。</a:t>
            </a:r>
            <a:endParaRPr kumimoji="1" lang="en-US" altLang="zh-CN" sz="2000" smtClean="0">
              <a:solidFill>
                <a:srgbClr val="3333FF"/>
              </a:solidFill>
              <a:latin typeface="Consolas" pitchFamily="49" charset="0"/>
              <a:ea typeface="微软雅黑" pitchFamily="34" charset="-122"/>
              <a:cs typeface="Consolas" pitchFamily="49" charset="0"/>
              <a:sym typeface="Symbol" pitchFamily="18" charset="2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 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若编号为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i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的结点有左孩子结点，则左孩子结点的编号为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i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；若编号为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i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的结点有右孩子结点，则右孩子结点的编号为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i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+1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。      </a:t>
            </a:r>
            <a:endParaRPr lang="zh-CN" altLang="en-US" sz="2000">
              <a:solidFill>
                <a:srgbClr val="3333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5214942" y="2857496"/>
            <a:ext cx="3071834" cy="1928826"/>
            <a:chOff x="5214942" y="2857496"/>
            <a:chExt cx="3071834" cy="1928826"/>
          </a:xfrm>
        </p:grpSpPr>
        <p:grpSp>
          <p:nvGrpSpPr>
            <p:cNvPr id="18" name="组合 17"/>
            <p:cNvGrpSpPr/>
            <p:nvPr/>
          </p:nvGrpSpPr>
          <p:grpSpPr>
            <a:xfrm>
              <a:off x="6016666" y="3077827"/>
              <a:ext cx="1984358" cy="1708495"/>
              <a:chOff x="3373460" y="1714488"/>
              <a:chExt cx="1984358" cy="1708495"/>
            </a:xfrm>
          </p:grpSpPr>
          <p:sp>
            <p:nvSpPr>
              <p:cNvPr id="20" name="Oval 4"/>
              <p:cNvSpPr>
                <a:spLocks noChangeArrowheads="1"/>
              </p:cNvSpPr>
              <p:nvPr/>
            </p:nvSpPr>
            <p:spPr bwMode="auto">
              <a:xfrm>
                <a:off x="4429124" y="1714488"/>
                <a:ext cx="360000" cy="3600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" name="Oval 4"/>
              <p:cNvSpPr>
                <a:spLocks noChangeArrowheads="1"/>
              </p:cNvSpPr>
              <p:nvPr/>
            </p:nvSpPr>
            <p:spPr bwMode="auto">
              <a:xfrm>
                <a:off x="3854810" y="2357430"/>
                <a:ext cx="360000" cy="3600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" name="Oval 4"/>
              <p:cNvSpPr>
                <a:spLocks noChangeArrowheads="1"/>
              </p:cNvSpPr>
              <p:nvPr/>
            </p:nvSpPr>
            <p:spPr bwMode="auto">
              <a:xfrm>
                <a:off x="4997818" y="2360240"/>
                <a:ext cx="360000" cy="3600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3" name="直接连接符 22"/>
              <p:cNvCxnSpPr>
                <a:stCxn id="20" idx="3"/>
                <a:endCxn id="21" idx="7"/>
              </p:cNvCxnSpPr>
              <p:nvPr/>
            </p:nvCxnSpPr>
            <p:spPr>
              <a:xfrm rot="5400000">
                <a:off x="4127775" y="2056081"/>
                <a:ext cx="388384" cy="319756"/>
              </a:xfrm>
              <a:prstGeom prst="line">
                <a:avLst/>
              </a:prstGeom>
              <a:ln w="28575">
                <a:solidFill>
                  <a:srgbClr val="FF00FF"/>
                </a:solidFill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>
                <a:stCxn id="20" idx="5"/>
                <a:endCxn id="22" idx="1"/>
              </p:cNvCxnSpPr>
              <p:nvPr/>
            </p:nvCxnSpPr>
            <p:spPr>
              <a:xfrm rot="16200000" flipH="1">
                <a:off x="4697874" y="2060296"/>
                <a:ext cx="391194" cy="314136"/>
              </a:xfrm>
              <a:prstGeom prst="line">
                <a:avLst/>
              </a:prstGeom>
              <a:ln w="28575">
                <a:solidFill>
                  <a:srgbClr val="FF00FF"/>
                </a:solidFill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Oval 4"/>
              <p:cNvSpPr>
                <a:spLocks noChangeArrowheads="1"/>
              </p:cNvSpPr>
              <p:nvPr/>
            </p:nvSpPr>
            <p:spPr bwMode="auto">
              <a:xfrm>
                <a:off x="3373460" y="3062983"/>
                <a:ext cx="360000" cy="3600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6" name="直接连接符 25"/>
              <p:cNvCxnSpPr>
                <a:stCxn id="21" idx="3"/>
                <a:endCxn id="25" idx="7"/>
              </p:cNvCxnSpPr>
              <p:nvPr/>
            </p:nvCxnSpPr>
            <p:spPr>
              <a:xfrm rot="5400000">
                <a:off x="3568638" y="2776810"/>
                <a:ext cx="450995" cy="226792"/>
              </a:xfrm>
              <a:prstGeom prst="line">
                <a:avLst/>
              </a:prstGeom>
              <a:ln w="28575">
                <a:solidFill>
                  <a:srgbClr val="FF00FF"/>
                </a:solidFill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7358082" y="2863513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/>
                <a:t>1</a:t>
              </a:r>
              <a:endParaRPr lang="zh-CN" altLang="en-US" sz="20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215074" y="3528480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/>
                <a:t>2</a:t>
              </a:r>
              <a:endParaRPr lang="zh-CN" altLang="en-US" sz="20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858148" y="3435017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/>
                <a:t>3</a:t>
              </a:r>
              <a:endParaRPr lang="zh-CN" altLang="en-US" sz="20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715008" y="4292273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/>
                <a:t>4</a:t>
              </a:r>
              <a:endParaRPr lang="zh-CN" altLang="en-US" sz="20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14942" y="2857496"/>
              <a:ext cx="857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latin typeface="楷体" pitchFamily="49" charset="-122"/>
                  <a:ea typeface="楷体" pitchFamily="49" charset="-122"/>
                </a:rPr>
                <a:t>例如：</a:t>
              </a: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14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8" name="Oval 4"/>
          <p:cNvSpPr>
            <a:spLocks noChangeArrowheads="1"/>
          </p:cNvSpPr>
          <p:nvPr/>
        </p:nvSpPr>
        <p:spPr bwMode="auto">
          <a:xfrm>
            <a:off x="2817835" y="221931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79909" name="Oval 5"/>
          <p:cNvSpPr>
            <a:spLocks noChangeArrowheads="1"/>
          </p:cNvSpPr>
          <p:nvPr/>
        </p:nvSpPr>
        <p:spPr bwMode="auto">
          <a:xfrm>
            <a:off x="2025672" y="293845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79910" name="Oval 6"/>
          <p:cNvSpPr>
            <a:spLocks noChangeArrowheads="1"/>
          </p:cNvSpPr>
          <p:nvPr/>
        </p:nvSpPr>
        <p:spPr bwMode="auto">
          <a:xfrm>
            <a:off x="2817835" y="293845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79911" name="Oval 7"/>
          <p:cNvSpPr>
            <a:spLocks noChangeArrowheads="1"/>
          </p:cNvSpPr>
          <p:nvPr/>
        </p:nvSpPr>
        <p:spPr bwMode="auto">
          <a:xfrm>
            <a:off x="3605235" y="293845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79912" name="Freeform 8"/>
          <p:cNvSpPr>
            <a:spLocks/>
          </p:cNvSpPr>
          <p:nvPr/>
        </p:nvSpPr>
        <p:spPr bwMode="auto">
          <a:xfrm>
            <a:off x="2355872" y="2508237"/>
            <a:ext cx="488950" cy="463550"/>
          </a:xfrm>
          <a:custGeom>
            <a:avLst/>
            <a:gdLst/>
            <a:ahLst/>
            <a:cxnLst>
              <a:cxn ang="0">
                <a:pos x="308" y="0"/>
              </a:cxn>
              <a:cxn ang="0">
                <a:pos x="0" y="292"/>
              </a:cxn>
            </a:cxnLst>
            <a:rect l="0" t="0" r="r" b="b"/>
            <a:pathLst>
              <a:path w="308" h="292">
                <a:moveTo>
                  <a:pt x="308" y="0"/>
                </a:moveTo>
                <a:lnTo>
                  <a:pt x="0" y="292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9916" name="Oval 12"/>
          <p:cNvSpPr>
            <a:spLocks noChangeArrowheads="1"/>
          </p:cNvSpPr>
          <p:nvPr/>
        </p:nvSpPr>
        <p:spPr bwMode="auto">
          <a:xfrm>
            <a:off x="2025672" y="3702037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79917" name="Oval 13"/>
          <p:cNvSpPr>
            <a:spLocks noChangeArrowheads="1"/>
          </p:cNvSpPr>
          <p:nvPr/>
        </p:nvSpPr>
        <p:spPr bwMode="auto">
          <a:xfrm>
            <a:off x="2817835" y="3702037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79918" name="Oval 14"/>
          <p:cNvSpPr>
            <a:spLocks noChangeArrowheads="1"/>
          </p:cNvSpPr>
          <p:nvPr/>
        </p:nvSpPr>
        <p:spPr bwMode="auto">
          <a:xfrm>
            <a:off x="3605235" y="3702037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79919" name="Freeform 15"/>
          <p:cNvSpPr>
            <a:spLocks/>
          </p:cNvSpPr>
          <p:nvPr/>
        </p:nvSpPr>
        <p:spPr bwMode="auto">
          <a:xfrm>
            <a:off x="2355872" y="3271825"/>
            <a:ext cx="488950" cy="463550"/>
          </a:xfrm>
          <a:custGeom>
            <a:avLst/>
            <a:gdLst/>
            <a:ahLst/>
            <a:cxnLst>
              <a:cxn ang="0">
                <a:pos x="308" y="0"/>
              </a:cxn>
              <a:cxn ang="0">
                <a:pos x="0" y="292"/>
              </a:cxn>
            </a:cxnLst>
            <a:rect l="0" t="0" r="r" b="b"/>
            <a:pathLst>
              <a:path w="308" h="292">
                <a:moveTo>
                  <a:pt x="308" y="0"/>
                </a:moveTo>
                <a:lnTo>
                  <a:pt x="0" y="292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79949" name="Group 45"/>
          <p:cNvGrpSpPr>
            <a:grpSpLocks/>
          </p:cNvGrpSpPr>
          <p:nvPr/>
        </p:nvGrpSpPr>
        <p:grpSpPr bwMode="auto">
          <a:xfrm>
            <a:off x="3033735" y="2508237"/>
            <a:ext cx="712787" cy="1201738"/>
            <a:chOff x="1519" y="1208"/>
            <a:chExt cx="449" cy="757"/>
          </a:xfrm>
        </p:grpSpPr>
        <p:sp>
          <p:nvSpPr>
            <p:cNvPr id="379913" name="Line 9"/>
            <p:cNvSpPr>
              <a:spLocks noChangeShapeType="1"/>
            </p:cNvSpPr>
            <p:nvPr/>
          </p:nvSpPr>
          <p:spPr bwMode="auto">
            <a:xfrm>
              <a:off x="1519" y="1298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9914" name="Freeform 10"/>
            <p:cNvSpPr>
              <a:spLocks/>
            </p:cNvSpPr>
            <p:nvPr/>
          </p:nvSpPr>
          <p:spPr bwMode="auto">
            <a:xfrm>
              <a:off x="1648" y="1208"/>
              <a:ext cx="320" cy="2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0" y="276"/>
                </a:cxn>
              </a:cxnLst>
              <a:rect l="0" t="0" r="r" b="b"/>
              <a:pathLst>
                <a:path w="320" h="276">
                  <a:moveTo>
                    <a:pt x="0" y="0"/>
                  </a:moveTo>
                  <a:lnTo>
                    <a:pt x="320" y="27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9920" name="Freeform 16"/>
            <p:cNvSpPr>
              <a:spLocks/>
            </p:cNvSpPr>
            <p:nvPr/>
          </p:nvSpPr>
          <p:spPr bwMode="auto">
            <a:xfrm>
              <a:off x="1526" y="1745"/>
              <a:ext cx="1" cy="2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6"/>
                </a:cxn>
              </a:cxnLst>
              <a:rect l="0" t="0" r="r" b="b"/>
              <a:pathLst>
                <a:path w="1" h="216">
                  <a:moveTo>
                    <a:pt x="0" y="0"/>
                  </a:moveTo>
                  <a:lnTo>
                    <a:pt x="0" y="21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9921" name="Freeform 17"/>
            <p:cNvSpPr>
              <a:spLocks/>
            </p:cNvSpPr>
            <p:nvPr/>
          </p:nvSpPr>
          <p:spPr bwMode="auto">
            <a:xfrm>
              <a:off x="1642" y="1677"/>
              <a:ext cx="326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6" y="288"/>
                </a:cxn>
              </a:cxnLst>
              <a:rect l="0" t="0" r="r" b="b"/>
              <a:pathLst>
                <a:path w="326" h="288">
                  <a:moveTo>
                    <a:pt x="0" y="0"/>
                  </a:moveTo>
                  <a:lnTo>
                    <a:pt x="326" y="28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79922" name="Oval 18"/>
          <p:cNvSpPr>
            <a:spLocks noChangeArrowheads="1"/>
          </p:cNvSpPr>
          <p:nvPr/>
        </p:nvSpPr>
        <p:spPr bwMode="auto">
          <a:xfrm>
            <a:off x="2819422" y="4464037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379923" name="Freeform 19"/>
          <p:cNvSpPr>
            <a:spLocks/>
          </p:cNvSpPr>
          <p:nvPr/>
        </p:nvSpPr>
        <p:spPr bwMode="auto">
          <a:xfrm>
            <a:off x="3046435" y="4122725"/>
            <a:ext cx="1587" cy="342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6"/>
              </a:cxn>
            </a:cxnLst>
            <a:rect l="0" t="0" r="r" b="b"/>
            <a:pathLst>
              <a:path w="1" h="216">
                <a:moveTo>
                  <a:pt x="0" y="0"/>
                </a:moveTo>
                <a:lnTo>
                  <a:pt x="0" y="216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79948" name="Group 44"/>
          <p:cNvGrpSpPr>
            <a:grpSpLocks/>
          </p:cNvGrpSpPr>
          <p:nvPr/>
        </p:nvGrpSpPr>
        <p:grpSpPr bwMode="auto">
          <a:xfrm>
            <a:off x="2452710" y="3154350"/>
            <a:ext cx="1165225" cy="754062"/>
            <a:chOff x="1153" y="1615"/>
            <a:chExt cx="734" cy="475"/>
          </a:xfrm>
        </p:grpSpPr>
        <p:sp>
          <p:nvSpPr>
            <p:cNvPr id="379945" name="Line 41"/>
            <p:cNvSpPr>
              <a:spLocks noChangeShapeType="1"/>
            </p:cNvSpPr>
            <p:nvPr/>
          </p:nvSpPr>
          <p:spPr bwMode="auto">
            <a:xfrm>
              <a:off x="1153" y="1615"/>
              <a:ext cx="726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9946" name="Line 42"/>
            <p:cNvSpPr>
              <a:spLocks noChangeShapeType="1"/>
            </p:cNvSpPr>
            <p:nvPr/>
          </p:nvSpPr>
          <p:spPr bwMode="auto">
            <a:xfrm>
              <a:off x="1161" y="2090"/>
              <a:ext cx="726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79951" name="Group 47"/>
          <p:cNvGrpSpPr>
            <a:grpSpLocks/>
          </p:cNvGrpSpPr>
          <p:nvPr/>
        </p:nvGrpSpPr>
        <p:grpSpPr bwMode="auto">
          <a:xfrm>
            <a:off x="4762522" y="1571612"/>
            <a:ext cx="3024188" cy="3959225"/>
            <a:chOff x="2608" y="618"/>
            <a:chExt cx="1905" cy="2494"/>
          </a:xfrm>
        </p:grpSpPr>
        <p:grpSp>
          <p:nvGrpSpPr>
            <p:cNvPr id="379950" name="Group 46"/>
            <p:cNvGrpSpPr>
              <a:grpSpLocks/>
            </p:cNvGrpSpPr>
            <p:nvPr/>
          </p:nvGrpSpPr>
          <p:grpSpPr bwMode="auto">
            <a:xfrm>
              <a:off x="3518" y="618"/>
              <a:ext cx="995" cy="2494"/>
              <a:chOff x="3518" y="618"/>
              <a:chExt cx="995" cy="2494"/>
            </a:xfrm>
          </p:grpSpPr>
          <p:sp>
            <p:nvSpPr>
              <p:cNvPr id="379925" name="Oval 21"/>
              <p:cNvSpPr>
                <a:spLocks noChangeArrowheads="1"/>
              </p:cNvSpPr>
              <p:nvPr/>
            </p:nvSpPr>
            <p:spPr bwMode="auto">
              <a:xfrm>
                <a:off x="4017" y="618"/>
                <a:ext cx="272" cy="27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 dirty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A</a:t>
                </a:r>
              </a:p>
            </p:txBody>
          </p:sp>
          <p:sp>
            <p:nvSpPr>
              <p:cNvPr id="379926" name="Oval 22"/>
              <p:cNvSpPr>
                <a:spLocks noChangeArrowheads="1"/>
              </p:cNvSpPr>
              <p:nvPr/>
            </p:nvSpPr>
            <p:spPr bwMode="auto">
              <a:xfrm>
                <a:off x="3518" y="1071"/>
                <a:ext cx="272" cy="27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B</a:t>
                </a:r>
              </a:p>
            </p:txBody>
          </p:sp>
          <p:sp>
            <p:nvSpPr>
              <p:cNvPr id="379927" name="Oval 23"/>
              <p:cNvSpPr>
                <a:spLocks noChangeArrowheads="1"/>
              </p:cNvSpPr>
              <p:nvPr/>
            </p:nvSpPr>
            <p:spPr bwMode="auto">
              <a:xfrm>
                <a:off x="3878" y="1570"/>
                <a:ext cx="272" cy="27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C</a:t>
                </a:r>
              </a:p>
            </p:txBody>
          </p:sp>
          <p:sp>
            <p:nvSpPr>
              <p:cNvPr id="379928" name="Oval 24"/>
              <p:cNvSpPr>
                <a:spLocks noChangeArrowheads="1"/>
              </p:cNvSpPr>
              <p:nvPr/>
            </p:nvSpPr>
            <p:spPr bwMode="auto">
              <a:xfrm>
                <a:off x="4196" y="2024"/>
                <a:ext cx="272" cy="27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D</a:t>
                </a:r>
              </a:p>
            </p:txBody>
          </p:sp>
          <p:sp>
            <p:nvSpPr>
              <p:cNvPr id="379929" name="Freeform 25"/>
              <p:cNvSpPr>
                <a:spLocks/>
              </p:cNvSpPr>
              <p:nvPr/>
            </p:nvSpPr>
            <p:spPr bwMode="auto">
              <a:xfrm>
                <a:off x="3726" y="800"/>
                <a:ext cx="308" cy="292"/>
              </a:xfrm>
              <a:custGeom>
                <a:avLst/>
                <a:gdLst/>
                <a:ahLst/>
                <a:cxnLst>
                  <a:cxn ang="0">
                    <a:pos x="308" y="0"/>
                  </a:cxn>
                  <a:cxn ang="0">
                    <a:pos x="0" y="292"/>
                  </a:cxn>
                </a:cxnLst>
                <a:rect l="0" t="0" r="r" b="b"/>
                <a:pathLst>
                  <a:path w="308" h="292">
                    <a:moveTo>
                      <a:pt x="308" y="0"/>
                    </a:moveTo>
                    <a:lnTo>
                      <a:pt x="0" y="292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79931" name="Freeform 27"/>
              <p:cNvSpPr>
                <a:spLocks/>
              </p:cNvSpPr>
              <p:nvPr/>
            </p:nvSpPr>
            <p:spPr bwMode="auto">
              <a:xfrm>
                <a:off x="4101" y="1803"/>
                <a:ext cx="216" cy="2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6" y="222"/>
                  </a:cxn>
                </a:cxnLst>
                <a:rect l="0" t="0" r="r" b="b"/>
                <a:pathLst>
                  <a:path w="216" h="222">
                    <a:moveTo>
                      <a:pt x="0" y="0"/>
                    </a:moveTo>
                    <a:lnTo>
                      <a:pt x="216" y="222"/>
                    </a:lnTo>
                  </a:path>
                </a:pathLst>
              </a:custGeom>
              <a:noFill/>
              <a:ln w="28575" cap="flat" cmpd="sng">
                <a:solidFill>
                  <a:srgbClr val="0000CC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79932" name="Oval 28"/>
              <p:cNvSpPr>
                <a:spLocks noChangeArrowheads="1"/>
              </p:cNvSpPr>
              <p:nvPr/>
            </p:nvSpPr>
            <p:spPr bwMode="auto">
              <a:xfrm>
                <a:off x="3561" y="2024"/>
                <a:ext cx="272" cy="27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E</a:t>
                </a:r>
              </a:p>
            </p:txBody>
          </p:sp>
          <p:sp>
            <p:nvSpPr>
              <p:cNvPr id="379933" name="Oval 29"/>
              <p:cNvSpPr>
                <a:spLocks noChangeArrowheads="1"/>
              </p:cNvSpPr>
              <p:nvPr/>
            </p:nvSpPr>
            <p:spPr bwMode="auto">
              <a:xfrm>
                <a:off x="3923" y="2432"/>
                <a:ext cx="272" cy="27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F</a:t>
                </a:r>
              </a:p>
            </p:txBody>
          </p:sp>
          <p:sp>
            <p:nvSpPr>
              <p:cNvPr id="379934" name="Oval 30"/>
              <p:cNvSpPr>
                <a:spLocks noChangeArrowheads="1"/>
              </p:cNvSpPr>
              <p:nvPr/>
            </p:nvSpPr>
            <p:spPr bwMode="auto">
              <a:xfrm>
                <a:off x="4241" y="2840"/>
                <a:ext cx="272" cy="27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G</a:t>
                </a:r>
              </a:p>
            </p:txBody>
          </p:sp>
          <p:sp>
            <p:nvSpPr>
              <p:cNvPr id="379937" name="Freeform 33"/>
              <p:cNvSpPr>
                <a:spLocks/>
              </p:cNvSpPr>
              <p:nvPr/>
            </p:nvSpPr>
            <p:spPr bwMode="auto">
              <a:xfrm>
                <a:off x="3735" y="1317"/>
                <a:ext cx="216" cy="27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6" y="270"/>
                  </a:cxn>
                </a:cxnLst>
                <a:rect l="0" t="0" r="r" b="b"/>
                <a:pathLst>
                  <a:path w="216" h="270">
                    <a:moveTo>
                      <a:pt x="0" y="0"/>
                    </a:moveTo>
                    <a:lnTo>
                      <a:pt x="216" y="270"/>
                    </a:lnTo>
                  </a:path>
                </a:pathLst>
              </a:custGeom>
              <a:noFill/>
              <a:ln w="28575" cap="flat" cmpd="sng">
                <a:solidFill>
                  <a:srgbClr val="0000CC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79938" name="Oval 34"/>
              <p:cNvSpPr>
                <a:spLocks noChangeArrowheads="1"/>
              </p:cNvSpPr>
              <p:nvPr/>
            </p:nvSpPr>
            <p:spPr bwMode="auto">
              <a:xfrm>
                <a:off x="3651" y="2840"/>
                <a:ext cx="272" cy="27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H</a:t>
                </a:r>
              </a:p>
            </p:txBody>
          </p:sp>
          <p:sp>
            <p:nvSpPr>
              <p:cNvPr id="379940" name="Freeform 36"/>
              <p:cNvSpPr>
                <a:spLocks/>
              </p:cNvSpPr>
              <p:nvPr/>
            </p:nvSpPr>
            <p:spPr bwMode="auto">
              <a:xfrm>
                <a:off x="3741" y="1797"/>
                <a:ext cx="183" cy="234"/>
              </a:xfrm>
              <a:custGeom>
                <a:avLst/>
                <a:gdLst/>
                <a:ahLst/>
                <a:cxnLst>
                  <a:cxn ang="0">
                    <a:pos x="183" y="0"/>
                  </a:cxn>
                  <a:cxn ang="0">
                    <a:pos x="0" y="234"/>
                  </a:cxn>
                </a:cxnLst>
                <a:rect l="0" t="0" r="r" b="b"/>
                <a:pathLst>
                  <a:path w="183" h="234">
                    <a:moveTo>
                      <a:pt x="183" y="0"/>
                    </a:moveTo>
                    <a:lnTo>
                      <a:pt x="0" y="234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79942" name="Line 38"/>
              <p:cNvSpPr>
                <a:spLocks noChangeShapeType="1"/>
              </p:cNvSpPr>
              <p:nvPr/>
            </p:nvSpPr>
            <p:spPr bwMode="auto">
              <a:xfrm>
                <a:off x="3787" y="2251"/>
                <a:ext cx="182" cy="226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 type="none" w="med" len="lg"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79943" name="Freeform 39"/>
              <p:cNvSpPr>
                <a:spLocks/>
              </p:cNvSpPr>
              <p:nvPr/>
            </p:nvSpPr>
            <p:spPr bwMode="auto">
              <a:xfrm>
                <a:off x="3837" y="2659"/>
                <a:ext cx="132" cy="188"/>
              </a:xfrm>
              <a:custGeom>
                <a:avLst/>
                <a:gdLst/>
                <a:ahLst/>
                <a:cxnLst>
                  <a:cxn ang="0">
                    <a:pos x="132" y="0"/>
                  </a:cxn>
                  <a:cxn ang="0">
                    <a:pos x="0" y="188"/>
                  </a:cxn>
                </a:cxnLst>
                <a:rect l="0" t="0" r="r" b="b"/>
                <a:pathLst>
                  <a:path w="132" h="188">
                    <a:moveTo>
                      <a:pt x="132" y="0"/>
                    </a:moveTo>
                    <a:lnTo>
                      <a:pt x="0" y="188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79944" name="Freeform 40"/>
              <p:cNvSpPr>
                <a:spLocks/>
              </p:cNvSpPr>
              <p:nvPr/>
            </p:nvSpPr>
            <p:spPr bwMode="auto">
              <a:xfrm>
                <a:off x="4150" y="2659"/>
                <a:ext cx="167" cy="1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7" y="194"/>
                  </a:cxn>
                </a:cxnLst>
                <a:rect l="0" t="0" r="r" b="b"/>
                <a:pathLst>
                  <a:path w="167" h="194">
                    <a:moveTo>
                      <a:pt x="0" y="0"/>
                    </a:moveTo>
                    <a:lnTo>
                      <a:pt x="167" y="194"/>
                    </a:lnTo>
                  </a:path>
                </a:pathLst>
              </a:custGeom>
              <a:noFill/>
              <a:ln w="28575" cap="flat" cmpd="sng">
                <a:solidFill>
                  <a:srgbClr val="0000CC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379947" name="AutoShape 43"/>
            <p:cNvSpPr>
              <a:spLocks noChangeArrowheads="1"/>
            </p:cNvSpPr>
            <p:nvPr/>
          </p:nvSpPr>
          <p:spPr bwMode="auto">
            <a:xfrm>
              <a:off x="2608" y="1661"/>
              <a:ext cx="544" cy="227"/>
            </a:xfrm>
            <a:prstGeom prst="rightArrow">
              <a:avLst>
                <a:gd name="adj1" fmla="val 50000"/>
                <a:gd name="adj2" fmla="val 42767"/>
              </a:avLst>
            </a:prstGeom>
            <a:ln>
              <a:headEnd/>
              <a:tailEnd type="none" w="med" len="lg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79955" name="Group 51"/>
          <p:cNvGrpSpPr>
            <a:grpSpLocks/>
          </p:cNvGrpSpPr>
          <p:nvPr/>
        </p:nvGrpSpPr>
        <p:grpSpPr bwMode="auto">
          <a:xfrm>
            <a:off x="4186260" y="5243500"/>
            <a:ext cx="2447925" cy="1047750"/>
            <a:chOff x="2245" y="2931"/>
            <a:chExt cx="1542" cy="660"/>
          </a:xfrm>
        </p:grpSpPr>
        <p:sp>
          <p:nvSpPr>
            <p:cNvPr id="379953" name="Text Box 49"/>
            <p:cNvSpPr txBox="1">
              <a:spLocks noChangeArrowheads="1"/>
            </p:cNvSpPr>
            <p:nvPr/>
          </p:nvSpPr>
          <p:spPr bwMode="auto">
            <a:xfrm>
              <a:off x="2245" y="3339"/>
              <a:ext cx="1542" cy="25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微软雅黑" pitchFamily="34" charset="-122"/>
                  <a:ea typeface="微软雅黑" pitchFamily="34" charset="-122"/>
                </a:rPr>
                <a:t>对应的二叉树</a:t>
              </a:r>
            </a:p>
          </p:txBody>
        </p:sp>
        <p:sp>
          <p:nvSpPr>
            <p:cNvPr id="379954" name="Line 50"/>
            <p:cNvSpPr>
              <a:spLocks noChangeShapeType="1"/>
            </p:cNvSpPr>
            <p:nvPr/>
          </p:nvSpPr>
          <p:spPr bwMode="auto">
            <a:xfrm flipV="1">
              <a:off x="3152" y="2931"/>
              <a:ext cx="363" cy="363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3" name="Text Box 2" descr="纸莎草纸"/>
          <p:cNvSpPr txBox="1">
            <a:spLocks noChangeArrowheads="1"/>
          </p:cNvSpPr>
          <p:nvPr/>
        </p:nvSpPr>
        <p:spPr bwMode="auto">
          <a:xfrm>
            <a:off x="381000" y="242888"/>
            <a:ext cx="6905644" cy="584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7.2.3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二叉树与树、森林之间的转换</a:t>
            </a:r>
          </a:p>
        </p:txBody>
      </p:sp>
      <p:sp>
        <p:nvSpPr>
          <p:cNvPr id="44" name="Text Box 2"/>
          <p:cNvSpPr txBox="1">
            <a:spLocks noChangeArrowheads="1"/>
          </p:cNvSpPr>
          <p:nvPr/>
        </p:nvSpPr>
        <p:spPr bwMode="auto">
          <a:xfrm>
            <a:off x="609602" y="1125538"/>
            <a:ext cx="3962398" cy="457200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</a:t>
            </a:r>
            <a:r>
              <a:rPr kumimoji="1"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kumimoji="1"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、森林</a:t>
            </a:r>
            <a:r>
              <a:rPr kumimoji="1"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、树转换为二叉树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14353" y="1857364"/>
            <a:ext cx="553998" cy="37147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marL="457200" indent="-457200">
              <a:buBlip>
                <a:blip r:embed="rId3"/>
              </a:buBlip>
            </a:pPr>
            <a:r>
              <a:rPr lang="zh-CN" altLang="en-US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一颗</a:t>
            </a:r>
            <a:r>
              <a:rPr kumimoji="1" lang="zh-CN" altLang="en-US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树</a:t>
            </a:r>
            <a:r>
              <a:rPr kumimoji="1" lang="zh-CN" altLang="en-US" smtClean="0">
                <a:latin typeface="幼圆" pitchFamily="49" charset="-122"/>
                <a:ea typeface="幼圆" pitchFamily="49" charset="-122"/>
              </a:rPr>
              <a:t>转换</a:t>
            </a:r>
            <a:r>
              <a:rPr kumimoji="1" lang="zh-CN" altLang="en-US" dirty="0" smtClean="0">
                <a:latin typeface="幼圆" pitchFamily="49" charset="-122"/>
                <a:ea typeface="幼圆" pitchFamily="49" charset="-122"/>
              </a:rPr>
              <a:t>为二叉树</a:t>
            </a:r>
            <a:endParaRPr lang="zh-CN" altLang="en-US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15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3799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4" name="Oval 4"/>
          <p:cNvSpPr>
            <a:spLocks noChangeArrowheads="1"/>
          </p:cNvSpPr>
          <p:nvPr/>
        </p:nvSpPr>
        <p:spPr bwMode="auto">
          <a:xfrm>
            <a:off x="2889273" y="188913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78885" name="Oval 5"/>
          <p:cNvSpPr>
            <a:spLocks noChangeArrowheads="1"/>
          </p:cNvSpPr>
          <p:nvPr/>
        </p:nvSpPr>
        <p:spPr bwMode="auto">
          <a:xfrm>
            <a:off x="2097110" y="90805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78886" name="Oval 6"/>
          <p:cNvSpPr>
            <a:spLocks noChangeArrowheads="1"/>
          </p:cNvSpPr>
          <p:nvPr/>
        </p:nvSpPr>
        <p:spPr bwMode="auto">
          <a:xfrm>
            <a:off x="2889273" y="90805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78887" name="Oval 7"/>
          <p:cNvSpPr>
            <a:spLocks noChangeArrowheads="1"/>
          </p:cNvSpPr>
          <p:nvPr/>
        </p:nvSpPr>
        <p:spPr bwMode="auto">
          <a:xfrm>
            <a:off x="3676673" y="90805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78888" name="Oval 8"/>
          <p:cNvSpPr>
            <a:spLocks noChangeArrowheads="1"/>
          </p:cNvSpPr>
          <p:nvPr/>
        </p:nvSpPr>
        <p:spPr bwMode="auto">
          <a:xfrm>
            <a:off x="4905398" y="188913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78889" name="Oval 9"/>
          <p:cNvSpPr>
            <a:spLocks noChangeArrowheads="1"/>
          </p:cNvSpPr>
          <p:nvPr/>
        </p:nvSpPr>
        <p:spPr bwMode="auto">
          <a:xfrm>
            <a:off x="4905398" y="90805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78890" name="Oval 10"/>
          <p:cNvSpPr>
            <a:spLocks noChangeArrowheads="1"/>
          </p:cNvSpPr>
          <p:nvPr/>
        </p:nvSpPr>
        <p:spPr bwMode="auto">
          <a:xfrm>
            <a:off x="6850085" y="188913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78892" name="Oval 12"/>
          <p:cNvSpPr>
            <a:spLocks noChangeArrowheads="1"/>
          </p:cNvSpPr>
          <p:nvPr/>
        </p:nvSpPr>
        <p:spPr bwMode="auto">
          <a:xfrm>
            <a:off x="6345260" y="90805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378893" name="Oval 13"/>
          <p:cNvSpPr>
            <a:spLocks noChangeArrowheads="1"/>
          </p:cNvSpPr>
          <p:nvPr/>
        </p:nvSpPr>
        <p:spPr bwMode="auto">
          <a:xfrm>
            <a:off x="7426348" y="90805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378894" name="Freeform 14"/>
          <p:cNvSpPr>
            <a:spLocks/>
          </p:cNvSpPr>
          <p:nvPr/>
        </p:nvSpPr>
        <p:spPr bwMode="auto">
          <a:xfrm>
            <a:off x="2427310" y="477838"/>
            <a:ext cx="488950" cy="463550"/>
          </a:xfrm>
          <a:custGeom>
            <a:avLst/>
            <a:gdLst/>
            <a:ahLst/>
            <a:cxnLst>
              <a:cxn ang="0">
                <a:pos x="308" y="0"/>
              </a:cxn>
              <a:cxn ang="0">
                <a:pos x="0" y="292"/>
              </a:cxn>
            </a:cxnLst>
            <a:rect l="0" t="0" r="r" b="b"/>
            <a:pathLst>
              <a:path w="308" h="292">
                <a:moveTo>
                  <a:pt x="308" y="0"/>
                </a:moveTo>
                <a:lnTo>
                  <a:pt x="0" y="292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8897" name="Line 17"/>
          <p:cNvSpPr>
            <a:spLocks noChangeShapeType="1"/>
          </p:cNvSpPr>
          <p:nvPr/>
        </p:nvSpPr>
        <p:spPr bwMode="auto">
          <a:xfrm>
            <a:off x="5121298" y="620713"/>
            <a:ext cx="0" cy="2873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8898" name="Freeform 18"/>
          <p:cNvSpPr>
            <a:spLocks/>
          </p:cNvSpPr>
          <p:nvPr/>
        </p:nvSpPr>
        <p:spPr bwMode="auto">
          <a:xfrm>
            <a:off x="6618310" y="549275"/>
            <a:ext cx="304800" cy="373063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0" y="235"/>
              </a:cxn>
            </a:cxnLst>
            <a:rect l="0" t="0" r="r" b="b"/>
            <a:pathLst>
              <a:path w="192" h="235">
                <a:moveTo>
                  <a:pt x="192" y="0"/>
                </a:moveTo>
                <a:lnTo>
                  <a:pt x="0" y="235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78940" name="Group 60"/>
          <p:cNvGrpSpPr>
            <a:grpSpLocks/>
          </p:cNvGrpSpPr>
          <p:nvPr/>
        </p:nvGrpSpPr>
        <p:grpSpPr bwMode="auto">
          <a:xfrm>
            <a:off x="3105173" y="477838"/>
            <a:ext cx="4483100" cy="438150"/>
            <a:chOff x="1383" y="301"/>
            <a:chExt cx="2824" cy="276"/>
          </a:xfrm>
        </p:grpSpPr>
        <p:sp>
          <p:nvSpPr>
            <p:cNvPr id="378895" name="Line 15"/>
            <p:cNvSpPr>
              <a:spLocks noChangeShapeType="1"/>
            </p:cNvSpPr>
            <p:nvPr/>
          </p:nvSpPr>
          <p:spPr bwMode="auto">
            <a:xfrm>
              <a:off x="1383" y="391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896" name="Freeform 16"/>
            <p:cNvSpPr>
              <a:spLocks/>
            </p:cNvSpPr>
            <p:nvPr/>
          </p:nvSpPr>
          <p:spPr bwMode="auto">
            <a:xfrm>
              <a:off x="1512" y="301"/>
              <a:ext cx="320" cy="2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0" y="276"/>
                </a:cxn>
              </a:cxnLst>
              <a:rect l="0" t="0" r="r" b="b"/>
              <a:pathLst>
                <a:path w="320" h="276">
                  <a:moveTo>
                    <a:pt x="0" y="0"/>
                  </a:moveTo>
                  <a:lnTo>
                    <a:pt x="320" y="27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899" name="Line 19"/>
            <p:cNvSpPr>
              <a:spLocks noChangeShapeType="1"/>
            </p:cNvSpPr>
            <p:nvPr/>
          </p:nvSpPr>
          <p:spPr bwMode="auto">
            <a:xfrm>
              <a:off x="3981" y="350"/>
              <a:ext cx="226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78939" name="Group 59"/>
          <p:cNvGrpSpPr>
            <a:grpSpLocks/>
          </p:cNvGrpSpPr>
          <p:nvPr/>
        </p:nvGrpSpPr>
        <p:grpSpPr bwMode="auto">
          <a:xfrm>
            <a:off x="2528910" y="1123950"/>
            <a:ext cx="4897438" cy="0"/>
            <a:chOff x="2528910" y="1123950"/>
            <a:chExt cx="4897438" cy="0"/>
          </a:xfrm>
        </p:grpSpPr>
        <p:sp>
          <p:nvSpPr>
            <p:cNvPr id="378900" name="Line 20"/>
            <p:cNvSpPr>
              <a:spLocks noChangeShapeType="1"/>
            </p:cNvSpPr>
            <p:nvPr/>
          </p:nvSpPr>
          <p:spPr bwMode="auto">
            <a:xfrm>
              <a:off x="1020" y="708"/>
              <a:ext cx="726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901" name="Line 21"/>
            <p:cNvSpPr>
              <a:spLocks noChangeShapeType="1"/>
            </p:cNvSpPr>
            <p:nvPr/>
          </p:nvSpPr>
          <p:spPr bwMode="auto">
            <a:xfrm>
              <a:off x="3696" y="708"/>
              <a:ext cx="409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78941" name="Group 61"/>
          <p:cNvGrpSpPr>
            <a:grpSpLocks/>
          </p:cNvGrpSpPr>
          <p:nvPr/>
        </p:nvGrpSpPr>
        <p:grpSpPr bwMode="auto">
          <a:xfrm>
            <a:off x="2097110" y="1597025"/>
            <a:ext cx="5472113" cy="2119313"/>
            <a:chOff x="748" y="1006"/>
            <a:chExt cx="3447" cy="1335"/>
          </a:xfrm>
        </p:grpSpPr>
        <p:sp>
          <p:nvSpPr>
            <p:cNvPr id="378902" name="AutoShape 22"/>
            <p:cNvSpPr>
              <a:spLocks noChangeArrowheads="1"/>
            </p:cNvSpPr>
            <p:nvPr/>
          </p:nvSpPr>
          <p:spPr bwMode="auto">
            <a:xfrm>
              <a:off x="2562" y="1006"/>
              <a:ext cx="195" cy="189"/>
            </a:xfrm>
            <a:prstGeom prst="downArrow">
              <a:avLst>
                <a:gd name="adj1" fmla="val 50000"/>
                <a:gd name="adj2" fmla="val 25000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903" name="Oval 23"/>
            <p:cNvSpPr>
              <a:spLocks noChangeArrowheads="1"/>
            </p:cNvSpPr>
            <p:nvPr/>
          </p:nvSpPr>
          <p:spPr bwMode="auto">
            <a:xfrm>
              <a:off x="1247" y="1071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378904" name="Oval 24"/>
            <p:cNvSpPr>
              <a:spLocks noChangeArrowheads="1"/>
            </p:cNvSpPr>
            <p:nvPr/>
          </p:nvSpPr>
          <p:spPr bwMode="auto">
            <a:xfrm>
              <a:off x="748" y="1524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378905" name="Oval 25"/>
            <p:cNvSpPr>
              <a:spLocks noChangeArrowheads="1"/>
            </p:cNvSpPr>
            <p:nvPr/>
          </p:nvSpPr>
          <p:spPr bwMode="auto">
            <a:xfrm>
              <a:off x="1156" y="1797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378906" name="Oval 26"/>
            <p:cNvSpPr>
              <a:spLocks noChangeArrowheads="1"/>
            </p:cNvSpPr>
            <p:nvPr/>
          </p:nvSpPr>
          <p:spPr bwMode="auto">
            <a:xfrm>
              <a:off x="1565" y="2069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378907" name="Oval 27"/>
            <p:cNvSpPr>
              <a:spLocks noChangeArrowheads="1"/>
            </p:cNvSpPr>
            <p:nvPr/>
          </p:nvSpPr>
          <p:spPr bwMode="auto">
            <a:xfrm>
              <a:off x="2517" y="1298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378908" name="Oval 28"/>
            <p:cNvSpPr>
              <a:spLocks noChangeArrowheads="1"/>
            </p:cNvSpPr>
            <p:nvPr/>
          </p:nvSpPr>
          <p:spPr bwMode="auto">
            <a:xfrm>
              <a:off x="2290" y="1751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378912" name="Freeform 32"/>
            <p:cNvSpPr>
              <a:spLocks/>
            </p:cNvSpPr>
            <p:nvPr/>
          </p:nvSpPr>
          <p:spPr bwMode="auto">
            <a:xfrm>
              <a:off x="956" y="1253"/>
              <a:ext cx="308" cy="292"/>
            </a:xfrm>
            <a:custGeom>
              <a:avLst/>
              <a:gdLst/>
              <a:ahLst/>
              <a:cxnLst>
                <a:cxn ang="0">
                  <a:pos x="308" y="0"/>
                </a:cxn>
                <a:cxn ang="0">
                  <a:pos x="0" y="292"/>
                </a:cxn>
              </a:cxnLst>
              <a:rect l="0" t="0" r="r" b="b"/>
              <a:pathLst>
                <a:path w="308" h="292">
                  <a:moveTo>
                    <a:pt x="308" y="0"/>
                  </a:moveTo>
                  <a:lnTo>
                    <a:pt x="0" y="292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914" name="Freeform 34"/>
            <p:cNvSpPr>
              <a:spLocks/>
            </p:cNvSpPr>
            <p:nvPr/>
          </p:nvSpPr>
          <p:spPr bwMode="auto">
            <a:xfrm>
              <a:off x="1000" y="1729"/>
              <a:ext cx="176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6" y="144"/>
                </a:cxn>
              </a:cxnLst>
              <a:rect l="0" t="0" r="r" b="b"/>
              <a:pathLst>
                <a:path w="176" h="144">
                  <a:moveTo>
                    <a:pt x="0" y="0"/>
                  </a:moveTo>
                  <a:lnTo>
                    <a:pt x="176" y="14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915" name="Freeform 35"/>
            <p:cNvSpPr>
              <a:spLocks/>
            </p:cNvSpPr>
            <p:nvPr/>
          </p:nvSpPr>
          <p:spPr bwMode="auto">
            <a:xfrm>
              <a:off x="2472" y="1560"/>
              <a:ext cx="120" cy="200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0" y="200"/>
                </a:cxn>
              </a:cxnLst>
              <a:rect l="0" t="0" r="r" b="b"/>
              <a:pathLst>
                <a:path w="120" h="200">
                  <a:moveTo>
                    <a:pt x="120" y="0"/>
                  </a:moveTo>
                  <a:lnTo>
                    <a:pt x="0" y="20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920" name="Line 40"/>
            <p:cNvSpPr>
              <a:spLocks noChangeShapeType="1"/>
            </p:cNvSpPr>
            <p:nvPr/>
          </p:nvSpPr>
          <p:spPr bwMode="auto">
            <a:xfrm>
              <a:off x="1403" y="2002"/>
              <a:ext cx="182" cy="1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931" name="Oval 51"/>
            <p:cNvSpPr>
              <a:spLocks noChangeArrowheads="1"/>
            </p:cNvSpPr>
            <p:nvPr/>
          </p:nvSpPr>
          <p:spPr bwMode="auto">
            <a:xfrm>
              <a:off x="3469" y="1484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378932" name="Oval 52"/>
            <p:cNvSpPr>
              <a:spLocks noChangeArrowheads="1"/>
            </p:cNvSpPr>
            <p:nvPr/>
          </p:nvSpPr>
          <p:spPr bwMode="auto">
            <a:xfrm>
              <a:off x="3923" y="1757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378933" name="Freeform 53"/>
            <p:cNvSpPr>
              <a:spLocks/>
            </p:cNvSpPr>
            <p:nvPr/>
          </p:nvSpPr>
          <p:spPr bwMode="auto">
            <a:xfrm>
              <a:off x="3690" y="1284"/>
              <a:ext cx="210" cy="234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0" y="234"/>
                </a:cxn>
              </a:cxnLst>
              <a:rect l="0" t="0" r="r" b="b"/>
              <a:pathLst>
                <a:path w="210" h="234">
                  <a:moveTo>
                    <a:pt x="210" y="0"/>
                  </a:moveTo>
                  <a:lnTo>
                    <a:pt x="0" y="234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934" name="Freeform 54"/>
            <p:cNvSpPr>
              <a:spLocks/>
            </p:cNvSpPr>
            <p:nvPr/>
          </p:nvSpPr>
          <p:spPr bwMode="auto">
            <a:xfrm>
              <a:off x="3732" y="1674"/>
              <a:ext cx="198" cy="1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8" y="168"/>
                </a:cxn>
              </a:cxnLst>
              <a:rect l="0" t="0" r="r" b="b"/>
              <a:pathLst>
                <a:path w="198" h="168">
                  <a:moveTo>
                    <a:pt x="0" y="0"/>
                  </a:moveTo>
                  <a:lnTo>
                    <a:pt x="198" y="16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935" name="Oval 55"/>
            <p:cNvSpPr>
              <a:spLocks noChangeArrowheads="1"/>
            </p:cNvSpPr>
            <p:nvPr/>
          </p:nvSpPr>
          <p:spPr bwMode="auto">
            <a:xfrm>
              <a:off x="3878" y="1072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</p:grpSp>
      <p:grpSp>
        <p:nvGrpSpPr>
          <p:cNvPr id="378948" name="Group 68"/>
          <p:cNvGrpSpPr>
            <a:grpSpLocks/>
          </p:cNvGrpSpPr>
          <p:nvPr/>
        </p:nvGrpSpPr>
        <p:grpSpPr bwMode="auto">
          <a:xfrm>
            <a:off x="4400576" y="2636838"/>
            <a:ext cx="3298826" cy="3960812"/>
            <a:chOff x="2199" y="1661"/>
            <a:chExt cx="2078" cy="2495"/>
          </a:xfrm>
        </p:grpSpPr>
        <p:sp>
          <p:nvSpPr>
            <p:cNvPr id="378909" name="Oval 29"/>
            <p:cNvSpPr>
              <a:spLocks noChangeArrowheads="1"/>
            </p:cNvSpPr>
            <p:nvPr/>
          </p:nvSpPr>
          <p:spPr bwMode="auto">
            <a:xfrm>
              <a:off x="3651" y="3158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378910" name="Oval 30"/>
            <p:cNvSpPr>
              <a:spLocks noChangeArrowheads="1"/>
            </p:cNvSpPr>
            <p:nvPr/>
          </p:nvSpPr>
          <p:spPr bwMode="auto">
            <a:xfrm>
              <a:off x="3333" y="3566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378911" name="Oval 31"/>
            <p:cNvSpPr>
              <a:spLocks noChangeArrowheads="1"/>
            </p:cNvSpPr>
            <p:nvPr/>
          </p:nvSpPr>
          <p:spPr bwMode="auto">
            <a:xfrm>
              <a:off x="3742" y="3884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378916" name="Freeform 36"/>
            <p:cNvSpPr>
              <a:spLocks/>
            </p:cNvSpPr>
            <p:nvPr/>
          </p:nvSpPr>
          <p:spPr bwMode="auto">
            <a:xfrm>
              <a:off x="3528" y="3378"/>
              <a:ext cx="150" cy="210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0" y="210"/>
                </a:cxn>
              </a:cxnLst>
              <a:rect l="0" t="0" r="r" b="b"/>
              <a:pathLst>
                <a:path w="150" h="210">
                  <a:moveTo>
                    <a:pt x="150" y="0"/>
                  </a:moveTo>
                  <a:lnTo>
                    <a:pt x="0" y="21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917" name="Freeform 37"/>
            <p:cNvSpPr>
              <a:spLocks/>
            </p:cNvSpPr>
            <p:nvPr/>
          </p:nvSpPr>
          <p:spPr bwMode="auto">
            <a:xfrm>
              <a:off x="3600" y="3762"/>
              <a:ext cx="192" cy="1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150"/>
                </a:cxn>
              </a:cxnLst>
              <a:rect l="0" t="0" r="r" b="b"/>
              <a:pathLst>
                <a:path w="192" h="150">
                  <a:moveTo>
                    <a:pt x="0" y="0"/>
                  </a:moveTo>
                  <a:lnTo>
                    <a:pt x="192" y="15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921" name="Oval 41"/>
            <p:cNvSpPr>
              <a:spLocks noChangeArrowheads="1"/>
            </p:cNvSpPr>
            <p:nvPr/>
          </p:nvSpPr>
          <p:spPr bwMode="auto">
            <a:xfrm>
              <a:off x="2699" y="2296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378922" name="Oval 42"/>
            <p:cNvSpPr>
              <a:spLocks noChangeArrowheads="1"/>
            </p:cNvSpPr>
            <p:nvPr/>
          </p:nvSpPr>
          <p:spPr bwMode="auto">
            <a:xfrm>
              <a:off x="2199" y="2749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378923" name="Oval 43"/>
            <p:cNvSpPr>
              <a:spLocks noChangeArrowheads="1"/>
            </p:cNvSpPr>
            <p:nvPr/>
          </p:nvSpPr>
          <p:spPr bwMode="auto">
            <a:xfrm>
              <a:off x="2471" y="3204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378924" name="Oval 44"/>
            <p:cNvSpPr>
              <a:spLocks noChangeArrowheads="1"/>
            </p:cNvSpPr>
            <p:nvPr/>
          </p:nvSpPr>
          <p:spPr bwMode="auto">
            <a:xfrm>
              <a:off x="2789" y="3566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378925" name="Freeform 45"/>
            <p:cNvSpPr>
              <a:spLocks/>
            </p:cNvSpPr>
            <p:nvPr/>
          </p:nvSpPr>
          <p:spPr bwMode="auto">
            <a:xfrm>
              <a:off x="2436" y="2502"/>
              <a:ext cx="288" cy="288"/>
            </a:xfrm>
            <a:custGeom>
              <a:avLst/>
              <a:gdLst/>
              <a:ahLst/>
              <a:cxnLst>
                <a:cxn ang="0">
                  <a:pos x="288" y="0"/>
                </a:cxn>
                <a:cxn ang="0">
                  <a:pos x="0" y="288"/>
                </a:cxn>
              </a:cxnLst>
              <a:rect l="0" t="0" r="r" b="b"/>
              <a:pathLst>
                <a:path w="288" h="288">
                  <a:moveTo>
                    <a:pt x="288" y="0"/>
                  </a:moveTo>
                  <a:lnTo>
                    <a:pt x="0" y="288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926" name="Freeform 46"/>
            <p:cNvSpPr>
              <a:spLocks/>
            </p:cNvSpPr>
            <p:nvPr/>
          </p:nvSpPr>
          <p:spPr bwMode="auto">
            <a:xfrm>
              <a:off x="2412" y="2994"/>
              <a:ext cx="156" cy="2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6" y="210"/>
                </a:cxn>
              </a:cxnLst>
              <a:rect l="0" t="0" r="r" b="b"/>
              <a:pathLst>
                <a:path w="156" h="210">
                  <a:moveTo>
                    <a:pt x="0" y="0"/>
                  </a:moveTo>
                  <a:lnTo>
                    <a:pt x="156" y="21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927" name="Freeform 47"/>
            <p:cNvSpPr>
              <a:spLocks/>
            </p:cNvSpPr>
            <p:nvPr/>
          </p:nvSpPr>
          <p:spPr bwMode="auto">
            <a:xfrm>
              <a:off x="2706" y="3426"/>
              <a:ext cx="126" cy="1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6" y="168"/>
                </a:cxn>
              </a:cxnLst>
              <a:rect l="0" t="0" r="r" b="b"/>
              <a:pathLst>
                <a:path w="126" h="168">
                  <a:moveTo>
                    <a:pt x="0" y="0"/>
                  </a:moveTo>
                  <a:lnTo>
                    <a:pt x="126" y="16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928" name="Oval 48"/>
            <p:cNvSpPr>
              <a:spLocks noChangeArrowheads="1"/>
            </p:cNvSpPr>
            <p:nvPr/>
          </p:nvSpPr>
          <p:spPr bwMode="auto">
            <a:xfrm>
              <a:off x="3197" y="2750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378929" name="Oval 49"/>
            <p:cNvSpPr>
              <a:spLocks noChangeArrowheads="1"/>
            </p:cNvSpPr>
            <p:nvPr/>
          </p:nvSpPr>
          <p:spPr bwMode="auto">
            <a:xfrm>
              <a:off x="2970" y="3203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378930" name="Freeform 50"/>
            <p:cNvSpPr>
              <a:spLocks/>
            </p:cNvSpPr>
            <p:nvPr/>
          </p:nvSpPr>
          <p:spPr bwMode="auto">
            <a:xfrm>
              <a:off x="3152" y="3012"/>
              <a:ext cx="120" cy="200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0" y="200"/>
                </a:cxn>
              </a:cxnLst>
              <a:rect l="0" t="0" r="r" b="b"/>
              <a:pathLst>
                <a:path w="120" h="200">
                  <a:moveTo>
                    <a:pt x="120" y="0"/>
                  </a:moveTo>
                  <a:lnTo>
                    <a:pt x="0" y="20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936" name="Freeform 56"/>
            <p:cNvSpPr>
              <a:spLocks/>
            </p:cNvSpPr>
            <p:nvPr/>
          </p:nvSpPr>
          <p:spPr bwMode="auto">
            <a:xfrm>
              <a:off x="2958" y="2496"/>
              <a:ext cx="300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0" y="270"/>
                </a:cxn>
              </a:cxnLst>
              <a:rect l="0" t="0" r="r" b="b"/>
              <a:pathLst>
                <a:path w="300" h="270">
                  <a:moveTo>
                    <a:pt x="0" y="0"/>
                  </a:moveTo>
                  <a:lnTo>
                    <a:pt x="300" y="27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937" name="Freeform 57"/>
            <p:cNvSpPr>
              <a:spLocks/>
            </p:cNvSpPr>
            <p:nvPr/>
          </p:nvSpPr>
          <p:spPr bwMode="auto">
            <a:xfrm>
              <a:off x="3444" y="2958"/>
              <a:ext cx="252" cy="2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2" y="245"/>
                </a:cxn>
              </a:cxnLst>
              <a:rect l="0" t="0" r="r" b="b"/>
              <a:pathLst>
                <a:path w="252" h="245">
                  <a:moveTo>
                    <a:pt x="0" y="0"/>
                  </a:moveTo>
                  <a:lnTo>
                    <a:pt x="252" y="245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938" name="AutoShape 58"/>
            <p:cNvSpPr>
              <a:spLocks noChangeArrowheads="1"/>
            </p:cNvSpPr>
            <p:nvPr/>
          </p:nvSpPr>
          <p:spPr bwMode="auto">
            <a:xfrm>
              <a:off x="2622" y="2061"/>
              <a:ext cx="144" cy="189"/>
            </a:xfrm>
            <a:prstGeom prst="downArrow">
              <a:avLst>
                <a:gd name="adj1" fmla="val 50000"/>
                <a:gd name="adj2" fmla="val 25000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943" name="Oval 63"/>
            <p:cNvSpPr>
              <a:spLocks noChangeArrowheads="1"/>
            </p:cNvSpPr>
            <p:nvPr/>
          </p:nvSpPr>
          <p:spPr bwMode="auto">
            <a:xfrm rot="2049258">
              <a:off x="2957" y="2660"/>
              <a:ext cx="537" cy="8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28575" algn="ctr">
              <a:solidFill>
                <a:schemeClr val="tx1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944" name="Oval 64"/>
            <p:cNvSpPr>
              <a:spLocks noChangeArrowheads="1"/>
            </p:cNvSpPr>
            <p:nvPr/>
          </p:nvSpPr>
          <p:spPr bwMode="auto">
            <a:xfrm rot="2049258">
              <a:off x="3284" y="3197"/>
              <a:ext cx="993" cy="944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28575" algn="ctr">
              <a:solidFill>
                <a:schemeClr val="tx1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945" name="Line 65"/>
            <p:cNvSpPr>
              <a:spLocks noChangeShapeType="1"/>
            </p:cNvSpPr>
            <p:nvPr/>
          </p:nvSpPr>
          <p:spPr bwMode="auto">
            <a:xfrm>
              <a:off x="3379" y="2478"/>
              <a:ext cx="0" cy="272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946" name="Freeform 66"/>
            <p:cNvSpPr>
              <a:spLocks/>
            </p:cNvSpPr>
            <p:nvPr/>
          </p:nvSpPr>
          <p:spPr bwMode="auto">
            <a:xfrm>
              <a:off x="2789" y="1661"/>
              <a:ext cx="595" cy="827"/>
            </a:xfrm>
            <a:custGeom>
              <a:avLst/>
              <a:gdLst/>
              <a:ahLst/>
              <a:cxnLst>
                <a:cxn ang="0">
                  <a:pos x="595" y="827"/>
                </a:cxn>
                <a:cxn ang="0">
                  <a:pos x="0" y="0"/>
                </a:cxn>
              </a:cxnLst>
              <a:rect l="0" t="0" r="r" b="b"/>
              <a:pathLst>
                <a:path w="595" h="827">
                  <a:moveTo>
                    <a:pt x="595" y="827"/>
                  </a:moveTo>
                  <a:lnTo>
                    <a:pt x="0" y="0"/>
                  </a:lnTo>
                </a:path>
              </a:pathLst>
            </a:custGeom>
            <a:noFill/>
            <a:ln w="57150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947" name="Line 67"/>
            <p:cNvSpPr>
              <a:spLocks noChangeShapeType="1"/>
            </p:cNvSpPr>
            <p:nvPr/>
          </p:nvSpPr>
          <p:spPr bwMode="auto">
            <a:xfrm>
              <a:off x="4014" y="2091"/>
              <a:ext cx="0" cy="1088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78949" name="Text Box 69"/>
          <p:cNvSpPr txBox="1">
            <a:spLocks noChangeArrowheads="1"/>
          </p:cNvSpPr>
          <p:nvPr/>
        </p:nvSpPr>
        <p:spPr bwMode="auto">
          <a:xfrm>
            <a:off x="642912" y="765175"/>
            <a:ext cx="553998" cy="439261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eaVert">
            <a:spAutoFit/>
          </a:bodyPr>
          <a:lstStyle/>
          <a:p>
            <a:pPr marL="457200" indent="-457200">
              <a:spcBef>
                <a:spcPct val="50000"/>
              </a:spcBef>
              <a:buBlip>
                <a:blip r:embed="rId2"/>
              </a:buBlip>
            </a:pPr>
            <a:r>
              <a:rPr lang="zh-CN" altLang="en-US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  <a:cs typeface="Times New Roman" pitchFamily="18" charset="0"/>
              </a:rPr>
              <a:t>多颗</a:t>
            </a:r>
            <a:r>
              <a:rPr kumimoji="1" lang="zh-CN" altLang="en-US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  <a:cs typeface="Times New Roman" pitchFamily="18" charset="0"/>
              </a:rPr>
              <a:t>树</a:t>
            </a:r>
            <a:r>
              <a:rPr kumimoji="1" lang="zh-CN" altLang="en-US" dirty="0" smtClean="0">
                <a:latin typeface="幼圆" pitchFamily="49" charset="-122"/>
                <a:ea typeface="幼圆" pitchFamily="49" charset="-122"/>
                <a:cs typeface="Times New Roman" pitchFamily="18" charset="0"/>
              </a:rPr>
              <a:t>转换为</a:t>
            </a:r>
            <a:r>
              <a:rPr lang="zh-CN" altLang="en-US" dirty="0" smtClean="0">
                <a:latin typeface="幼圆" pitchFamily="49" charset="-122"/>
                <a:ea typeface="幼圆" pitchFamily="49" charset="-122"/>
                <a:cs typeface="Times New Roman" pitchFamily="18" charset="0"/>
              </a:rPr>
              <a:t>一颗</a:t>
            </a:r>
            <a:r>
              <a:rPr kumimoji="1" lang="zh-CN" altLang="en-US" dirty="0" smtClean="0">
                <a:latin typeface="幼圆" pitchFamily="49" charset="-122"/>
                <a:ea typeface="幼圆" pitchFamily="49" charset="-122"/>
                <a:cs typeface="Times New Roman" pitchFamily="18" charset="0"/>
              </a:rPr>
              <a:t>二叉树</a:t>
            </a:r>
            <a:endParaRPr kumimoji="1" lang="zh-CN" altLang="en-US" dirty="0">
              <a:latin typeface="幼圆" pitchFamily="49" charset="-122"/>
              <a:ea typeface="幼圆" pitchFamily="49" charset="-122"/>
              <a:cs typeface="Times New Roman" pitchFamily="18" charset="0"/>
            </a:endParaRPr>
          </a:p>
        </p:txBody>
      </p:sp>
      <p:grpSp>
        <p:nvGrpSpPr>
          <p:cNvPr id="378950" name="Group 70"/>
          <p:cNvGrpSpPr>
            <a:grpSpLocks/>
          </p:cNvGrpSpPr>
          <p:nvPr/>
        </p:nvGrpSpPr>
        <p:grpSpPr bwMode="auto">
          <a:xfrm>
            <a:off x="2457473" y="5445125"/>
            <a:ext cx="2447925" cy="1047750"/>
            <a:chOff x="2245" y="2931"/>
            <a:chExt cx="1542" cy="660"/>
          </a:xfrm>
        </p:grpSpPr>
        <p:sp>
          <p:nvSpPr>
            <p:cNvPr id="378951" name="Text Box 71"/>
            <p:cNvSpPr txBox="1">
              <a:spLocks noChangeArrowheads="1"/>
            </p:cNvSpPr>
            <p:nvPr/>
          </p:nvSpPr>
          <p:spPr bwMode="auto">
            <a:xfrm>
              <a:off x="2245" y="3339"/>
              <a:ext cx="1542" cy="25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对应的二叉树</a:t>
              </a:r>
            </a:p>
          </p:txBody>
        </p:sp>
        <p:sp>
          <p:nvSpPr>
            <p:cNvPr id="378952" name="Line 72"/>
            <p:cNvSpPr>
              <a:spLocks noChangeShapeType="1"/>
            </p:cNvSpPr>
            <p:nvPr/>
          </p:nvSpPr>
          <p:spPr bwMode="auto">
            <a:xfrm flipV="1">
              <a:off x="3152" y="2931"/>
              <a:ext cx="363" cy="363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2528910" y="1123950"/>
            <a:ext cx="4955562" cy="20622"/>
            <a:chOff x="2528910" y="1123950"/>
            <a:chExt cx="4955562" cy="20622"/>
          </a:xfrm>
        </p:grpSpPr>
        <p:cxnSp>
          <p:nvCxnSpPr>
            <p:cNvPr id="67" name="直接连接符 66"/>
            <p:cNvCxnSpPr>
              <a:stCxn id="378885" idx="6"/>
              <a:endCxn id="378887" idx="2"/>
            </p:cNvCxnSpPr>
            <p:nvPr/>
          </p:nvCxnSpPr>
          <p:spPr>
            <a:xfrm>
              <a:off x="2528910" y="1123950"/>
              <a:ext cx="1147763" cy="1588"/>
            </a:xfrm>
            <a:prstGeom prst="line">
              <a:avLst/>
            </a:prstGeom>
            <a:ln w="28575">
              <a:solidFill>
                <a:srgbClr val="663300"/>
              </a:solidFill>
              <a:prstDash val="dashDot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6764472" y="1142984"/>
              <a:ext cx="720000" cy="1588"/>
            </a:xfrm>
            <a:prstGeom prst="line">
              <a:avLst/>
            </a:prstGeom>
            <a:ln w="28575">
              <a:solidFill>
                <a:srgbClr val="663300"/>
              </a:solidFill>
              <a:prstDash val="dashDot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0" name="灯片编号占位符 6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16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" dur="500"/>
                                        <p:tgtEl>
                                          <p:spTgt spid="3789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78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78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78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4" name="Oval 4"/>
          <p:cNvSpPr>
            <a:spLocks noChangeArrowheads="1"/>
          </p:cNvSpPr>
          <p:nvPr/>
        </p:nvSpPr>
        <p:spPr bwMode="auto">
          <a:xfrm>
            <a:off x="2435205" y="1173456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78885" name="Oval 5"/>
          <p:cNvSpPr>
            <a:spLocks noChangeArrowheads="1"/>
          </p:cNvSpPr>
          <p:nvPr/>
        </p:nvSpPr>
        <p:spPr bwMode="auto">
          <a:xfrm>
            <a:off x="1643042" y="1892593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78886" name="Oval 6"/>
          <p:cNvSpPr>
            <a:spLocks noChangeArrowheads="1"/>
          </p:cNvSpPr>
          <p:nvPr/>
        </p:nvSpPr>
        <p:spPr bwMode="auto">
          <a:xfrm>
            <a:off x="2435205" y="1892593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78887" name="Oval 7"/>
          <p:cNvSpPr>
            <a:spLocks noChangeArrowheads="1"/>
          </p:cNvSpPr>
          <p:nvPr/>
        </p:nvSpPr>
        <p:spPr bwMode="auto">
          <a:xfrm>
            <a:off x="3222605" y="1892593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78888" name="Oval 8"/>
          <p:cNvSpPr>
            <a:spLocks noChangeArrowheads="1"/>
          </p:cNvSpPr>
          <p:nvPr/>
        </p:nvSpPr>
        <p:spPr bwMode="auto">
          <a:xfrm>
            <a:off x="4451330" y="1173456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78889" name="Oval 9"/>
          <p:cNvSpPr>
            <a:spLocks noChangeArrowheads="1"/>
          </p:cNvSpPr>
          <p:nvPr/>
        </p:nvSpPr>
        <p:spPr bwMode="auto">
          <a:xfrm>
            <a:off x="4451330" y="1892593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78890" name="Oval 10"/>
          <p:cNvSpPr>
            <a:spLocks noChangeArrowheads="1"/>
          </p:cNvSpPr>
          <p:nvPr/>
        </p:nvSpPr>
        <p:spPr bwMode="auto">
          <a:xfrm>
            <a:off x="6396017" y="1173456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78892" name="Oval 12"/>
          <p:cNvSpPr>
            <a:spLocks noChangeArrowheads="1"/>
          </p:cNvSpPr>
          <p:nvPr/>
        </p:nvSpPr>
        <p:spPr bwMode="auto">
          <a:xfrm>
            <a:off x="5891192" y="1892593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378893" name="Oval 13"/>
          <p:cNvSpPr>
            <a:spLocks noChangeArrowheads="1"/>
          </p:cNvSpPr>
          <p:nvPr/>
        </p:nvSpPr>
        <p:spPr bwMode="auto">
          <a:xfrm>
            <a:off x="6972280" y="1892593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378894" name="Freeform 14"/>
          <p:cNvSpPr>
            <a:spLocks/>
          </p:cNvSpPr>
          <p:nvPr/>
        </p:nvSpPr>
        <p:spPr bwMode="auto">
          <a:xfrm>
            <a:off x="1973242" y="1462381"/>
            <a:ext cx="488950" cy="463550"/>
          </a:xfrm>
          <a:custGeom>
            <a:avLst/>
            <a:gdLst/>
            <a:ahLst/>
            <a:cxnLst>
              <a:cxn ang="0">
                <a:pos x="308" y="0"/>
              </a:cxn>
              <a:cxn ang="0">
                <a:pos x="0" y="292"/>
              </a:cxn>
            </a:cxnLst>
            <a:rect l="0" t="0" r="r" b="b"/>
            <a:pathLst>
              <a:path w="308" h="292">
                <a:moveTo>
                  <a:pt x="308" y="0"/>
                </a:moveTo>
                <a:lnTo>
                  <a:pt x="0" y="292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8897" name="Line 17"/>
          <p:cNvSpPr>
            <a:spLocks noChangeShapeType="1"/>
          </p:cNvSpPr>
          <p:nvPr/>
        </p:nvSpPr>
        <p:spPr bwMode="auto">
          <a:xfrm>
            <a:off x="4667230" y="1605256"/>
            <a:ext cx="0" cy="2873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8898" name="Freeform 18"/>
          <p:cNvSpPr>
            <a:spLocks/>
          </p:cNvSpPr>
          <p:nvPr/>
        </p:nvSpPr>
        <p:spPr bwMode="auto">
          <a:xfrm>
            <a:off x="6164242" y="1533818"/>
            <a:ext cx="304800" cy="373063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0" y="235"/>
              </a:cxn>
            </a:cxnLst>
            <a:rect l="0" t="0" r="r" b="b"/>
            <a:pathLst>
              <a:path w="192" h="235">
                <a:moveTo>
                  <a:pt x="192" y="0"/>
                </a:moveTo>
                <a:lnTo>
                  <a:pt x="0" y="235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2651105" y="1462381"/>
            <a:ext cx="4483100" cy="438150"/>
            <a:chOff x="1383" y="301"/>
            <a:chExt cx="2824" cy="276"/>
          </a:xfrm>
        </p:grpSpPr>
        <p:sp>
          <p:nvSpPr>
            <p:cNvPr id="378895" name="Line 15"/>
            <p:cNvSpPr>
              <a:spLocks noChangeShapeType="1"/>
            </p:cNvSpPr>
            <p:nvPr/>
          </p:nvSpPr>
          <p:spPr bwMode="auto">
            <a:xfrm>
              <a:off x="1383" y="391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896" name="Freeform 16"/>
            <p:cNvSpPr>
              <a:spLocks/>
            </p:cNvSpPr>
            <p:nvPr/>
          </p:nvSpPr>
          <p:spPr bwMode="auto">
            <a:xfrm>
              <a:off x="1512" y="301"/>
              <a:ext cx="320" cy="2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0" y="276"/>
                </a:cxn>
              </a:cxnLst>
              <a:rect l="0" t="0" r="r" b="b"/>
              <a:pathLst>
                <a:path w="320" h="276">
                  <a:moveTo>
                    <a:pt x="0" y="0"/>
                  </a:moveTo>
                  <a:lnTo>
                    <a:pt x="320" y="27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899" name="Line 19"/>
            <p:cNvSpPr>
              <a:spLocks noChangeShapeType="1"/>
            </p:cNvSpPr>
            <p:nvPr/>
          </p:nvSpPr>
          <p:spPr bwMode="auto">
            <a:xfrm>
              <a:off x="3981" y="350"/>
              <a:ext cx="226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Group 59"/>
          <p:cNvGrpSpPr>
            <a:grpSpLocks/>
          </p:cNvGrpSpPr>
          <p:nvPr/>
        </p:nvGrpSpPr>
        <p:grpSpPr bwMode="auto">
          <a:xfrm>
            <a:off x="2074842" y="2108493"/>
            <a:ext cx="4897438" cy="0"/>
            <a:chOff x="2074842" y="2108493"/>
            <a:chExt cx="4897438" cy="0"/>
          </a:xfrm>
        </p:grpSpPr>
        <p:sp>
          <p:nvSpPr>
            <p:cNvPr id="378900" name="Line 20"/>
            <p:cNvSpPr>
              <a:spLocks noChangeShapeType="1"/>
            </p:cNvSpPr>
            <p:nvPr/>
          </p:nvSpPr>
          <p:spPr bwMode="auto">
            <a:xfrm>
              <a:off x="1020" y="708"/>
              <a:ext cx="726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8901" name="Line 21"/>
            <p:cNvSpPr>
              <a:spLocks noChangeShapeType="1"/>
            </p:cNvSpPr>
            <p:nvPr/>
          </p:nvSpPr>
          <p:spPr bwMode="auto">
            <a:xfrm>
              <a:off x="3696" y="708"/>
              <a:ext cx="409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285720" y="642918"/>
            <a:ext cx="13573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或者</a:t>
            </a:r>
            <a:endParaRPr lang="zh-CN" altLang="en-US" sz="220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2803770" y="260629"/>
            <a:ext cx="3655483" cy="984001"/>
            <a:chOff x="2803770" y="71414"/>
            <a:chExt cx="3655483" cy="984001"/>
          </a:xfrm>
        </p:grpSpPr>
        <p:sp>
          <p:nvSpPr>
            <p:cNvPr id="73" name="Oval 4"/>
            <p:cNvSpPr>
              <a:spLocks noChangeArrowheads="1"/>
            </p:cNvSpPr>
            <p:nvPr/>
          </p:nvSpPr>
          <p:spPr bwMode="auto">
            <a:xfrm>
              <a:off x="4357686" y="71414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5" name="直接连接符 74"/>
            <p:cNvCxnSpPr>
              <a:stCxn id="73" idx="2"/>
              <a:endCxn id="378884" idx="7"/>
            </p:cNvCxnSpPr>
            <p:nvPr/>
          </p:nvCxnSpPr>
          <p:spPr>
            <a:xfrm rot="10800000" flipV="1">
              <a:off x="2803770" y="287313"/>
              <a:ext cx="1553917" cy="768101"/>
            </a:xfrm>
            <a:prstGeom prst="line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>
              <a:stCxn id="73" idx="4"/>
              <a:endCxn id="378888" idx="0"/>
            </p:cNvCxnSpPr>
            <p:nvPr/>
          </p:nvCxnSpPr>
          <p:spPr>
            <a:xfrm rot="16200000" flipH="1">
              <a:off x="4375926" y="700874"/>
              <a:ext cx="488965" cy="93644"/>
            </a:xfrm>
            <a:prstGeom prst="straightConnector1">
              <a:avLst/>
            </a:prstGeom>
            <a:ln w="28575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>
              <a:stCxn id="73" idx="6"/>
              <a:endCxn id="378890" idx="1"/>
            </p:cNvCxnSpPr>
            <p:nvPr/>
          </p:nvCxnSpPr>
          <p:spPr>
            <a:xfrm>
              <a:off x="4789486" y="287314"/>
              <a:ext cx="1669767" cy="768101"/>
            </a:xfrm>
            <a:prstGeom prst="straightConnector1">
              <a:avLst/>
            </a:prstGeom>
            <a:ln w="28575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2" name="组合 81"/>
          <p:cNvGrpSpPr/>
          <p:nvPr/>
        </p:nvGrpSpPr>
        <p:grpSpPr>
          <a:xfrm>
            <a:off x="1785918" y="2753021"/>
            <a:ext cx="6286544" cy="1185928"/>
            <a:chOff x="1785918" y="2753021"/>
            <a:chExt cx="6286544" cy="1185928"/>
          </a:xfrm>
        </p:grpSpPr>
        <p:sp>
          <p:nvSpPr>
            <p:cNvPr id="72" name="下箭头 71"/>
            <p:cNvSpPr/>
            <p:nvPr/>
          </p:nvSpPr>
          <p:spPr>
            <a:xfrm>
              <a:off x="4500562" y="2753021"/>
              <a:ext cx="285752" cy="500066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785918" y="3538839"/>
              <a:ext cx="62865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按一颗树的方法转换，再删除增加的结点</a:t>
              </a:r>
              <a:endParaRPr lang="zh-CN" altLang="en-US" sz="2000"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17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2873350" y="3690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03107" name="Oval 3"/>
          <p:cNvSpPr>
            <a:spLocks noChangeArrowheads="1"/>
          </p:cNvSpPr>
          <p:nvPr/>
        </p:nvSpPr>
        <p:spPr bwMode="auto">
          <a:xfrm>
            <a:off x="3016225" y="191770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03108" name="Oval 4"/>
          <p:cNvSpPr>
            <a:spLocks noChangeArrowheads="1"/>
          </p:cNvSpPr>
          <p:nvPr/>
        </p:nvSpPr>
        <p:spPr bwMode="auto">
          <a:xfrm>
            <a:off x="2343125" y="250825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03110" name="Freeform 6"/>
          <p:cNvSpPr>
            <a:spLocks/>
          </p:cNvSpPr>
          <p:nvPr/>
        </p:nvSpPr>
        <p:spPr bwMode="auto">
          <a:xfrm>
            <a:off x="2690788" y="2252663"/>
            <a:ext cx="349250" cy="315912"/>
          </a:xfrm>
          <a:custGeom>
            <a:avLst/>
            <a:gdLst/>
            <a:ahLst/>
            <a:cxnLst>
              <a:cxn ang="0">
                <a:pos x="220" y="0"/>
              </a:cxn>
              <a:cxn ang="0">
                <a:pos x="0" y="199"/>
              </a:cxn>
            </a:cxnLst>
            <a:rect l="0" t="0" r="r" b="b"/>
            <a:pathLst>
              <a:path w="220" h="199">
                <a:moveTo>
                  <a:pt x="220" y="0"/>
                </a:moveTo>
                <a:lnTo>
                  <a:pt x="0" y="199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3113" name="Oval 9"/>
          <p:cNvSpPr>
            <a:spLocks noChangeArrowheads="1"/>
          </p:cNvSpPr>
          <p:nvPr/>
        </p:nvSpPr>
        <p:spPr bwMode="auto">
          <a:xfrm>
            <a:off x="1158850" y="3921125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03114" name="Oval 10"/>
          <p:cNvSpPr>
            <a:spLocks noChangeArrowheads="1"/>
          </p:cNvSpPr>
          <p:nvPr/>
        </p:nvSpPr>
        <p:spPr bwMode="auto">
          <a:xfrm>
            <a:off x="2024038" y="3921125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03115" name="Oval 11"/>
          <p:cNvSpPr>
            <a:spLocks noChangeArrowheads="1"/>
          </p:cNvSpPr>
          <p:nvPr/>
        </p:nvSpPr>
        <p:spPr bwMode="auto">
          <a:xfrm>
            <a:off x="1590650" y="327183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03116" name="Freeform 12"/>
          <p:cNvSpPr>
            <a:spLocks/>
          </p:cNvSpPr>
          <p:nvPr/>
        </p:nvSpPr>
        <p:spPr bwMode="auto">
          <a:xfrm>
            <a:off x="1881163" y="2841625"/>
            <a:ext cx="488950" cy="463550"/>
          </a:xfrm>
          <a:custGeom>
            <a:avLst/>
            <a:gdLst/>
            <a:ahLst/>
            <a:cxnLst>
              <a:cxn ang="0">
                <a:pos x="308" y="0"/>
              </a:cxn>
              <a:cxn ang="0">
                <a:pos x="0" y="292"/>
              </a:cxn>
            </a:cxnLst>
            <a:rect l="0" t="0" r="r" b="b"/>
            <a:pathLst>
              <a:path w="308" h="292">
                <a:moveTo>
                  <a:pt x="308" y="0"/>
                </a:moveTo>
                <a:lnTo>
                  <a:pt x="0" y="292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3121" name="Line 17"/>
          <p:cNvSpPr>
            <a:spLocks noChangeShapeType="1"/>
          </p:cNvSpPr>
          <p:nvPr/>
        </p:nvSpPr>
        <p:spPr bwMode="auto">
          <a:xfrm flipH="1">
            <a:off x="1455713" y="3651250"/>
            <a:ext cx="217487" cy="288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3123" name="Oval 19"/>
          <p:cNvSpPr>
            <a:spLocks noChangeArrowheads="1"/>
          </p:cNvSpPr>
          <p:nvPr/>
        </p:nvSpPr>
        <p:spPr bwMode="auto">
          <a:xfrm>
            <a:off x="2670150" y="3921125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03124" name="Oval 20"/>
          <p:cNvSpPr>
            <a:spLocks noChangeArrowheads="1"/>
          </p:cNvSpPr>
          <p:nvPr/>
        </p:nvSpPr>
        <p:spPr bwMode="auto">
          <a:xfrm>
            <a:off x="3535338" y="3921125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303125" name="Oval 21"/>
          <p:cNvSpPr>
            <a:spLocks noChangeArrowheads="1"/>
          </p:cNvSpPr>
          <p:nvPr/>
        </p:nvSpPr>
        <p:spPr bwMode="auto">
          <a:xfrm>
            <a:off x="3101950" y="327183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03126" name="Line 22"/>
          <p:cNvSpPr>
            <a:spLocks noChangeShapeType="1"/>
          </p:cNvSpPr>
          <p:nvPr/>
        </p:nvSpPr>
        <p:spPr bwMode="auto">
          <a:xfrm flipH="1">
            <a:off x="2967013" y="3651250"/>
            <a:ext cx="217487" cy="288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03151" name="Group 47"/>
          <p:cNvGrpSpPr>
            <a:grpSpLocks/>
          </p:cNvGrpSpPr>
          <p:nvPr/>
        </p:nvGrpSpPr>
        <p:grpSpPr bwMode="auto">
          <a:xfrm>
            <a:off x="1958950" y="2822575"/>
            <a:ext cx="1739900" cy="1119188"/>
            <a:chOff x="753" y="1097"/>
            <a:chExt cx="1096" cy="705"/>
          </a:xfrm>
        </p:grpSpPr>
        <p:sp>
          <p:nvSpPr>
            <p:cNvPr id="303118" name="Freeform 14"/>
            <p:cNvSpPr>
              <a:spLocks/>
            </p:cNvSpPr>
            <p:nvPr/>
          </p:nvSpPr>
          <p:spPr bwMode="auto">
            <a:xfrm>
              <a:off x="1254" y="1097"/>
              <a:ext cx="326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6" y="288"/>
                </a:cxn>
              </a:cxnLst>
              <a:rect l="0" t="0" r="r" b="b"/>
              <a:pathLst>
                <a:path w="326" h="288">
                  <a:moveTo>
                    <a:pt x="0" y="0"/>
                  </a:moveTo>
                  <a:lnTo>
                    <a:pt x="326" y="28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3122" name="Freeform 18"/>
            <p:cNvSpPr>
              <a:spLocks/>
            </p:cNvSpPr>
            <p:nvPr/>
          </p:nvSpPr>
          <p:spPr bwMode="auto">
            <a:xfrm>
              <a:off x="753" y="1616"/>
              <a:ext cx="144" cy="1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186"/>
                </a:cxn>
              </a:cxnLst>
              <a:rect l="0" t="0" r="r" b="b"/>
              <a:pathLst>
                <a:path w="144" h="186">
                  <a:moveTo>
                    <a:pt x="0" y="0"/>
                  </a:moveTo>
                  <a:lnTo>
                    <a:pt x="144" y="18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3127" name="Freeform 23"/>
            <p:cNvSpPr>
              <a:spLocks/>
            </p:cNvSpPr>
            <p:nvPr/>
          </p:nvSpPr>
          <p:spPr bwMode="auto">
            <a:xfrm>
              <a:off x="1705" y="1616"/>
              <a:ext cx="144" cy="1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186"/>
                </a:cxn>
              </a:cxnLst>
              <a:rect l="0" t="0" r="r" b="b"/>
              <a:pathLst>
                <a:path w="144" h="186">
                  <a:moveTo>
                    <a:pt x="0" y="0"/>
                  </a:moveTo>
                  <a:lnTo>
                    <a:pt x="144" y="18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03150" name="Group 46"/>
          <p:cNvGrpSpPr>
            <a:grpSpLocks/>
          </p:cNvGrpSpPr>
          <p:nvPr/>
        </p:nvGrpSpPr>
        <p:grpSpPr bwMode="auto">
          <a:xfrm>
            <a:off x="2311375" y="2278063"/>
            <a:ext cx="1547813" cy="1655762"/>
            <a:chOff x="975" y="754"/>
            <a:chExt cx="975" cy="1043"/>
          </a:xfrm>
        </p:grpSpPr>
        <p:sp>
          <p:nvSpPr>
            <p:cNvPr id="303128" name="Freeform 24"/>
            <p:cNvSpPr>
              <a:spLocks/>
            </p:cNvSpPr>
            <p:nvPr/>
          </p:nvSpPr>
          <p:spPr bwMode="auto">
            <a:xfrm>
              <a:off x="1565" y="799"/>
              <a:ext cx="127" cy="5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8" y="180"/>
                </a:cxn>
                <a:cxn ang="0">
                  <a:pos x="127" y="311"/>
                </a:cxn>
                <a:cxn ang="0">
                  <a:pos x="126" y="420"/>
                </a:cxn>
                <a:cxn ang="0">
                  <a:pos x="89" y="579"/>
                </a:cxn>
              </a:cxnLst>
              <a:rect l="0" t="0" r="r" b="b"/>
              <a:pathLst>
                <a:path w="127" h="579">
                  <a:moveTo>
                    <a:pt x="0" y="0"/>
                  </a:moveTo>
                  <a:lnTo>
                    <a:pt x="78" y="180"/>
                  </a:lnTo>
                  <a:lnTo>
                    <a:pt x="127" y="311"/>
                  </a:lnTo>
                  <a:lnTo>
                    <a:pt x="126" y="420"/>
                  </a:lnTo>
                  <a:lnTo>
                    <a:pt x="89" y="579"/>
                  </a:lnTo>
                </a:path>
              </a:pathLst>
            </a:custGeom>
            <a:noFill/>
            <a:ln w="28575" cap="flat" cmpd="sng">
              <a:solidFill>
                <a:srgbClr val="663300"/>
              </a:solidFill>
              <a:prstDash val="sysDot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3129" name="Freeform 25"/>
            <p:cNvSpPr>
              <a:spLocks/>
            </p:cNvSpPr>
            <p:nvPr/>
          </p:nvSpPr>
          <p:spPr bwMode="auto">
            <a:xfrm>
              <a:off x="975" y="1162"/>
              <a:ext cx="189" cy="635"/>
            </a:xfrm>
            <a:custGeom>
              <a:avLst/>
              <a:gdLst/>
              <a:ahLst/>
              <a:cxnLst>
                <a:cxn ang="0">
                  <a:pos x="136" y="0"/>
                </a:cxn>
                <a:cxn ang="0">
                  <a:pos x="189" y="200"/>
                </a:cxn>
                <a:cxn ang="0">
                  <a:pos x="171" y="350"/>
                </a:cxn>
                <a:cxn ang="0">
                  <a:pos x="129" y="506"/>
                </a:cxn>
                <a:cxn ang="0">
                  <a:pos x="0" y="635"/>
                </a:cxn>
              </a:cxnLst>
              <a:rect l="0" t="0" r="r" b="b"/>
              <a:pathLst>
                <a:path w="189" h="635">
                  <a:moveTo>
                    <a:pt x="136" y="0"/>
                  </a:moveTo>
                  <a:lnTo>
                    <a:pt x="189" y="200"/>
                  </a:lnTo>
                  <a:lnTo>
                    <a:pt x="171" y="350"/>
                  </a:lnTo>
                  <a:lnTo>
                    <a:pt x="129" y="506"/>
                  </a:lnTo>
                  <a:lnTo>
                    <a:pt x="0" y="635"/>
                  </a:lnTo>
                </a:path>
              </a:pathLst>
            </a:custGeom>
            <a:noFill/>
            <a:ln w="28575" cap="flat" cmpd="sng">
              <a:solidFill>
                <a:srgbClr val="663300"/>
              </a:solidFill>
              <a:prstDash val="sysDot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3130" name="Freeform 26"/>
            <p:cNvSpPr>
              <a:spLocks/>
            </p:cNvSpPr>
            <p:nvPr/>
          </p:nvSpPr>
          <p:spPr bwMode="auto">
            <a:xfrm>
              <a:off x="1655" y="754"/>
              <a:ext cx="295" cy="10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5" y="308"/>
                </a:cxn>
                <a:cxn ang="0">
                  <a:pos x="289" y="530"/>
                </a:cxn>
                <a:cxn ang="0">
                  <a:pos x="295" y="794"/>
                </a:cxn>
                <a:cxn ang="0">
                  <a:pos x="272" y="1043"/>
                </a:cxn>
              </a:cxnLst>
              <a:rect l="0" t="0" r="r" b="b"/>
              <a:pathLst>
                <a:path w="295" h="1043">
                  <a:moveTo>
                    <a:pt x="0" y="0"/>
                  </a:moveTo>
                  <a:lnTo>
                    <a:pt x="205" y="308"/>
                  </a:lnTo>
                  <a:lnTo>
                    <a:pt x="289" y="530"/>
                  </a:lnTo>
                  <a:lnTo>
                    <a:pt x="295" y="794"/>
                  </a:lnTo>
                  <a:lnTo>
                    <a:pt x="272" y="1043"/>
                  </a:lnTo>
                </a:path>
              </a:pathLst>
            </a:custGeom>
            <a:noFill/>
            <a:ln w="28575" cap="flat" cmpd="sng">
              <a:solidFill>
                <a:srgbClr val="663300"/>
              </a:solidFill>
              <a:prstDash val="sysDot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03131" name="AutoShape 27"/>
          <p:cNvSpPr>
            <a:spLocks noChangeArrowheads="1"/>
          </p:cNvSpPr>
          <p:nvPr/>
        </p:nvSpPr>
        <p:spPr bwMode="auto">
          <a:xfrm>
            <a:off x="4614838" y="2997200"/>
            <a:ext cx="647700" cy="360000"/>
          </a:xfrm>
          <a:prstGeom prst="rightArrow">
            <a:avLst>
              <a:gd name="adj1" fmla="val 50000"/>
              <a:gd name="adj2" fmla="val 37363"/>
            </a:avLst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03156" name="Group 52"/>
          <p:cNvGrpSpPr>
            <a:grpSpLocks/>
          </p:cNvGrpSpPr>
          <p:nvPr/>
        </p:nvGrpSpPr>
        <p:grpSpPr bwMode="auto">
          <a:xfrm>
            <a:off x="5556225" y="1917700"/>
            <a:ext cx="2947988" cy="2506663"/>
            <a:chOff x="3210" y="1208"/>
            <a:chExt cx="1857" cy="1579"/>
          </a:xfrm>
        </p:grpSpPr>
        <p:sp>
          <p:nvSpPr>
            <p:cNvPr id="303146" name="Freeform 42"/>
            <p:cNvSpPr>
              <a:spLocks/>
            </p:cNvSpPr>
            <p:nvPr/>
          </p:nvSpPr>
          <p:spPr bwMode="auto">
            <a:xfrm>
              <a:off x="4385" y="1392"/>
              <a:ext cx="456" cy="2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456" y="252"/>
                </a:cxn>
              </a:cxnLst>
              <a:rect l="0" t="0" r="r" b="b"/>
              <a:pathLst>
                <a:path w="456" h="252">
                  <a:moveTo>
                    <a:pt x="0" y="0"/>
                  </a:moveTo>
                  <a:lnTo>
                    <a:pt x="30" y="0"/>
                  </a:lnTo>
                  <a:lnTo>
                    <a:pt x="456" y="25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3132" name="Oval 28"/>
            <p:cNvSpPr>
              <a:spLocks noChangeArrowheads="1"/>
            </p:cNvSpPr>
            <p:nvPr/>
          </p:nvSpPr>
          <p:spPr bwMode="auto">
            <a:xfrm>
              <a:off x="4138" y="1208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303133" name="Oval 29"/>
            <p:cNvSpPr>
              <a:spLocks noChangeArrowheads="1"/>
            </p:cNvSpPr>
            <p:nvPr/>
          </p:nvSpPr>
          <p:spPr bwMode="auto">
            <a:xfrm>
              <a:off x="3685" y="1625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303134" name="Freeform 30"/>
            <p:cNvSpPr>
              <a:spLocks/>
            </p:cNvSpPr>
            <p:nvPr/>
          </p:nvSpPr>
          <p:spPr bwMode="auto">
            <a:xfrm>
              <a:off x="3903" y="1410"/>
              <a:ext cx="254" cy="241"/>
            </a:xfrm>
            <a:custGeom>
              <a:avLst/>
              <a:gdLst/>
              <a:ahLst/>
              <a:cxnLst>
                <a:cxn ang="0">
                  <a:pos x="254" y="0"/>
                </a:cxn>
                <a:cxn ang="0">
                  <a:pos x="0" y="241"/>
                </a:cxn>
              </a:cxnLst>
              <a:rect l="0" t="0" r="r" b="b"/>
              <a:pathLst>
                <a:path w="254" h="241">
                  <a:moveTo>
                    <a:pt x="254" y="0"/>
                  </a:moveTo>
                  <a:lnTo>
                    <a:pt x="0" y="241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3135" name="Oval 31"/>
            <p:cNvSpPr>
              <a:spLocks noChangeArrowheads="1"/>
            </p:cNvSpPr>
            <p:nvPr/>
          </p:nvSpPr>
          <p:spPr bwMode="auto">
            <a:xfrm>
              <a:off x="3210" y="2515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303136" name="Oval 32"/>
            <p:cNvSpPr>
              <a:spLocks noChangeArrowheads="1"/>
            </p:cNvSpPr>
            <p:nvPr/>
          </p:nvSpPr>
          <p:spPr bwMode="auto">
            <a:xfrm>
              <a:off x="3913" y="2115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303137" name="Oval 33"/>
            <p:cNvSpPr>
              <a:spLocks noChangeArrowheads="1"/>
            </p:cNvSpPr>
            <p:nvPr/>
          </p:nvSpPr>
          <p:spPr bwMode="auto">
            <a:xfrm>
              <a:off x="3434" y="2106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303138" name="Freeform 34"/>
            <p:cNvSpPr>
              <a:spLocks/>
            </p:cNvSpPr>
            <p:nvPr/>
          </p:nvSpPr>
          <p:spPr bwMode="auto">
            <a:xfrm>
              <a:off x="3605" y="1866"/>
              <a:ext cx="138" cy="252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0" y="252"/>
                </a:cxn>
              </a:cxnLst>
              <a:rect l="0" t="0" r="r" b="b"/>
              <a:pathLst>
                <a:path w="138" h="252">
                  <a:moveTo>
                    <a:pt x="138" y="0"/>
                  </a:moveTo>
                  <a:lnTo>
                    <a:pt x="0" y="252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3139" name="Freeform 35"/>
            <p:cNvSpPr>
              <a:spLocks/>
            </p:cNvSpPr>
            <p:nvPr/>
          </p:nvSpPr>
          <p:spPr bwMode="auto">
            <a:xfrm>
              <a:off x="4481" y="1884"/>
              <a:ext cx="1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0"/>
                </a:cxn>
              </a:cxnLst>
              <a:rect l="0" t="0" r="r" b="b"/>
              <a:pathLst>
                <a:path w="1" h="240">
                  <a:moveTo>
                    <a:pt x="0" y="0"/>
                  </a:moveTo>
                  <a:lnTo>
                    <a:pt x="0" y="24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3140" name="Freeform 36"/>
            <p:cNvSpPr>
              <a:spLocks/>
            </p:cNvSpPr>
            <p:nvPr/>
          </p:nvSpPr>
          <p:spPr bwMode="auto">
            <a:xfrm>
              <a:off x="3377" y="2346"/>
              <a:ext cx="114" cy="174"/>
            </a:xfrm>
            <a:custGeom>
              <a:avLst/>
              <a:gdLst/>
              <a:ahLst/>
              <a:cxnLst>
                <a:cxn ang="0">
                  <a:pos x="114" y="0"/>
                </a:cxn>
                <a:cxn ang="0">
                  <a:pos x="0" y="174"/>
                </a:cxn>
              </a:cxnLst>
              <a:rect l="0" t="0" r="r" b="b"/>
              <a:pathLst>
                <a:path w="114" h="174">
                  <a:moveTo>
                    <a:pt x="114" y="0"/>
                  </a:moveTo>
                  <a:lnTo>
                    <a:pt x="0" y="174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3141" name="Freeform 37"/>
            <p:cNvSpPr>
              <a:spLocks/>
            </p:cNvSpPr>
            <p:nvPr/>
          </p:nvSpPr>
          <p:spPr bwMode="auto">
            <a:xfrm>
              <a:off x="4331" y="1464"/>
              <a:ext cx="108" cy="1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8" y="156"/>
                </a:cxn>
              </a:cxnLst>
              <a:rect l="0" t="0" r="r" b="b"/>
              <a:pathLst>
                <a:path w="108" h="156">
                  <a:moveTo>
                    <a:pt x="0" y="0"/>
                  </a:moveTo>
                  <a:lnTo>
                    <a:pt x="108" y="15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3142" name="Oval 38"/>
            <p:cNvSpPr>
              <a:spLocks noChangeArrowheads="1"/>
            </p:cNvSpPr>
            <p:nvPr/>
          </p:nvSpPr>
          <p:spPr bwMode="auto">
            <a:xfrm>
              <a:off x="4341" y="2115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303143" name="Oval 39"/>
            <p:cNvSpPr>
              <a:spLocks noChangeArrowheads="1"/>
            </p:cNvSpPr>
            <p:nvPr/>
          </p:nvSpPr>
          <p:spPr bwMode="auto">
            <a:xfrm>
              <a:off x="4795" y="1616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303144" name="Oval 40"/>
            <p:cNvSpPr>
              <a:spLocks noChangeArrowheads="1"/>
            </p:cNvSpPr>
            <p:nvPr/>
          </p:nvSpPr>
          <p:spPr bwMode="auto">
            <a:xfrm>
              <a:off x="4341" y="1616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303145" name="Freeform 41"/>
            <p:cNvSpPr>
              <a:spLocks/>
            </p:cNvSpPr>
            <p:nvPr/>
          </p:nvSpPr>
          <p:spPr bwMode="auto">
            <a:xfrm>
              <a:off x="3911" y="1866"/>
              <a:ext cx="138" cy="2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8" y="251"/>
                </a:cxn>
              </a:cxnLst>
              <a:rect l="0" t="0" r="r" b="b"/>
              <a:pathLst>
                <a:path w="138" h="251">
                  <a:moveTo>
                    <a:pt x="0" y="0"/>
                  </a:moveTo>
                  <a:lnTo>
                    <a:pt x="138" y="251"/>
                  </a:lnTo>
                </a:path>
              </a:pathLst>
            </a:custGeom>
            <a:noFill/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03153" name="Group 49"/>
          <p:cNvGrpSpPr>
            <a:grpSpLocks/>
          </p:cNvGrpSpPr>
          <p:nvPr/>
        </p:nvGrpSpPr>
        <p:grpSpPr bwMode="auto">
          <a:xfrm>
            <a:off x="3808388" y="4629150"/>
            <a:ext cx="2447925" cy="1047750"/>
            <a:chOff x="2245" y="2931"/>
            <a:chExt cx="1542" cy="660"/>
          </a:xfrm>
        </p:grpSpPr>
        <p:sp>
          <p:nvSpPr>
            <p:cNvPr id="303154" name="Text Box 50"/>
            <p:cNvSpPr txBox="1">
              <a:spLocks noChangeArrowheads="1"/>
            </p:cNvSpPr>
            <p:nvPr/>
          </p:nvSpPr>
          <p:spPr bwMode="auto">
            <a:xfrm>
              <a:off x="2245" y="3339"/>
              <a:ext cx="1542" cy="25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微软雅黑" pitchFamily="34" charset="-122"/>
                  <a:ea typeface="微软雅黑" pitchFamily="34" charset="-122"/>
                </a:rPr>
                <a:t>还原的树</a:t>
              </a:r>
            </a:p>
          </p:txBody>
        </p:sp>
        <p:sp>
          <p:nvSpPr>
            <p:cNvPr id="303155" name="Line 51"/>
            <p:cNvSpPr>
              <a:spLocks noChangeShapeType="1"/>
            </p:cNvSpPr>
            <p:nvPr/>
          </p:nvSpPr>
          <p:spPr bwMode="auto">
            <a:xfrm flipV="1">
              <a:off x="3152" y="2931"/>
              <a:ext cx="363" cy="363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357160" y="1285860"/>
            <a:ext cx="553998" cy="42862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kumimoji="1" lang="zh-CN" altLang="en-US" dirty="0" smtClean="0">
                <a:latin typeface="幼圆" pitchFamily="49" charset="-122"/>
                <a:ea typeface="幼圆" pitchFamily="49" charset="-122"/>
              </a:rPr>
              <a:t>将一棵二叉树还原为</a:t>
            </a:r>
            <a:r>
              <a:rPr kumimoji="1" lang="zh-CN" altLang="en-US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一棵树</a:t>
            </a:r>
            <a:endParaRPr lang="zh-CN" altLang="en-US" dirty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5" name="Text Box 2"/>
          <p:cNvSpPr txBox="1">
            <a:spLocks noChangeArrowheads="1"/>
          </p:cNvSpPr>
          <p:nvPr/>
        </p:nvSpPr>
        <p:spPr bwMode="auto">
          <a:xfrm>
            <a:off x="571472" y="428604"/>
            <a:ext cx="428628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kumimoji="1"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、二叉树</a:t>
            </a:r>
            <a:r>
              <a:rPr kumimoji="1"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还原为森林、树</a:t>
            </a:r>
            <a:endParaRPr kumimoji="1" lang="zh-CN" altLang="en-US" b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18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303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81" name="Oval 5"/>
          <p:cNvSpPr>
            <a:spLocks noChangeArrowheads="1"/>
          </p:cNvSpPr>
          <p:nvPr/>
        </p:nvSpPr>
        <p:spPr bwMode="auto">
          <a:xfrm>
            <a:off x="3771931" y="342900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82982" name="Oval 6"/>
          <p:cNvSpPr>
            <a:spLocks noChangeArrowheads="1"/>
          </p:cNvSpPr>
          <p:nvPr/>
        </p:nvSpPr>
        <p:spPr bwMode="auto">
          <a:xfrm>
            <a:off x="3267106" y="407670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382983" name="Oval 7"/>
          <p:cNvSpPr>
            <a:spLocks noChangeArrowheads="1"/>
          </p:cNvSpPr>
          <p:nvPr/>
        </p:nvSpPr>
        <p:spPr bwMode="auto">
          <a:xfrm>
            <a:off x="3916393" y="4581525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382984" name="Freeform 8"/>
          <p:cNvSpPr>
            <a:spLocks/>
          </p:cNvSpPr>
          <p:nvPr/>
        </p:nvSpPr>
        <p:spPr bwMode="auto">
          <a:xfrm>
            <a:off x="3576668" y="3778250"/>
            <a:ext cx="238125" cy="333375"/>
          </a:xfrm>
          <a:custGeom>
            <a:avLst/>
            <a:gdLst/>
            <a:ahLst/>
            <a:cxnLst>
              <a:cxn ang="0">
                <a:pos x="150" y="0"/>
              </a:cxn>
              <a:cxn ang="0">
                <a:pos x="0" y="210"/>
              </a:cxn>
            </a:cxnLst>
            <a:rect l="0" t="0" r="r" b="b"/>
            <a:pathLst>
              <a:path w="150" h="210">
                <a:moveTo>
                  <a:pt x="150" y="0"/>
                </a:moveTo>
                <a:lnTo>
                  <a:pt x="0" y="21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85" name="Freeform 9"/>
          <p:cNvSpPr>
            <a:spLocks/>
          </p:cNvSpPr>
          <p:nvPr/>
        </p:nvSpPr>
        <p:spPr bwMode="auto">
          <a:xfrm>
            <a:off x="3690968" y="4387850"/>
            <a:ext cx="304800" cy="2381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2" y="150"/>
              </a:cxn>
            </a:cxnLst>
            <a:rect l="0" t="0" r="r" b="b"/>
            <a:pathLst>
              <a:path w="192" h="150">
                <a:moveTo>
                  <a:pt x="0" y="0"/>
                </a:moveTo>
                <a:lnTo>
                  <a:pt x="192" y="15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86" name="Oval 10"/>
          <p:cNvSpPr>
            <a:spLocks noChangeArrowheads="1"/>
          </p:cNvSpPr>
          <p:nvPr/>
        </p:nvSpPr>
        <p:spPr bwMode="auto">
          <a:xfrm>
            <a:off x="2260631" y="2060575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82987" name="Oval 11"/>
          <p:cNvSpPr>
            <a:spLocks noChangeArrowheads="1"/>
          </p:cNvSpPr>
          <p:nvPr/>
        </p:nvSpPr>
        <p:spPr bwMode="auto">
          <a:xfrm>
            <a:off x="1466881" y="2779713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82988" name="Oval 12"/>
          <p:cNvSpPr>
            <a:spLocks noChangeArrowheads="1"/>
          </p:cNvSpPr>
          <p:nvPr/>
        </p:nvSpPr>
        <p:spPr bwMode="auto">
          <a:xfrm>
            <a:off x="1898681" y="3502025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82989" name="Oval 13"/>
          <p:cNvSpPr>
            <a:spLocks noChangeArrowheads="1"/>
          </p:cNvSpPr>
          <p:nvPr/>
        </p:nvSpPr>
        <p:spPr bwMode="auto">
          <a:xfrm>
            <a:off x="2403506" y="407670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82990" name="Freeform 14"/>
          <p:cNvSpPr>
            <a:spLocks/>
          </p:cNvSpPr>
          <p:nvPr/>
        </p:nvSpPr>
        <p:spPr bwMode="auto">
          <a:xfrm>
            <a:off x="1843118" y="2387600"/>
            <a:ext cx="457200" cy="457200"/>
          </a:xfrm>
          <a:custGeom>
            <a:avLst/>
            <a:gdLst/>
            <a:ahLst/>
            <a:cxnLst>
              <a:cxn ang="0">
                <a:pos x="288" y="0"/>
              </a:cxn>
              <a:cxn ang="0">
                <a:pos x="0" y="288"/>
              </a:cxn>
            </a:cxnLst>
            <a:rect l="0" t="0" r="r" b="b"/>
            <a:pathLst>
              <a:path w="288" h="288">
                <a:moveTo>
                  <a:pt x="288" y="0"/>
                </a:moveTo>
                <a:lnTo>
                  <a:pt x="0" y="288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91" name="Freeform 15"/>
          <p:cNvSpPr>
            <a:spLocks/>
          </p:cNvSpPr>
          <p:nvPr/>
        </p:nvSpPr>
        <p:spPr bwMode="auto">
          <a:xfrm>
            <a:off x="1805018" y="3168650"/>
            <a:ext cx="247650" cy="333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6" y="210"/>
              </a:cxn>
            </a:cxnLst>
            <a:rect l="0" t="0" r="r" b="b"/>
            <a:pathLst>
              <a:path w="156" h="210">
                <a:moveTo>
                  <a:pt x="0" y="0"/>
                </a:moveTo>
                <a:lnTo>
                  <a:pt x="156" y="21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92" name="Freeform 16"/>
          <p:cNvSpPr>
            <a:spLocks/>
          </p:cNvSpPr>
          <p:nvPr/>
        </p:nvSpPr>
        <p:spPr bwMode="auto">
          <a:xfrm>
            <a:off x="2271743" y="3854450"/>
            <a:ext cx="200025" cy="266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6" y="168"/>
              </a:cxn>
            </a:cxnLst>
            <a:rect l="0" t="0" r="r" b="b"/>
            <a:pathLst>
              <a:path w="126" h="168">
                <a:moveTo>
                  <a:pt x="0" y="0"/>
                </a:moveTo>
                <a:lnTo>
                  <a:pt x="126" y="16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93" name="Oval 17"/>
          <p:cNvSpPr>
            <a:spLocks noChangeArrowheads="1"/>
          </p:cNvSpPr>
          <p:nvPr/>
        </p:nvSpPr>
        <p:spPr bwMode="auto">
          <a:xfrm>
            <a:off x="3051206" y="278130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82994" name="Oval 18"/>
          <p:cNvSpPr>
            <a:spLocks noChangeArrowheads="1"/>
          </p:cNvSpPr>
          <p:nvPr/>
        </p:nvSpPr>
        <p:spPr bwMode="auto">
          <a:xfrm>
            <a:off x="2690843" y="350043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82995" name="Freeform 19"/>
          <p:cNvSpPr>
            <a:spLocks/>
          </p:cNvSpPr>
          <p:nvPr/>
        </p:nvSpPr>
        <p:spPr bwMode="auto">
          <a:xfrm>
            <a:off x="2979768" y="3197225"/>
            <a:ext cx="190500" cy="317500"/>
          </a:xfrm>
          <a:custGeom>
            <a:avLst/>
            <a:gdLst/>
            <a:ahLst/>
            <a:cxnLst>
              <a:cxn ang="0">
                <a:pos x="120" y="0"/>
              </a:cxn>
              <a:cxn ang="0">
                <a:pos x="0" y="200"/>
              </a:cxn>
            </a:cxnLst>
            <a:rect l="0" t="0" r="r" b="b"/>
            <a:pathLst>
              <a:path w="120" h="200">
                <a:moveTo>
                  <a:pt x="120" y="0"/>
                </a:moveTo>
                <a:lnTo>
                  <a:pt x="0" y="20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96" name="Freeform 20"/>
          <p:cNvSpPr>
            <a:spLocks/>
          </p:cNvSpPr>
          <p:nvPr/>
        </p:nvSpPr>
        <p:spPr bwMode="auto">
          <a:xfrm>
            <a:off x="2671793" y="2378075"/>
            <a:ext cx="476250" cy="428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0" y="270"/>
              </a:cxn>
            </a:cxnLst>
            <a:rect l="0" t="0" r="r" b="b"/>
            <a:pathLst>
              <a:path w="300" h="270">
                <a:moveTo>
                  <a:pt x="0" y="0"/>
                </a:moveTo>
                <a:lnTo>
                  <a:pt x="300" y="27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97" name="Freeform 21"/>
          <p:cNvSpPr>
            <a:spLocks/>
          </p:cNvSpPr>
          <p:nvPr/>
        </p:nvSpPr>
        <p:spPr bwMode="auto">
          <a:xfrm>
            <a:off x="3443318" y="3111500"/>
            <a:ext cx="400050" cy="388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2" y="245"/>
              </a:cxn>
            </a:cxnLst>
            <a:rect l="0" t="0" r="r" b="b"/>
            <a:pathLst>
              <a:path w="252" h="245">
                <a:moveTo>
                  <a:pt x="0" y="0"/>
                </a:moveTo>
                <a:lnTo>
                  <a:pt x="252" y="245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83025" name="Group 49"/>
          <p:cNvGrpSpPr>
            <a:grpSpLocks/>
          </p:cNvGrpSpPr>
          <p:nvPr/>
        </p:nvGrpSpPr>
        <p:grpSpPr bwMode="auto">
          <a:xfrm>
            <a:off x="2630474" y="2689225"/>
            <a:ext cx="2165350" cy="2300288"/>
            <a:chOff x="1166" y="1694"/>
            <a:chExt cx="1364" cy="1449"/>
          </a:xfrm>
        </p:grpSpPr>
        <p:sp>
          <p:nvSpPr>
            <p:cNvPr id="382999" name="Oval 23"/>
            <p:cNvSpPr>
              <a:spLocks noChangeArrowheads="1"/>
            </p:cNvSpPr>
            <p:nvPr/>
          </p:nvSpPr>
          <p:spPr bwMode="auto">
            <a:xfrm rot="2049258">
              <a:off x="1166" y="1694"/>
              <a:ext cx="537" cy="8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28575" algn="ctr">
              <a:solidFill>
                <a:schemeClr val="tx1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3000" name="Oval 24"/>
            <p:cNvSpPr>
              <a:spLocks noChangeArrowheads="1"/>
            </p:cNvSpPr>
            <p:nvPr/>
          </p:nvSpPr>
          <p:spPr bwMode="auto">
            <a:xfrm rot="2049258">
              <a:off x="1537" y="2199"/>
              <a:ext cx="993" cy="944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28575" algn="ctr">
              <a:solidFill>
                <a:schemeClr val="tx1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83029" name="Group 53"/>
          <p:cNvGrpSpPr>
            <a:grpSpLocks/>
          </p:cNvGrpSpPr>
          <p:nvPr/>
        </p:nvGrpSpPr>
        <p:grpSpPr bwMode="auto">
          <a:xfrm>
            <a:off x="5715031" y="836613"/>
            <a:ext cx="1728787" cy="2016125"/>
            <a:chOff x="3061" y="527"/>
            <a:chExt cx="1089" cy="1270"/>
          </a:xfrm>
        </p:grpSpPr>
        <p:sp>
          <p:nvSpPr>
            <p:cNvPr id="383006" name="Oval 30"/>
            <p:cNvSpPr>
              <a:spLocks noChangeArrowheads="1"/>
            </p:cNvSpPr>
            <p:nvPr/>
          </p:nvSpPr>
          <p:spPr bwMode="auto">
            <a:xfrm>
              <a:off x="3560" y="527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383007" name="Oval 31"/>
            <p:cNvSpPr>
              <a:spLocks noChangeArrowheads="1"/>
            </p:cNvSpPr>
            <p:nvPr/>
          </p:nvSpPr>
          <p:spPr bwMode="auto">
            <a:xfrm>
              <a:off x="3061" y="980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383008" name="Oval 32"/>
            <p:cNvSpPr>
              <a:spLocks noChangeArrowheads="1"/>
            </p:cNvSpPr>
            <p:nvPr/>
          </p:nvSpPr>
          <p:spPr bwMode="auto">
            <a:xfrm>
              <a:off x="3469" y="1253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383009" name="Oval 33"/>
            <p:cNvSpPr>
              <a:spLocks noChangeArrowheads="1"/>
            </p:cNvSpPr>
            <p:nvPr/>
          </p:nvSpPr>
          <p:spPr bwMode="auto">
            <a:xfrm>
              <a:off x="3878" y="1525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383012" name="Freeform 36"/>
            <p:cNvSpPr>
              <a:spLocks/>
            </p:cNvSpPr>
            <p:nvPr/>
          </p:nvSpPr>
          <p:spPr bwMode="auto">
            <a:xfrm>
              <a:off x="3269" y="709"/>
              <a:ext cx="308" cy="292"/>
            </a:xfrm>
            <a:custGeom>
              <a:avLst/>
              <a:gdLst/>
              <a:ahLst/>
              <a:cxnLst>
                <a:cxn ang="0">
                  <a:pos x="308" y="0"/>
                </a:cxn>
                <a:cxn ang="0">
                  <a:pos x="0" y="292"/>
                </a:cxn>
              </a:cxnLst>
              <a:rect l="0" t="0" r="r" b="b"/>
              <a:pathLst>
                <a:path w="308" h="292">
                  <a:moveTo>
                    <a:pt x="308" y="0"/>
                  </a:moveTo>
                  <a:lnTo>
                    <a:pt x="0" y="292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3013" name="Freeform 37"/>
            <p:cNvSpPr>
              <a:spLocks/>
            </p:cNvSpPr>
            <p:nvPr/>
          </p:nvSpPr>
          <p:spPr bwMode="auto">
            <a:xfrm>
              <a:off x="3313" y="1185"/>
              <a:ext cx="176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6" y="144"/>
                </a:cxn>
              </a:cxnLst>
              <a:rect l="0" t="0" r="r" b="b"/>
              <a:pathLst>
                <a:path w="176" h="144">
                  <a:moveTo>
                    <a:pt x="0" y="0"/>
                  </a:moveTo>
                  <a:lnTo>
                    <a:pt x="176" y="14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3015" name="Line 39"/>
            <p:cNvSpPr>
              <a:spLocks noChangeShapeType="1"/>
            </p:cNvSpPr>
            <p:nvPr/>
          </p:nvSpPr>
          <p:spPr bwMode="auto">
            <a:xfrm>
              <a:off x="3716" y="1458"/>
              <a:ext cx="182" cy="1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83022" name="AutoShape 46"/>
          <p:cNvSpPr>
            <a:spLocks noChangeArrowheads="1"/>
          </p:cNvSpPr>
          <p:nvPr/>
        </p:nvSpPr>
        <p:spPr bwMode="auto">
          <a:xfrm>
            <a:off x="5211793" y="2636838"/>
            <a:ext cx="649288" cy="360000"/>
          </a:xfrm>
          <a:prstGeom prst="rightArrow">
            <a:avLst>
              <a:gd name="adj1" fmla="val 50000"/>
              <a:gd name="adj2" fmla="val 32256"/>
            </a:avLst>
          </a:prstGeom>
          <a:ln>
            <a:headEnd/>
            <a:tailEnd type="none" w="med" len="lg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83031" name="Group 55"/>
          <p:cNvGrpSpPr>
            <a:grpSpLocks/>
          </p:cNvGrpSpPr>
          <p:nvPr/>
        </p:nvGrpSpPr>
        <p:grpSpPr bwMode="auto">
          <a:xfrm>
            <a:off x="4851431" y="4437063"/>
            <a:ext cx="2447925" cy="1584325"/>
            <a:chOff x="2517" y="2795"/>
            <a:chExt cx="1542" cy="998"/>
          </a:xfrm>
        </p:grpSpPr>
        <p:sp>
          <p:nvSpPr>
            <p:cNvPr id="383016" name="Oval 40"/>
            <p:cNvSpPr>
              <a:spLocks noChangeArrowheads="1"/>
            </p:cNvSpPr>
            <p:nvPr/>
          </p:nvSpPr>
          <p:spPr bwMode="auto">
            <a:xfrm>
              <a:off x="3333" y="3248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383017" name="Oval 41"/>
            <p:cNvSpPr>
              <a:spLocks noChangeArrowheads="1"/>
            </p:cNvSpPr>
            <p:nvPr/>
          </p:nvSpPr>
          <p:spPr bwMode="auto">
            <a:xfrm>
              <a:off x="3787" y="3521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383018" name="Freeform 42"/>
            <p:cNvSpPr>
              <a:spLocks/>
            </p:cNvSpPr>
            <p:nvPr/>
          </p:nvSpPr>
          <p:spPr bwMode="auto">
            <a:xfrm>
              <a:off x="3554" y="3048"/>
              <a:ext cx="210" cy="234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0" y="234"/>
                </a:cxn>
              </a:cxnLst>
              <a:rect l="0" t="0" r="r" b="b"/>
              <a:pathLst>
                <a:path w="210" h="234">
                  <a:moveTo>
                    <a:pt x="210" y="0"/>
                  </a:moveTo>
                  <a:lnTo>
                    <a:pt x="0" y="234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3019" name="Freeform 43"/>
            <p:cNvSpPr>
              <a:spLocks/>
            </p:cNvSpPr>
            <p:nvPr/>
          </p:nvSpPr>
          <p:spPr bwMode="auto">
            <a:xfrm>
              <a:off x="3596" y="3438"/>
              <a:ext cx="198" cy="1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8" y="168"/>
                </a:cxn>
              </a:cxnLst>
              <a:rect l="0" t="0" r="r" b="b"/>
              <a:pathLst>
                <a:path w="198" h="168">
                  <a:moveTo>
                    <a:pt x="0" y="0"/>
                  </a:moveTo>
                  <a:lnTo>
                    <a:pt x="198" y="16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3020" name="Oval 44"/>
            <p:cNvSpPr>
              <a:spLocks noChangeArrowheads="1"/>
            </p:cNvSpPr>
            <p:nvPr/>
          </p:nvSpPr>
          <p:spPr bwMode="auto">
            <a:xfrm>
              <a:off x="3742" y="2836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383023" name="Line 47"/>
            <p:cNvSpPr>
              <a:spLocks noChangeShapeType="1"/>
            </p:cNvSpPr>
            <p:nvPr/>
          </p:nvSpPr>
          <p:spPr bwMode="auto">
            <a:xfrm>
              <a:off x="2517" y="2795"/>
              <a:ext cx="771" cy="363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83030" name="Group 54"/>
          <p:cNvGrpSpPr>
            <a:grpSpLocks/>
          </p:cNvGrpSpPr>
          <p:nvPr/>
        </p:nvGrpSpPr>
        <p:grpSpPr bwMode="auto">
          <a:xfrm>
            <a:off x="3698906" y="3141663"/>
            <a:ext cx="3529012" cy="1150937"/>
            <a:chOff x="1791" y="1979"/>
            <a:chExt cx="2223" cy="725"/>
          </a:xfrm>
        </p:grpSpPr>
        <p:sp>
          <p:nvSpPr>
            <p:cNvPr id="383010" name="Oval 34"/>
            <p:cNvSpPr>
              <a:spLocks noChangeArrowheads="1"/>
            </p:cNvSpPr>
            <p:nvPr/>
          </p:nvSpPr>
          <p:spPr bwMode="auto">
            <a:xfrm>
              <a:off x="3742" y="1979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383011" name="Oval 35"/>
            <p:cNvSpPr>
              <a:spLocks noChangeArrowheads="1"/>
            </p:cNvSpPr>
            <p:nvPr/>
          </p:nvSpPr>
          <p:spPr bwMode="auto">
            <a:xfrm>
              <a:off x="3515" y="2432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383014" name="Freeform 38"/>
            <p:cNvSpPr>
              <a:spLocks/>
            </p:cNvSpPr>
            <p:nvPr/>
          </p:nvSpPr>
          <p:spPr bwMode="auto">
            <a:xfrm>
              <a:off x="3697" y="2241"/>
              <a:ext cx="120" cy="200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0" y="200"/>
                </a:cxn>
              </a:cxnLst>
              <a:rect l="0" t="0" r="r" b="b"/>
              <a:pathLst>
                <a:path w="120" h="200">
                  <a:moveTo>
                    <a:pt x="120" y="0"/>
                  </a:moveTo>
                  <a:lnTo>
                    <a:pt x="0" y="20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3024" name="Line 48"/>
            <p:cNvSpPr>
              <a:spLocks noChangeShapeType="1"/>
            </p:cNvSpPr>
            <p:nvPr/>
          </p:nvSpPr>
          <p:spPr bwMode="auto">
            <a:xfrm>
              <a:off x="1791" y="1979"/>
              <a:ext cx="1815" cy="317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83032" name="Group 56"/>
          <p:cNvGrpSpPr>
            <a:grpSpLocks/>
          </p:cNvGrpSpPr>
          <p:nvPr/>
        </p:nvGrpSpPr>
        <p:grpSpPr bwMode="auto">
          <a:xfrm>
            <a:off x="7804181" y="1917700"/>
            <a:ext cx="1125537" cy="3154374"/>
            <a:chOff x="4377" y="1208"/>
            <a:chExt cx="709" cy="1542"/>
          </a:xfrm>
        </p:grpSpPr>
        <p:sp>
          <p:nvSpPr>
            <p:cNvPr id="383027" name="Text Box 51"/>
            <p:cNvSpPr txBox="1">
              <a:spLocks noChangeArrowheads="1"/>
            </p:cNvSpPr>
            <p:nvPr/>
          </p:nvSpPr>
          <p:spPr bwMode="auto">
            <a:xfrm>
              <a:off x="4776" y="1208"/>
              <a:ext cx="310" cy="154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转换为</a:t>
              </a:r>
              <a:r>
                <a:rPr lang="en-US" altLang="zh-CN" sz="2000" dirty="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3</a:t>
              </a:r>
              <a:r>
                <a:rPr lang="zh-CN" altLang="en-US" sz="2000" dirty="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棵二</a:t>
              </a:r>
              <a:r>
                <a:rPr kumimoji="1" lang="zh-CN" altLang="en-US" sz="2000" dirty="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叉</a:t>
              </a:r>
              <a:r>
                <a:rPr lang="zh-CN" altLang="en-US" sz="2000" dirty="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树</a:t>
              </a:r>
              <a:endPara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383028" name="Line 52"/>
            <p:cNvSpPr>
              <a:spLocks noChangeShapeType="1"/>
            </p:cNvSpPr>
            <p:nvPr/>
          </p:nvSpPr>
          <p:spPr bwMode="auto">
            <a:xfrm flipH="1">
              <a:off x="4377" y="1933"/>
              <a:ext cx="363" cy="0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57162" y="1285860"/>
            <a:ext cx="553998" cy="42862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kumimoji="1" lang="zh-CN" altLang="en-US" dirty="0" smtClean="0">
                <a:latin typeface="幼圆" pitchFamily="49" charset="-122"/>
                <a:ea typeface="幼圆" pitchFamily="49" charset="-122"/>
              </a:rPr>
              <a:t>将一棵二叉树还原为</a:t>
            </a:r>
            <a:r>
              <a:rPr kumimoji="1" lang="zh-CN" altLang="en-US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多棵树</a:t>
            </a:r>
            <a:endParaRPr lang="zh-CN" altLang="en-US" dirty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19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8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8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30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Text Box 2"/>
          <p:cNvSpPr txBox="1">
            <a:spLocks noChangeArrowheads="1"/>
          </p:cNvSpPr>
          <p:nvPr/>
        </p:nvSpPr>
        <p:spPr bwMode="auto">
          <a:xfrm>
            <a:off x="457200" y="488950"/>
            <a:ext cx="3432350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二叉树</a:t>
            </a:r>
            <a:r>
              <a:rPr kumimoji="1"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</a:t>
            </a:r>
            <a:r>
              <a:rPr kumimoji="1"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5</a:t>
            </a:r>
            <a:r>
              <a:rPr kumimoji="1"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种</a:t>
            </a:r>
            <a:r>
              <a:rPr kumimoji="1"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基本形态：</a:t>
            </a:r>
            <a:endParaRPr kumimoji="1" lang="zh-CN" altLang="en-US" b="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368425" y="1173163"/>
            <a:ext cx="1584325" cy="1154099"/>
            <a:chOff x="1368425" y="1173163"/>
            <a:chExt cx="1584325" cy="1154099"/>
          </a:xfrm>
        </p:grpSpPr>
        <p:sp>
          <p:nvSpPr>
            <p:cNvPr id="223236" name="Freeform 4"/>
            <p:cNvSpPr>
              <a:spLocks/>
            </p:cNvSpPr>
            <p:nvPr/>
          </p:nvSpPr>
          <p:spPr bwMode="auto">
            <a:xfrm>
              <a:off x="1827225" y="1784337"/>
              <a:ext cx="649288" cy="542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9" y="342"/>
                </a:cxn>
              </a:cxnLst>
              <a:rect l="0" t="0" r="r" b="b"/>
              <a:pathLst>
                <a:path w="409" h="342">
                  <a:moveTo>
                    <a:pt x="0" y="0"/>
                  </a:moveTo>
                  <a:lnTo>
                    <a:pt x="409" y="34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235" name="Oval 3"/>
            <p:cNvSpPr>
              <a:spLocks noChangeArrowheads="1"/>
            </p:cNvSpPr>
            <p:nvPr/>
          </p:nvSpPr>
          <p:spPr bwMode="auto">
            <a:xfrm>
              <a:off x="1882787" y="1795450"/>
              <a:ext cx="557213" cy="4953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3242" name="Comment 10"/>
            <p:cNvSpPr>
              <a:spLocks noChangeArrowheads="1"/>
            </p:cNvSpPr>
            <p:nvPr/>
          </p:nvSpPr>
          <p:spPr bwMode="auto">
            <a:xfrm>
              <a:off x="1368425" y="1173163"/>
              <a:ext cx="1584325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 smtClean="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</a:t>
              </a:r>
              <a:r>
                <a:rPr lang="zh-CN" altLang="en-US" sz="2000" dirty="0" smtClean="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空</a:t>
              </a:r>
              <a:r>
                <a:rPr lang="zh-CN" altLang="en-US" sz="2000" dirty="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树</a:t>
              </a:r>
              <a:endParaRPr kumimoji="1" lang="zh-CN" altLang="en-US" sz="2000" b="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157788" y="1052513"/>
            <a:ext cx="1790700" cy="1309674"/>
            <a:chOff x="5157788" y="1052513"/>
            <a:chExt cx="1790700" cy="1309674"/>
          </a:xfrm>
        </p:grpSpPr>
        <p:sp>
          <p:nvSpPr>
            <p:cNvPr id="223237" name="Oval 5"/>
            <p:cNvSpPr>
              <a:spLocks noChangeArrowheads="1"/>
            </p:cNvSpPr>
            <p:nvPr/>
          </p:nvSpPr>
          <p:spPr bwMode="auto">
            <a:xfrm>
              <a:off x="5710250" y="1643050"/>
              <a:ext cx="719138" cy="7191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r>
                <a:rPr kumimoji="1"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</a:t>
              </a:r>
              <a:endParaRPr kumimoji="1" lang="en-US" altLang="zh-CN" sz="2000" i="1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23243" name="Comment 11"/>
            <p:cNvSpPr>
              <a:spLocks noChangeArrowheads="1"/>
            </p:cNvSpPr>
            <p:nvPr/>
          </p:nvSpPr>
          <p:spPr bwMode="auto">
            <a:xfrm>
              <a:off x="5157788" y="1052513"/>
              <a:ext cx="1790700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 smtClean="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</a:t>
              </a:r>
              <a:r>
                <a:rPr lang="zh-CN" altLang="en-US" sz="2000" dirty="0" smtClean="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只</a:t>
              </a:r>
              <a:r>
                <a:rPr lang="zh-CN" altLang="en-US" sz="200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含</a:t>
              </a:r>
              <a:r>
                <a:rPr lang="zh-CN" altLang="en-US" sz="2000" smtClean="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根结点</a:t>
              </a:r>
              <a:endParaRPr kumimoji="1" lang="zh-CN" altLang="en-US" sz="2000" b="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28596" y="3224353"/>
            <a:ext cx="2085975" cy="2693847"/>
            <a:chOff x="428596" y="3224353"/>
            <a:chExt cx="2085975" cy="2693847"/>
          </a:xfrm>
        </p:grpSpPr>
        <p:sp>
          <p:nvSpPr>
            <p:cNvPr id="223238" name="AutoShape 6"/>
            <p:cNvSpPr>
              <a:spLocks noChangeArrowheads="1"/>
            </p:cNvSpPr>
            <p:nvPr/>
          </p:nvSpPr>
          <p:spPr bwMode="auto">
            <a:xfrm>
              <a:off x="428596" y="4911725"/>
              <a:ext cx="876300" cy="1006475"/>
            </a:xfrm>
            <a:prstGeom prst="wedgeEllipseCallout">
              <a:avLst>
                <a:gd name="adj1" fmla="val 59764"/>
                <a:gd name="adj2" fmla="val -93431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just"/>
              <a:endParaRPr kumimoji="1" lang="zh-CN" altLang="zh-CN" sz="2000" b="0" dirty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223247" name="Text Box 15"/>
            <p:cNvSpPr txBox="1">
              <a:spLocks noChangeArrowheads="1"/>
            </p:cNvSpPr>
            <p:nvPr/>
          </p:nvSpPr>
          <p:spPr bwMode="auto">
            <a:xfrm>
              <a:off x="707526" y="5194300"/>
              <a:ext cx="341760" cy="4001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000" i="1" dirty="0">
                  <a:solidFill>
                    <a:srgbClr val="0000CC"/>
                  </a:solidFill>
                  <a:ea typeface="宋体" pitchFamily="2" charset="-122"/>
                  <a:cs typeface="Times New Roman" pitchFamily="18" charset="0"/>
                </a:rPr>
                <a:t>L</a:t>
              </a:r>
              <a:endParaRPr kumimoji="1" lang="en-US" altLang="zh-CN" sz="2000" b="0" i="1" dirty="0">
                <a:solidFill>
                  <a:srgbClr val="0000CC"/>
                </a:solidFill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23250" name="Comment 18"/>
            <p:cNvSpPr>
              <a:spLocks noChangeArrowheads="1"/>
            </p:cNvSpPr>
            <p:nvPr/>
          </p:nvSpPr>
          <p:spPr bwMode="auto">
            <a:xfrm>
              <a:off x="463521" y="3224353"/>
              <a:ext cx="2051050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 smtClean="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</a:t>
              </a:r>
              <a:r>
                <a:rPr lang="zh-CN" altLang="en-US" sz="2000" dirty="0" smtClean="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右</a:t>
              </a:r>
              <a:r>
                <a:rPr lang="zh-CN" altLang="en-US" sz="2000" dirty="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子树为空树</a:t>
              </a:r>
              <a:endParaRPr kumimoji="1" lang="zh-CN" altLang="en-US" sz="2000" b="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8" name="Oval 5"/>
            <p:cNvSpPr>
              <a:spLocks noChangeArrowheads="1"/>
            </p:cNvSpPr>
            <p:nvPr/>
          </p:nvSpPr>
          <p:spPr bwMode="auto">
            <a:xfrm>
              <a:off x="1242962" y="3857628"/>
              <a:ext cx="719138" cy="7191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r>
                <a:rPr kumimoji="1"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</a:t>
              </a:r>
              <a:endParaRPr kumimoji="1" lang="en-US" altLang="zh-CN" sz="2000" i="1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238471" y="3195778"/>
            <a:ext cx="2155825" cy="2766901"/>
            <a:chOff x="3238471" y="3195778"/>
            <a:chExt cx="2155825" cy="2766901"/>
          </a:xfrm>
        </p:grpSpPr>
        <p:sp>
          <p:nvSpPr>
            <p:cNvPr id="223239" name="AutoShape 7"/>
            <p:cNvSpPr>
              <a:spLocks noChangeArrowheads="1"/>
            </p:cNvSpPr>
            <p:nvPr/>
          </p:nvSpPr>
          <p:spPr bwMode="auto">
            <a:xfrm>
              <a:off x="4386234" y="4987936"/>
              <a:ext cx="857256" cy="974743"/>
            </a:xfrm>
            <a:prstGeom prst="wedgeEllipseCallout">
              <a:avLst>
                <a:gd name="adj1" fmla="val -75000"/>
                <a:gd name="adj2" fmla="val -97116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just"/>
              <a:endParaRPr kumimoji="1" lang="zh-CN" altLang="zh-CN" sz="10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223252" name="Comment 20"/>
            <p:cNvSpPr>
              <a:spLocks noChangeArrowheads="1"/>
            </p:cNvSpPr>
            <p:nvPr/>
          </p:nvSpPr>
          <p:spPr bwMode="auto">
            <a:xfrm>
              <a:off x="3238471" y="3195778"/>
              <a:ext cx="2155825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 smtClean="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</a:t>
              </a:r>
              <a:r>
                <a:rPr lang="zh-CN" altLang="en-US" sz="2000" dirty="0" smtClean="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左</a:t>
              </a:r>
              <a:r>
                <a:rPr lang="zh-CN" altLang="en-US" sz="2000" dirty="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子树为空树</a:t>
              </a:r>
              <a:endParaRPr kumimoji="1" lang="zh-CN" altLang="en-US" sz="2000" b="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23248" name="Text Box 16"/>
            <p:cNvSpPr txBox="1">
              <a:spLocks noChangeArrowheads="1"/>
            </p:cNvSpPr>
            <p:nvPr/>
          </p:nvSpPr>
          <p:spPr bwMode="auto">
            <a:xfrm>
              <a:off x="4600548" y="5276817"/>
              <a:ext cx="356188" cy="4001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000" i="1" dirty="0">
                  <a:solidFill>
                    <a:srgbClr val="0000CC"/>
                  </a:solidFill>
                  <a:ea typeface="宋体" pitchFamily="2" charset="-122"/>
                  <a:cs typeface="Times New Roman" pitchFamily="18" charset="0"/>
                </a:rPr>
                <a:t>R</a:t>
              </a:r>
              <a:endParaRPr kumimoji="1" lang="en-US" altLang="zh-CN" sz="2000" b="0" i="1" dirty="0">
                <a:solidFill>
                  <a:srgbClr val="0000CC"/>
                </a:solidFill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9" name="Oval 5"/>
            <p:cNvSpPr>
              <a:spLocks noChangeArrowheads="1"/>
            </p:cNvSpPr>
            <p:nvPr/>
          </p:nvSpPr>
          <p:spPr bwMode="auto">
            <a:xfrm>
              <a:off x="3667096" y="3852871"/>
              <a:ext cx="719138" cy="7191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r>
                <a:rPr kumimoji="1"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</a:t>
              </a:r>
              <a:endParaRPr kumimoji="1" lang="en-US" altLang="zh-CN" sz="2000" i="1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143636" y="2935428"/>
            <a:ext cx="2546368" cy="2993902"/>
            <a:chOff x="6143636" y="2935428"/>
            <a:chExt cx="2546368" cy="2993902"/>
          </a:xfrm>
        </p:grpSpPr>
        <p:sp>
          <p:nvSpPr>
            <p:cNvPr id="223253" name="Comment 21"/>
            <p:cNvSpPr>
              <a:spLocks noChangeArrowheads="1"/>
            </p:cNvSpPr>
            <p:nvPr/>
          </p:nvSpPr>
          <p:spPr bwMode="auto">
            <a:xfrm>
              <a:off x="6429388" y="2935428"/>
              <a:ext cx="1752600" cy="76944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 smtClean="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</a:t>
              </a:r>
              <a:r>
                <a:rPr lang="zh-CN" altLang="en-US" sz="2000" dirty="0" smtClean="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左右</a:t>
              </a:r>
              <a:r>
                <a:rPr lang="zh-CN" altLang="en-US" sz="2000" dirty="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子树均不为空树</a:t>
              </a:r>
              <a:endParaRPr kumimoji="1" lang="zh-CN" altLang="en-US" sz="2000" b="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0" name="Oval 5"/>
            <p:cNvSpPr>
              <a:spLocks noChangeArrowheads="1"/>
            </p:cNvSpPr>
            <p:nvPr/>
          </p:nvSpPr>
          <p:spPr bwMode="auto">
            <a:xfrm>
              <a:off x="6996134" y="3857628"/>
              <a:ext cx="719138" cy="7191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r>
                <a:rPr kumimoji="1"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</a:t>
              </a:r>
              <a:endParaRPr kumimoji="1" lang="en-US" altLang="zh-CN" sz="2000" i="1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1" name="AutoShape 6"/>
            <p:cNvSpPr>
              <a:spLocks noChangeArrowheads="1"/>
            </p:cNvSpPr>
            <p:nvPr/>
          </p:nvSpPr>
          <p:spPr bwMode="auto">
            <a:xfrm>
              <a:off x="6143636" y="4922855"/>
              <a:ext cx="876300" cy="1006475"/>
            </a:xfrm>
            <a:prstGeom prst="wedgeEllipseCallout">
              <a:avLst>
                <a:gd name="adj1" fmla="val 59764"/>
                <a:gd name="adj2" fmla="val -93431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just"/>
              <a:endParaRPr kumimoji="1" lang="zh-CN" altLang="zh-CN" sz="2000" b="0" dirty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32" name="Text Box 15"/>
            <p:cNvSpPr txBox="1">
              <a:spLocks noChangeArrowheads="1"/>
            </p:cNvSpPr>
            <p:nvPr/>
          </p:nvSpPr>
          <p:spPr bwMode="auto">
            <a:xfrm>
              <a:off x="6454322" y="5211773"/>
              <a:ext cx="341760" cy="4001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000" i="1" dirty="0">
                  <a:solidFill>
                    <a:srgbClr val="0000CC"/>
                  </a:solidFill>
                  <a:ea typeface="宋体" pitchFamily="2" charset="-122"/>
                  <a:cs typeface="Times New Roman" pitchFamily="18" charset="0"/>
                </a:rPr>
                <a:t>L</a:t>
              </a:r>
              <a:endParaRPr kumimoji="1" lang="en-US" altLang="zh-CN" sz="2000" b="0" i="1" dirty="0">
                <a:solidFill>
                  <a:srgbClr val="0000CC"/>
                </a:solidFill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3" name="AutoShape 7"/>
            <p:cNvSpPr>
              <a:spLocks noChangeArrowheads="1"/>
            </p:cNvSpPr>
            <p:nvPr/>
          </p:nvSpPr>
          <p:spPr bwMode="auto">
            <a:xfrm>
              <a:off x="7832748" y="4929198"/>
              <a:ext cx="857256" cy="974743"/>
            </a:xfrm>
            <a:prstGeom prst="wedgeEllipseCallout">
              <a:avLst>
                <a:gd name="adj1" fmla="val -75000"/>
                <a:gd name="adj2" fmla="val -97116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just"/>
              <a:endParaRPr kumimoji="1" lang="zh-CN" altLang="zh-CN" sz="10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34" name="Text Box 16"/>
            <p:cNvSpPr txBox="1">
              <a:spLocks noChangeArrowheads="1"/>
            </p:cNvSpPr>
            <p:nvPr/>
          </p:nvSpPr>
          <p:spPr bwMode="auto">
            <a:xfrm>
              <a:off x="8072462" y="5230779"/>
              <a:ext cx="356188" cy="4001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000" i="1" dirty="0">
                  <a:solidFill>
                    <a:srgbClr val="0000CC"/>
                  </a:solidFill>
                  <a:ea typeface="宋体" pitchFamily="2" charset="-122"/>
                  <a:cs typeface="Times New Roman" pitchFamily="18" charset="0"/>
                </a:rPr>
                <a:t>R</a:t>
              </a:r>
              <a:endParaRPr kumimoji="1" lang="en-US" altLang="zh-CN" sz="2000" b="0" i="1" dirty="0">
                <a:solidFill>
                  <a:srgbClr val="0000CC"/>
                </a:solidFill>
                <a:ea typeface="宋体" pitchFamily="2" charset="-122"/>
                <a:cs typeface="Times New Roman" pitchFamily="18" charset="0"/>
              </a:endParaRPr>
            </a:p>
          </p:txBody>
        </p:sp>
      </p:grpSp>
      <p:sp>
        <p:nvSpPr>
          <p:cNvPr id="41" name="灯片编号占位符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2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5" name="Oval 5"/>
          <p:cNvSpPr>
            <a:spLocks noChangeArrowheads="1"/>
          </p:cNvSpPr>
          <p:nvPr/>
        </p:nvSpPr>
        <p:spPr bwMode="auto">
          <a:xfrm>
            <a:off x="1763713" y="836613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84006" name="Oval 6"/>
          <p:cNvSpPr>
            <a:spLocks noChangeArrowheads="1"/>
          </p:cNvSpPr>
          <p:nvPr/>
        </p:nvSpPr>
        <p:spPr bwMode="auto">
          <a:xfrm>
            <a:off x="971550" y="155575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84007" name="Oval 7"/>
          <p:cNvSpPr>
            <a:spLocks noChangeArrowheads="1"/>
          </p:cNvSpPr>
          <p:nvPr/>
        </p:nvSpPr>
        <p:spPr bwMode="auto">
          <a:xfrm>
            <a:off x="1619250" y="198913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84008" name="Oval 8"/>
          <p:cNvSpPr>
            <a:spLocks noChangeArrowheads="1"/>
          </p:cNvSpPr>
          <p:nvPr/>
        </p:nvSpPr>
        <p:spPr bwMode="auto">
          <a:xfrm>
            <a:off x="2268538" y="242093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84009" name="Oval 9"/>
          <p:cNvSpPr>
            <a:spLocks noChangeArrowheads="1"/>
          </p:cNvSpPr>
          <p:nvPr/>
        </p:nvSpPr>
        <p:spPr bwMode="auto">
          <a:xfrm>
            <a:off x="2052638" y="3141663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84010" name="Oval 10"/>
          <p:cNvSpPr>
            <a:spLocks noChangeArrowheads="1"/>
          </p:cNvSpPr>
          <p:nvPr/>
        </p:nvSpPr>
        <p:spPr bwMode="auto">
          <a:xfrm>
            <a:off x="1692275" y="386080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84011" name="Freeform 11"/>
          <p:cNvSpPr>
            <a:spLocks/>
          </p:cNvSpPr>
          <p:nvPr/>
        </p:nvSpPr>
        <p:spPr bwMode="auto">
          <a:xfrm>
            <a:off x="1301750" y="1125538"/>
            <a:ext cx="488950" cy="463550"/>
          </a:xfrm>
          <a:custGeom>
            <a:avLst/>
            <a:gdLst/>
            <a:ahLst/>
            <a:cxnLst>
              <a:cxn ang="0">
                <a:pos x="308" y="0"/>
              </a:cxn>
              <a:cxn ang="0">
                <a:pos x="0" y="292"/>
              </a:cxn>
            </a:cxnLst>
            <a:rect l="0" t="0" r="r" b="b"/>
            <a:pathLst>
              <a:path w="308" h="292">
                <a:moveTo>
                  <a:pt x="308" y="0"/>
                </a:moveTo>
                <a:lnTo>
                  <a:pt x="0" y="292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4013" name="Freeform 13"/>
          <p:cNvSpPr>
            <a:spLocks/>
          </p:cNvSpPr>
          <p:nvPr/>
        </p:nvSpPr>
        <p:spPr bwMode="auto">
          <a:xfrm>
            <a:off x="1981200" y="3557588"/>
            <a:ext cx="190500" cy="317500"/>
          </a:xfrm>
          <a:custGeom>
            <a:avLst/>
            <a:gdLst/>
            <a:ahLst/>
            <a:cxnLst>
              <a:cxn ang="0">
                <a:pos x="120" y="0"/>
              </a:cxn>
              <a:cxn ang="0">
                <a:pos x="0" y="200"/>
              </a:cxn>
            </a:cxnLst>
            <a:rect l="0" t="0" r="r" b="b"/>
            <a:pathLst>
              <a:path w="120" h="200">
                <a:moveTo>
                  <a:pt x="120" y="0"/>
                </a:moveTo>
                <a:lnTo>
                  <a:pt x="0" y="20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4015" name="Oval 15"/>
          <p:cNvSpPr>
            <a:spLocks noChangeArrowheads="1"/>
          </p:cNvSpPr>
          <p:nvPr/>
        </p:nvSpPr>
        <p:spPr bwMode="auto">
          <a:xfrm>
            <a:off x="1403350" y="515620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384016" name="Oval 16"/>
          <p:cNvSpPr>
            <a:spLocks noChangeArrowheads="1"/>
          </p:cNvSpPr>
          <p:nvPr/>
        </p:nvSpPr>
        <p:spPr bwMode="auto">
          <a:xfrm>
            <a:off x="2124075" y="558958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384017" name="Freeform 17"/>
          <p:cNvSpPr>
            <a:spLocks/>
          </p:cNvSpPr>
          <p:nvPr/>
        </p:nvSpPr>
        <p:spPr bwMode="auto">
          <a:xfrm>
            <a:off x="1754188" y="4838700"/>
            <a:ext cx="333375" cy="371475"/>
          </a:xfrm>
          <a:custGeom>
            <a:avLst/>
            <a:gdLst/>
            <a:ahLst/>
            <a:cxnLst>
              <a:cxn ang="0">
                <a:pos x="210" y="0"/>
              </a:cxn>
              <a:cxn ang="0">
                <a:pos x="0" y="234"/>
              </a:cxn>
            </a:cxnLst>
            <a:rect l="0" t="0" r="r" b="b"/>
            <a:pathLst>
              <a:path w="210" h="234">
                <a:moveTo>
                  <a:pt x="210" y="0"/>
                </a:moveTo>
                <a:lnTo>
                  <a:pt x="0" y="234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84049" name="Group 49"/>
          <p:cNvGrpSpPr>
            <a:grpSpLocks/>
          </p:cNvGrpSpPr>
          <p:nvPr/>
        </p:nvGrpSpPr>
        <p:grpSpPr bwMode="auto">
          <a:xfrm>
            <a:off x="1371600" y="1881188"/>
            <a:ext cx="928688" cy="3843337"/>
            <a:chOff x="864" y="1185"/>
            <a:chExt cx="585" cy="2421"/>
          </a:xfrm>
        </p:grpSpPr>
        <p:sp>
          <p:nvSpPr>
            <p:cNvPr id="384012" name="Freeform 12"/>
            <p:cNvSpPr>
              <a:spLocks/>
            </p:cNvSpPr>
            <p:nvPr/>
          </p:nvSpPr>
          <p:spPr bwMode="auto">
            <a:xfrm>
              <a:off x="864" y="1185"/>
              <a:ext cx="176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6" y="144"/>
                </a:cxn>
              </a:cxnLst>
              <a:rect l="0" t="0" r="r" b="b"/>
              <a:pathLst>
                <a:path w="176" h="144">
                  <a:moveTo>
                    <a:pt x="0" y="0"/>
                  </a:moveTo>
                  <a:lnTo>
                    <a:pt x="176" y="14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4014" name="Line 14"/>
            <p:cNvSpPr>
              <a:spLocks noChangeShapeType="1"/>
            </p:cNvSpPr>
            <p:nvPr/>
          </p:nvSpPr>
          <p:spPr bwMode="auto">
            <a:xfrm>
              <a:off x="1267" y="1458"/>
              <a:ext cx="182" cy="1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4018" name="Freeform 18"/>
            <p:cNvSpPr>
              <a:spLocks/>
            </p:cNvSpPr>
            <p:nvPr/>
          </p:nvSpPr>
          <p:spPr bwMode="auto">
            <a:xfrm>
              <a:off x="1147" y="3438"/>
              <a:ext cx="198" cy="1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8" y="168"/>
                </a:cxn>
              </a:cxnLst>
              <a:rect l="0" t="0" r="r" b="b"/>
              <a:pathLst>
                <a:path w="198" h="168">
                  <a:moveTo>
                    <a:pt x="0" y="0"/>
                  </a:moveTo>
                  <a:lnTo>
                    <a:pt x="198" y="16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84019" name="Oval 19"/>
          <p:cNvSpPr>
            <a:spLocks noChangeArrowheads="1"/>
          </p:cNvSpPr>
          <p:nvPr/>
        </p:nvSpPr>
        <p:spPr bwMode="auto">
          <a:xfrm>
            <a:off x="2052638" y="450215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grpSp>
        <p:nvGrpSpPr>
          <p:cNvPr id="384047" name="Group 47"/>
          <p:cNvGrpSpPr>
            <a:grpSpLocks/>
          </p:cNvGrpSpPr>
          <p:nvPr/>
        </p:nvGrpSpPr>
        <p:grpSpPr bwMode="auto">
          <a:xfrm>
            <a:off x="1909763" y="1231900"/>
            <a:ext cx="574675" cy="4357688"/>
            <a:chOff x="1203" y="776"/>
            <a:chExt cx="362" cy="2745"/>
          </a:xfrm>
        </p:grpSpPr>
        <p:sp>
          <p:nvSpPr>
            <p:cNvPr id="384023" name="Freeform 23"/>
            <p:cNvSpPr>
              <a:spLocks/>
            </p:cNvSpPr>
            <p:nvPr/>
          </p:nvSpPr>
          <p:spPr bwMode="auto">
            <a:xfrm>
              <a:off x="1203" y="816"/>
              <a:ext cx="29" cy="437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0" y="437"/>
                </a:cxn>
              </a:cxnLst>
              <a:rect l="0" t="0" r="r" b="b"/>
              <a:pathLst>
                <a:path w="29" h="437">
                  <a:moveTo>
                    <a:pt x="29" y="0"/>
                  </a:moveTo>
                  <a:lnTo>
                    <a:pt x="0" y="437"/>
                  </a:lnTo>
                </a:path>
              </a:pathLst>
            </a:custGeom>
            <a:noFill/>
            <a:ln w="28575" cap="flat" cmpd="sng">
              <a:solidFill>
                <a:srgbClr val="663300"/>
              </a:solidFill>
              <a:prstDash val="sysDot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4024" name="Freeform 24"/>
            <p:cNvSpPr>
              <a:spLocks/>
            </p:cNvSpPr>
            <p:nvPr/>
          </p:nvSpPr>
          <p:spPr bwMode="auto">
            <a:xfrm>
              <a:off x="1344" y="776"/>
              <a:ext cx="221" cy="7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1" y="749"/>
                </a:cxn>
              </a:cxnLst>
              <a:rect l="0" t="0" r="r" b="b"/>
              <a:pathLst>
                <a:path w="221" h="749">
                  <a:moveTo>
                    <a:pt x="0" y="0"/>
                  </a:moveTo>
                  <a:lnTo>
                    <a:pt x="221" y="749"/>
                  </a:lnTo>
                </a:path>
              </a:pathLst>
            </a:custGeom>
            <a:noFill/>
            <a:ln w="28575" cap="flat" cmpd="sng">
              <a:solidFill>
                <a:srgbClr val="663300"/>
              </a:solidFill>
              <a:prstDash val="sysDot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4025" name="Line 25"/>
            <p:cNvSpPr>
              <a:spLocks noChangeShapeType="1"/>
            </p:cNvSpPr>
            <p:nvPr/>
          </p:nvSpPr>
          <p:spPr bwMode="auto">
            <a:xfrm>
              <a:off x="1474" y="3113"/>
              <a:ext cx="0" cy="408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84050" name="Group 50"/>
          <p:cNvGrpSpPr>
            <a:grpSpLocks/>
          </p:cNvGrpSpPr>
          <p:nvPr/>
        </p:nvGrpSpPr>
        <p:grpSpPr bwMode="auto">
          <a:xfrm>
            <a:off x="3492500" y="1125538"/>
            <a:ext cx="2951163" cy="4462462"/>
            <a:chOff x="2200" y="709"/>
            <a:chExt cx="1859" cy="2811"/>
          </a:xfrm>
        </p:grpSpPr>
        <p:sp>
          <p:nvSpPr>
            <p:cNvPr id="384026" name="Oval 26"/>
            <p:cNvSpPr>
              <a:spLocks noChangeArrowheads="1"/>
            </p:cNvSpPr>
            <p:nvPr/>
          </p:nvSpPr>
          <p:spPr bwMode="auto">
            <a:xfrm>
              <a:off x="3291" y="709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384027" name="Oval 27"/>
            <p:cNvSpPr>
              <a:spLocks noChangeArrowheads="1"/>
            </p:cNvSpPr>
            <p:nvPr/>
          </p:nvSpPr>
          <p:spPr bwMode="auto">
            <a:xfrm>
              <a:off x="2792" y="1162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384028" name="Oval 28"/>
            <p:cNvSpPr>
              <a:spLocks noChangeArrowheads="1"/>
            </p:cNvSpPr>
            <p:nvPr/>
          </p:nvSpPr>
          <p:spPr bwMode="auto">
            <a:xfrm>
              <a:off x="3291" y="1162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384029" name="Oval 29"/>
            <p:cNvSpPr>
              <a:spLocks noChangeArrowheads="1"/>
            </p:cNvSpPr>
            <p:nvPr/>
          </p:nvSpPr>
          <p:spPr bwMode="auto">
            <a:xfrm>
              <a:off x="3787" y="1162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384030" name="Oval 30"/>
            <p:cNvSpPr>
              <a:spLocks noChangeArrowheads="1"/>
            </p:cNvSpPr>
            <p:nvPr/>
          </p:nvSpPr>
          <p:spPr bwMode="auto">
            <a:xfrm>
              <a:off x="3291" y="1797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384031" name="Oval 31"/>
            <p:cNvSpPr>
              <a:spLocks noChangeArrowheads="1"/>
            </p:cNvSpPr>
            <p:nvPr/>
          </p:nvSpPr>
          <p:spPr bwMode="auto">
            <a:xfrm>
              <a:off x="3291" y="2250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384032" name="Oval 32"/>
            <p:cNvSpPr>
              <a:spLocks noChangeArrowheads="1"/>
            </p:cNvSpPr>
            <p:nvPr/>
          </p:nvSpPr>
          <p:spPr bwMode="auto">
            <a:xfrm>
              <a:off x="3200" y="2795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384033" name="Oval 33"/>
            <p:cNvSpPr>
              <a:spLocks noChangeArrowheads="1"/>
            </p:cNvSpPr>
            <p:nvPr/>
          </p:nvSpPr>
          <p:spPr bwMode="auto">
            <a:xfrm>
              <a:off x="2882" y="3248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384034" name="Oval 34"/>
            <p:cNvSpPr>
              <a:spLocks noChangeArrowheads="1"/>
            </p:cNvSpPr>
            <p:nvPr/>
          </p:nvSpPr>
          <p:spPr bwMode="auto">
            <a:xfrm>
              <a:off x="3563" y="3248"/>
              <a:ext cx="272" cy="27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384035" name="Freeform 35"/>
            <p:cNvSpPr>
              <a:spLocks/>
            </p:cNvSpPr>
            <p:nvPr/>
          </p:nvSpPr>
          <p:spPr bwMode="auto">
            <a:xfrm>
              <a:off x="3000" y="891"/>
              <a:ext cx="308" cy="292"/>
            </a:xfrm>
            <a:custGeom>
              <a:avLst/>
              <a:gdLst/>
              <a:ahLst/>
              <a:cxnLst>
                <a:cxn ang="0">
                  <a:pos x="308" y="0"/>
                </a:cxn>
                <a:cxn ang="0">
                  <a:pos x="0" y="292"/>
                </a:cxn>
              </a:cxnLst>
              <a:rect l="0" t="0" r="r" b="b"/>
              <a:pathLst>
                <a:path w="308" h="292">
                  <a:moveTo>
                    <a:pt x="308" y="0"/>
                  </a:moveTo>
                  <a:lnTo>
                    <a:pt x="0" y="292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4036" name="Line 36"/>
            <p:cNvSpPr>
              <a:spLocks noChangeShapeType="1"/>
            </p:cNvSpPr>
            <p:nvPr/>
          </p:nvSpPr>
          <p:spPr bwMode="auto">
            <a:xfrm>
              <a:off x="3427" y="2069"/>
              <a:ext cx="0" cy="18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4037" name="Freeform 37"/>
            <p:cNvSpPr>
              <a:spLocks/>
            </p:cNvSpPr>
            <p:nvPr/>
          </p:nvSpPr>
          <p:spPr bwMode="auto">
            <a:xfrm>
              <a:off x="3054" y="3022"/>
              <a:ext cx="192" cy="235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235"/>
                </a:cxn>
              </a:cxnLst>
              <a:rect l="0" t="0" r="r" b="b"/>
              <a:pathLst>
                <a:path w="192" h="235">
                  <a:moveTo>
                    <a:pt x="192" y="0"/>
                  </a:moveTo>
                  <a:lnTo>
                    <a:pt x="0" y="235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4041" name="Freeform 41"/>
            <p:cNvSpPr>
              <a:spLocks/>
            </p:cNvSpPr>
            <p:nvPr/>
          </p:nvSpPr>
          <p:spPr bwMode="auto">
            <a:xfrm>
              <a:off x="3440" y="3032"/>
              <a:ext cx="240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240"/>
                </a:cxn>
              </a:cxnLst>
              <a:rect l="0" t="0" r="r" b="b"/>
              <a:pathLst>
                <a:path w="240" h="240">
                  <a:moveTo>
                    <a:pt x="0" y="0"/>
                  </a:moveTo>
                  <a:lnTo>
                    <a:pt x="240" y="24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4045" name="Line 45"/>
            <p:cNvSpPr>
              <a:spLocks noChangeShapeType="1"/>
            </p:cNvSpPr>
            <p:nvPr/>
          </p:nvSpPr>
          <p:spPr bwMode="auto">
            <a:xfrm>
              <a:off x="3424" y="981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4046" name="Line 46"/>
            <p:cNvSpPr>
              <a:spLocks noChangeShapeType="1"/>
            </p:cNvSpPr>
            <p:nvPr/>
          </p:nvSpPr>
          <p:spPr bwMode="auto">
            <a:xfrm>
              <a:off x="3560" y="890"/>
              <a:ext cx="318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4048" name="AutoShape 48"/>
            <p:cNvSpPr>
              <a:spLocks noChangeArrowheads="1"/>
            </p:cNvSpPr>
            <p:nvPr/>
          </p:nvSpPr>
          <p:spPr bwMode="auto">
            <a:xfrm>
              <a:off x="2200" y="1933"/>
              <a:ext cx="453" cy="227"/>
            </a:xfrm>
            <a:prstGeom prst="rightArrow">
              <a:avLst>
                <a:gd name="adj1" fmla="val 50000"/>
                <a:gd name="adj2" fmla="val 31198"/>
              </a:avLst>
            </a:prstGeom>
            <a:ln>
              <a:headEnd/>
              <a:tailEnd type="none" w="med" len="lg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84051" name="Group 51"/>
          <p:cNvGrpSpPr>
            <a:grpSpLocks/>
          </p:cNvGrpSpPr>
          <p:nvPr/>
        </p:nvGrpSpPr>
        <p:grpSpPr bwMode="auto">
          <a:xfrm>
            <a:off x="6948488" y="1917700"/>
            <a:ext cx="1125537" cy="2447925"/>
            <a:chOff x="4377" y="1208"/>
            <a:chExt cx="709" cy="1542"/>
          </a:xfrm>
        </p:grpSpPr>
        <p:sp>
          <p:nvSpPr>
            <p:cNvPr id="384052" name="Text Box 52"/>
            <p:cNvSpPr txBox="1">
              <a:spLocks noChangeArrowheads="1"/>
            </p:cNvSpPr>
            <p:nvPr/>
          </p:nvSpPr>
          <p:spPr bwMode="auto">
            <a:xfrm>
              <a:off x="4776" y="1208"/>
              <a:ext cx="310" cy="154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楷体" pitchFamily="49" charset="-122"/>
                  <a:ea typeface="楷体" pitchFamily="49" charset="-122"/>
                  <a:cs typeface="Consolas" pitchFamily="49" charset="0"/>
                </a:rPr>
                <a:t>还原</a:t>
              </a:r>
              <a:r>
                <a:rPr lang="zh-CN" altLang="en-US" sz="2000" dirty="0" smtClean="0">
                  <a:latin typeface="楷体" pitchFamily="49" charset="-122"/>
                  <a:ea typeface="楷体" pitchFamily="49" charset="-122"/>
                  <a:cs typeface="Consolas" pitchFamily="49" charset="0"/>
                </a:rPr>
                <a:t>为</a:t>
              </a:r>
              <a:r>
                <a:rPr lang="en-US" altLang="zh-CN" sz="2000" dirty="0" smtClean="0">
                  <a:latin typeface="楷体" pitchFamily="49" charset="-122"/>
                  <a:ea typeface="楷体" pitchFamily="49" charset="-122"/>
                  <a:cs typeface="Consolas" pitchFamily="49" charset="0"/>
                </a:rPr>
                <a:t>3</a:t>
              </a:r>
              <a:r>
                <a:rPr lang="zh-CN" altLang="en-US" sz="2000" dirty="0" smtClean="0">
                  <a:latin typeface="楷体" pitchFamily="49" charset="-122"/>
                  <a:ea typeface="楷体" pitchFamily="49" charset="-122"/>
                  <a:cs typeface="Consolas" pitchFamily="49" charset="0"/>
                </a:rPr>
                <a:t>棵</a:t>
              </a:r>
              <a:r>
                <a:rPr lang="zh-CN" altLang="en-US" sz="2000" dirty="0">
                  <a:latin typeface="楷体" pitchFamily="49" charset="-122"/>
                  <a:ea typeface="楷体" pitchFamily="49" charset="-122"/>
                  <a:cs typeface="Consolas" pitchFamily="49" charset="0"/>
                </a:rPr>
                <a:t>树</a:t>
              </a:r>
            </a:p>
          </p:txBody>
        </p:sp>
        <p:sp>
          <p:nvSpPr>
            <p:cNvPr id="384053" name="Line 53"/>
            <p:cNvSpPr>
              <a:spLocks noChangeShapeType="1"/>
            </p:cNvSpPr>
            <p:nvPr/>
          </p:nvSpPr>
          <p:spPr bwMode="auto">
            <a:xfrm flipH="1">
              <a:off x="4377" y="1933"/>
              <a:ext cx="363" cy="0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4" name="灯片编号占位符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20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3840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8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84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2601187" y="3786190"/>
            <a:ext cx="2304522" cy="1726098"/>
            <a:chOff x="2601187" y="3634818"/>
            <a:chExt cx="2304522" cy="1726098"/>
          </a:xfrm>
        </p:grpSpPr>
        <p:sp>
          <p:nvSpPr>
            <p:cNvPr id="45" name="圆角矩形 44"/>
            <p:cNvSpPr/>
            <p:nvPr/>
          </p:nvSpPr>
          <p:spPr>
            <a:xfrm rot="18630622">
              <a:off x="3431977" y="3887184"/>
              <a:ext cx="642942" cy="2304522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7" name="直接箭头连接符 46"/>
            <p:cNvCxnSpPr/>
            <p:nvPr/>
          </p:nvCxnSpPr>
          <p:spPr>
            <a:xfrm rot="16200000" flipH="1">
              <a:off x="2878298" y="3866008"/>
              <a:ext cx="496132" cy="33752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3214678" y="3643314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父子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90818" name="Text Box 2"/>
          <p:cNvSpPr txBox="1">
            <a:spLocks noChangeArrowheads="1"/>
          </p:cNvSpPr>
          <p:nvPr/>
        </p:nvSpPr>
        <p:spPr bwMode="auto">
          <a:xfrm>
            <a:off x="214282" y="212031"/>
            <a:ext cx="864399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例（补充）</a:t>
            </a:r>
            <a:r>
              <a:rPr lang="en-US" altLang="zh-CN" sz="22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】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设计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一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棵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二叉树，表示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夫妻、父子和</a:t>
            </a: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兄弟</a:t>
            </a:r>
            <a:r>
              <a:rPr lang="en-US" altLang="zh-CN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种关系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8596" y="1324261"/>
            <a:ext cx="27146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二叉树表示的关系：</a:t>
            </a:r>
            <a:endParaRPr lang="zh-CN" altLang="en-US" sz="2200"/>
          </a:p>
        </p:txBody>
      </p:sp>
      <p:grpSp>
        <p:nvGrpSpPr>
          <p:cNvPr id="21" name="组合 20"/>
          <p:cNvGrpSpPr/>
          <p:nvPr/>
        </p:nvGrpSpPr>
        <p:grpSpPr>
          <a:xfrm>
            <a:off x="3317838" y="881024"/>
            <a:ext cx="1574808" cy="1074742"/>
            <a:chOff x="3571868" y="1214422"/>
            <a:chExt cx="1574808" cy="1074742"/>
          </a:xfrm>
        </p:grpSpPr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4143372" y="1214422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3571868" y="1857364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4714876" y="1857364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" name="直接连接符 10"/>
            <p:cNvCxnSpPr>
              <a:stCxn id="7" idx="3"/>
              <a:endCxn id="8" idx="7"/>
            </p:cNvCxnSpPr>
            <p:nvPr/>
          </p:nvCxnSpPr>
          <p:spPr>
            <a:xfrm rot="5400000">
              <a:off x="3904713" y="1618705"/>
              <a:ext cx="337614" cy="266176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7" idx="5"/>
              <a:endCxn id="9" idx="1"/>
            </p:cNvCxnSpPr>
            <p:nvPr/>
          </p:nvCxnSpPr>
          <p:spPr>
            <a:xfrm rot="16200000" flipH="1">
              <a:off x="4476217" y="1618705"/>
              <a:ext cx="337614" cy="266176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5245870" y="953256"/>
            <a:ext cx="572298" cy="857256"/>
            <a:chOff x="5499900" y="1286654"/>
            <a:chExt cx="572298" cy="857256"/>
          </a:xfrm>
        </p:grpSpPr>
        <p:cxnSp>
          <p:nvCxnSpPr>
            <p:cNvPr id="15" name="直接箭头连接符 14"/>
            <p:cNvCxnSpPr/>
            <p:nvPr/>
          </p:nvCxnSpPr>
          <p:spPr>
            <a:xfrm rot="5400000">
              <a:off x="5072066" y="1714488"/>
              <a:ext cx="857256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579755" y="1357298"/>
              <a:ext cx="492443" cy="71438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父子</a:t>
              </a:r>
              <a:endParaRPr lang="zh-CN" altLang="en-US" sz="200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603590" y="2095470"/>
            <a:ext cx="1071570" cy="471548"/>
            <a:chOff x="3857620" y="2428868"/>
            <a:chExt cx="1071570" cy="471548"/>
          </a:xfrm>
        </p:grpSpPr>
        <p:cxnSp>
          <p:nvCxnSpPr>
            <p:cNvPr id="18" name="直接箭头连接符 17"/>
            <p:cNvCxnSpPr/>
            <p:nvPr/>
          </p:nvCxnSpPr>
          <p:spPr>
            <a:xfrm>
              <a:off x="3857620" y="2428868"/>
              <a:ext cx="928694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000496" y="2500306"/>
              <a:ext cx="9286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兄弟</a:t>
              </a:r>
              <a:endParaRPr lang="zh-CN" altLang="en-US" sz="200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17442" y="2389718"/>
            <a:ext cx="2928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如何表示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种关系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？</a:t>
            </a:r>
            <a:endParaRPr lang="zh-CN" altLang="en-US" sz="200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752770" y="3137693"/>
            <a:ext cx="725860" cy="928694"/>
            <a:chOff x="1752770" y="2986321"/>
            <a:chExt cx="725860" cy="928694"/>
          </a:xfrm>
        </p:grpSpPr>
        <p:sp>
          <p:nvSpPr>
            <p:cNvPr id="28" name="TextBox 27"/>
            <p:cNvSpPr txBox="1"/>
            <p:nvPr/>
          </p:nvSpPr>
          <p:spPr>
            <a:xfrm rot="18945891">
              <a:off x="1752770" y="3049955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夫妻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左大括号 28"/>
            <p:cNvSpPr/>
            <p:nvPr/>
          </p:nvSpPr>
          <p:spPr>
            <a:xfrm rot="2280000">
              <a:off x="2335754" y="2986321"/>
              <a:ext cx="142876" cy="928694"/>
            </a:xfrm>
            <a:prstGeom prst="leftBrace">
              <a:avLst/>
            </a:prstGeom>
            <a:ln w="28575">
              <a:solidFill>
                <a:srgbClr val="7030A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2285984" y="3223182"/>
            <a:ext cx="2441592" cy="2634710"/>
            <a:chOff x="2285984" y="3071810"/>
            <a:chExt cx="2441592" cy="2634710"/>
          </a:xfrm>
        </p:grpSpPr>
        <p:sp>
          <p:nvSpPr>
            <p:cNvPr id="24" name="Oval 9"/>
            <p:cNvSpPr>
              <a:spLocks noChangeArrowheads="1"/>
            </p:cNvSpPr>
            <p:nvPr/>
          </p:nvSpPr>
          <p:spPr bwMode="auto">
            <a:xfrm>
              <a:off x="2857488" y="3071810"/>
              <a:ext cx="504000" cy="504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2000" baseline="-25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Oval 9"/>
            <p:cNvSpPr>
              <a:spLocks noChangeArrowheads="1"/>
            </p:cNvSpPr>
            <p:nvPr/>
          </p:nvSpPr>
          <p:spPr bwMode="auto">
            <a:xfrm>
              <a:off x="2285984" y="3714752"/>
              <a:ext cx="504000" cy="504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2000" baseline="-250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2000" baseline="-25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7" name="直接连接符 26"/>
            <p:cNvCxnSpPr>
              <a:stCxn id="24" idx="3"/>
              <a:endCxn id="25" idx="7"/>
            </p:cNvCxnSpPr>
            <p:nvPr/>
          </p:nvCxnSpPr>
          <p:spPr>
            <a:xfrm rot="5400000">
              <a:off x="2680456" y="3537720"/>
              <a:ext cx="286560" cy="215122"/>
            </a:xfrm>
            <a:prstGeom prst="line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9"/>
            <p:cNvSpPr>
              <a:spLocks noChangeArrowheads="1"/>
            </p:cNvSpPr>
            <p:nvPr/>
          </p:nvSpPr>
          <p:spPr bwMode="auto">
            <a:xfrm>
              <a:off x="2928926" y="4286256"/>
              <a:ext cx="504000" cy="504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11</a:t>
              </a:r>
              <a:endParaRPr lang="en-US" altLang="zh-CN" sz="2000" baseline="-25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Oval 9"/>
            <p:cNvSpPr>
              <a:spLocks noChangeArrowheads="1"/>
            </p:cNvSpPr>
            <p:nvPr/>
          </p:nvSpPr>
          <p:spPr bwMode="auto">
            <a:xfrm>
              <a:off x="3571868" y="4857760"/>
              <a:ext cx="504000" cy="504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12</a:t>
              </a:r>
              <a:endParaRPr lang="en-US" altLang="zh-CN" sz="2000" baseline="-25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3" name="直接连接符 32"/>
            <p:cNvCxnSpPr>
              <a:stCxn id="25" idx="5"/>
              <a:endCxn id="30" idx="1"/>
            </p:cNvCxnSpPr>
            <p:nvPr/>
          </p:nvCxnSpPr>
          <p:spPr>
            <a:xfrm rot="16200000" flipH="1">
              <a:off x="2751894" y="4109224"/>
              <a:ext cx="215122" cy="286560"/>
            </a:xfrm>
            <a:prstGeom prst="line">
              <a:avLst/>
            </a:prstGeom>
            <a:ln w="28575">
              <a:solidFill>
                <a:srgbClr val="00330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30" idx="5"/>
              <a:endCxn id="31" idx="1"/>
            </p:cNvCxnSpPr>
            <p:nvPr/>
          </p:nvCxnSpPr>
          <p:spPr>
            <a:xfrm rot="16200000" flipH="1">
              <a:off x="3394836" y="4680728"/>
              <a:ext cx="215122" cy="286560"/>
            </a:xfrm>
            <a:prstGeom prst="line">
              <a:avLst/>
            </a:prstGeom>
            <a:ln w="28575">
              <a:solidFill>
                <a:srgbClr val="66330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1" idx="5"/>
            </p:cNvCxnSpPr>
            <p:nvPr/>
          </p:nvCxnSpPr>
          <p:spPr>
            <a:xfrm rot="16200000" flipH="1">
              <a:off x="4037778" y="5252231"/>
              <a:ext cx="212751" cy="284189"/>
            </a:xfrm>
            <a:prstGeom prst="line">
              <a:avLst/>
            </a:prstGeom>
            <a:ln w="28575">
              <a:solidFill>
                <a:srgbClr val="66330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 rot="1946836">
              <a:off x="4298948" y="5337188"/>
              <a:ext cx="428628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mtClean="0">
                  <a:latin typeface="Consolas" pitchFamily="49" charset="0"/>
                  <a:cs typeface="Consolas" pitchFamily="49" charset="0"/>
                  <a:sym typeface="Symbol"/>
                </a:rPr>
                <a:t></a:t>
              </a:r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Oval 9"/>
            <p:cNvSpPr>
              <a:spLocks noChangeArrowheads="1"/>
            </p:cNvSpPr>
            <p:nvPr/>
          </p:nvSpPr>
          <p:spPr bwMode="auto">
            <a:xfrm>
              <a:off x="2355051" y="4937964"/>
              <a:ext cx="504000" cy="504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2000" baseline="-250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11</a:t>
              </a:r>
              <a:endParaRPr lang="en-US" altLang="zh-CN" sz="2000" baseline="-25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0" name="直接连接符 39"/>
            <p:cNvCxnSpPr>
              <a:endCxn id="39" idx="7"/>
            </p:cNvCxnSpPr>
            <p:nvPr/>
          </p:nvCxnSpPr>
          <p:spPr>
            <a:xfrm rot="5400000">
              <a:off x="2749523" y="4760932"/>
              <a:ext cx="286560" cy="215122"/>
            </a:xfrm>
            <a:prstGeom prst="line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2" name="组合 51"/>
          <p:cNvGrpSpPr/>
          <p:nvPr/>
        </p:nvGrpSpPr>
        <p:grpSpPr>
          <a:xfrm>
            <a:off x="3403439" y="4240767"/>
            <a:ext cx="1714512" cy="673001"/>
            <a:chOff x="3403439" y="4089395"/>
            <a:chExt cx="1714512" cy="673001"/>
          </a:xfrm>
        </p:grpSpPr>
        <p:sp>
          <p:nvSpPr>
            <p:cNvPr id="43" name="左大括号 42"/>
            <p:cNvSpPr/>
            <p:nvPr/>
          </p:nvSpPr>
          <p:spPr>
            <a:xfrm rot="7576978">
              <a:off x="4082100" y="3726545"/>
              <a:ext cx="357190" cy="1714512"/>
            </a:xfrm>
            <a:prstGeom prst="leftBrace">
              <a:avLst/>
            </a:prstGeom>
            <a:ln w="28575">
              <a:solidFill>
                <a:srgbClr val="7030A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 rot="1822264">
              <a:off x="4033019" y="4089395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兄弟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5357818" y="4509066"/>
            <a:ext cx="33575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实际上，是赋予左右分支不同的</a:t>
            </a:r>
            <a:r>
              <a:rPr lang="zh-CN" altLang="en-US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语义</a:t>
            </a:r>
            <a:endParaRPr lang="zh-CN" altLang="en-US" sz="220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1" name="灯片编号占位符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21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0" grpId="0"/>
      <p:bldP spid="5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22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571472" y="1000108"/>
            <a:ext cx="7929618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b="0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二叉树是可以采用树的逻辑结构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表示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法，其</a:t>
            </a: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4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种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表示法如下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：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7290" y="2357430"/>
            <a:ext cx="3857652" cy="2249435"/>
          </a:xfrm>
          <a:prstGeom prst="rect">
            <a:avLst/>
          </a:prstGeom>
          <a:scene3d>
            <a:camera prst="perspectiveRight"/>
            <a:lightRig rig="threePt" dir="t"/>
          </a:scene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80000" tIns="108000" rIns="180000" bIns="108000" rtlCol="0">
            <a:spAutoFit/>
          </a:bodyPr>
          <a:lstStyle/>
          <a:p>
            <a:pPr marL="457200" indent="-457200" algn="just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dirty="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　</a:t>
            </a:r>
            <a:r>
              <a:rPr kumimoji="1" lang="zh-CN" altLang="en-US" dirty="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树形表示法</a:t>
            </a:r>
          </a:p>
          <a:p>
            <a:pPr marL="457200" indent="-457200" algn="just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dirty="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　</a:t>
            </a:r>
            <a:r>
              <a:rPr kumimoji="1" lang="zh-CN" altLang="en-US" dirty="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文氏图表示法</a:t>
            </a:r>
          </a:p>
          <a:p>
            <a:pPr marL="457200" indent="-457200" algn="just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dirty="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　</a:t>
            </a:r>
            <a:r>
              <a:rPr kumimoji="1" lang="zh-CN" altLang="en-US" dirty="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凹入表示法</a:t>
            </a:r>
          </a:p>
          <a:p>
            <a:pPr marL="457200" indent="-457200" algn="just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dirty="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　</a:t>
            </a:r>
            <a:r>
              <a:rPr kumimoji="1" lang="zh-CN" altLang="en-US" dirty="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括号表示法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3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Text Box 2"/>
          <p:cNvSpPr txBox="1">
            <a:spLocks noChangeArrowheads="1"/>
          </p:cNvSpPr>
          <p:nvPr/>
        </p:nvSpPr>
        <p:spPr bwMode="auto">
          <a:xfrm>
            <a:off x="1142976" y="714356"/>
            <a:ext cx="5318134" cy="1250494"/>
          </a:xfrm>
          <a:prstGeom prst="rect">
            <a:avLst/>
          </a:prstGeom>
          <a:ln>
            <a:headEnd/>
            <a:tailEnd/>
          </a:ln>
          <a:scene3d>
            <a:camera prst="perspectiveRelaxedModerately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144000" bIns="180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：</a:t>
            </a:r>
          </a:p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      </a:t>
            </a:r>
            <a:r>
              <a:rPr lang="zh-CN" altLang="en-US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二叉树</a:t>
            </a:r>
            <a:r>
              <a:rPr lang="zh-CN" altLang="en-US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次树有什么区别？</a:t>
            </a:r>
            <a:endParaRPr lang="zh-CN" altLang="en-US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290820" name="Picture 4" descr="u=1620897235,3513278235&amp;fm=21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2428868"/>
            <a:ext cx="3600450" cy="2251075"/>
          </a:xfrm>
          <a:prstGeom prst="rect">
            <a:avLst/>
          </a:prstGeom>
          <a:noFill/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4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40" name="Text Box 8"/>
          <p:cNvSpPr txBox="1">
            <a:spLocks noChangeArrowheads="1"/>
          </p:cNvSpPr>
          <p:nvPr/>
        </p:nvSpPr>
        <p:spPr bwMode="auto">
          <a:xfrm>
            <a:off x="714348" y="1214422"/>
            <a:ext cx="507209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/>
              </a:rPr>
              <a:t> </a:t>
            </a:r>
            <a:r>
              <a:rPr kumimoji="1" lang="zh-CN" altLang="en-US" sz="22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满</a:t>
            </a:r>
            <a:r>
              <a:rPr kumimoji="1" lang="zh-CN" altLang="en-US" sz="2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二叉树</a:t>
            </a:r>
            <a:r>
              <a:rPr kumimoji="1" lang="zh-CN" altLang="en-US" sz="2200" dirty="0" smtClean="0">
                <a:latin typeface="楷体" pitchFamily="49" charset="-122"/>
                <a:ea typeface="楷体" pitchFamily="49" charset="-122"/>
              </a:rPr>
              <a:t>：在</a:t>
            </a:r>
            <a:r>
              <a:rPr kumimoji="1" lang="zh-CN" altLang="en-US" sz="2200" dirty="0">
                <a:latin typeface="楷体" pitchFamily="49" charset="-122"/>
                <a:ea typeface="楷体" pitchFamily="49" charset="-122"/>
              </a:rPr>
              <a:t>一棵二叉树</a:t>
            </a:r>
            <a:r>
              <a:rPr kumimoji="1" lang="zh-CN" altLang="en-US" sz="2200" dirty="0" smtClean="0">
                <a:latin typeface="楷体" pitchFamily="49" charset="-122"/>
                <a:ea typeface="楷体" pitchFamily="49" charset="-122"/>
              </a:rPr>
              <a:t>中：</a:t>
            </a:r>
            <a:r>
              <a:rPr kumimoji="1" lang="zh-CN" altLang="en-US" sz="2200" dirty="0">
                <a:latin typeface="楷体" pitchFamily="49" charset="-122"/>
                <a:ea typeface="楷体" pitchFamily="49" charset="-122"/>
              </a:rPr>
              <a:t>　　</a:t>
            </a:r>
          </a:p>
        </p:txBody>
      </p:sp>
      <p:grpSp>
        <p:nvGrpSpPr>
          <p:cNvPr id="70" name="组合 69"/>
          <p:cNvGrpSpPr/>
          <p:nvPr/>
        </p:nvGrpSpPr>
        <p:grpSpPr>
          <a:xfrm>
            <a:off x="642910" y="2928934"/>
            <a:ext cx="7143800" cy="3000396"/>
            <a:chOff x="642910" y="2928934"/>
            <a:chExt cx="7858180" cy="3286148"/>
          </a:xfrm>
        </p:grpSpPr>
        <p:sp>
          <p:nvSpPr>
            <p:cNvPr id="4" name="椭圆 3"/>
            <p:cNvSpPr/>
            <p:nvPr/>
          </p:nvSpPr>
          <p:spPr>
            <a:xfrm>
              <a:off x="4357686" y="3000372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29058" y="2928934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000100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2910" y="5699216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000232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43042" y="5643578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500166" y="4857760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42976" y="4786322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3" name="直接连接符 12"/>
            <p:cNvCxnSpPr>
              <a:stCxn id="10" idx="3"/>
              <a:endCxn id="6" idx="0"/>
            </p:cNvCxnSpPr>
            <p:nvPr/>
          </p:nvCxnSpPr>
          <p:spPr>
            <a:xfrm rot="5400000">
              <a:off x="1196555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10" idx="5"/>
              <a:endCxn id="8" idx="0"/>
            </p:cNvCxnSpPr>
            <p:nvPr/>
          </p:nvCxnSpPr>
          <p:spPr>
            <a:xfrm rot="16200000" flipH="1">
              <a:off x="1873421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>
              <a:off x="3000364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43174" y="5643578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4000496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43306" y="5643578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11</a:t>
              </a:r>
              <a:endParaRPr lang="zh-CN" alt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500430" y="4857760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07626" y="4728491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2" name="直接连接符 21"/>
            <p:cNvCxnSpPr>
              <a:stCxn id="20" idx="3"/>
              <a:endCxn id="16" idx="0"/>
            </p:cNvCxnSpPr>
            <p:nvPr/>
          </p:nvCxnSpPr>
          <p:spPr>
            <a:xfrm rot="5400000">
              <a:off x="3196819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20" idx="5"/>
              <a:endCxn id="18" idx="0"/>
            </p:cNvCxnSpPr>
            <p:nvPr/>
          </p:nvCxnSpPr>
          <p:spPr>
            <a:xfrm rot="16200000" flipH="1">
              <a:off x="3873685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椭圆 23"/>
            <p:cNvSpPr/>
            <p:nvPr/>
          </p:nvSpPr>
          <p:spPr>
            <a:xfrm>
              <a:off x="2428860" y="4071942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71670" y="4000504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7" name="直接连接符 26"/>
            <p:cNvCxnSpPr>
              <a:stCxn id="24" idx="3"/>
              <a:endCxn id="10" idx="7"/>
            </p:cNvCxnSpPr>
            <p:nvPr/>
          </p:nvCxnSpPr>
          <p:spPr>
            <a:xfrm rot="5400000">
              <a:off x="1998437" y="4427337"/>
              <a:ext cx="432218" cy="575094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16200000" flipH="1">
              <a:off x="3031162" y="4348705"/>
              <a:ext cx="441436" cy="716175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椭圆 29"/>
            <p:cNvSpPr/>
            <p:nvPr/>
          </p:nvSpPr>
          <p:spPr>
            <a:xfrm>
              <a:off x="5000628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L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643438" y="5572140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  <a:endParaRPr lang="zh-CN" alt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6000760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M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43570" y="5643578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13</a:t>
              </a:r>
              <a:endParaRPr lang="zh-CN" alt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5500694" y="4857760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143504" y="4786322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6" name="直接连接符 35"/>
            <p:cNvCxnSpPr>
              <a:stCxn id="34" idx="3"/>
              <a:endCxn id="30" idx="0"/>
            </p:cNvCxnSpPr>
            <p:nvPr/>
          </p:nvCxnSpPr>
          <p:spPr>
            <a:xfrm rot="5400000">
              <a:off x="5197083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4" idx="5"/>
              <a:endCxn id="32" idx="0"/>
            </p:cNvCxnSpPr>
            <p:nvPr/>
          </p:nvCxnSpPr>
          <p:spPr>
            <a:xfrm rot="16200000" flipH="1">
              <a:off x="5873949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椭圆 37"/>
            <p:cNvSpPr/>
            <p:nvPr/>
          </p:nvSpPr>
          <p:spPr>
            <a:xfrm>
              <a:off x="7000892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643702" y="5643578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14</a:t>
              </a:r>
              <a:endParaRPr lang="zh-CN" alt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8001024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O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643834" y="5643578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15</a:t>
              </a:r>
              <a:endParaRPr lang="zh-CN" alt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7500958" y="4857760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143768" y="4786322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4" name="直接连接符 43"/>
            <p:cNvCxnSpPr>
              <a:stCxn id="42" idx="3"/>
              <a:endCxn id="38" idx="0"/>
            </p:cNvCxnSpPr>
            <p:nvPr/>
          </p:nvCxnSpPr>
          <p:spPr>
            <a:xfrm rot="5400000">
              <a:off x="7197347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42" idx="5"/>
              <a:endCxn id="40" idx="0"/>
            </p:cNvCxnSpPr>
            <p:nvPr/>
          </p:nvCxnSpPr>
          <p:spPr>
            <a:xfrm rot="16200000" flipH="1">
              <a:off x="7874213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椭圆 45"/>
            <p:cNvSpPr/>
            <p:nvPr/>
          </p:nvSpPr>
          <p:spPr>
            <a:xfrm>
              <a:off x="6429388" y="4071942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58016" y="3929066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8" name="直接连接符 47"/>
            <p:cNvCxnSpPr>
              <a:stCxn id="46" idx="3"/>
              <a:endCxn id="34" idx="7"/>
            </p:cNvCxnSpPr>
            <p:nvPr/>
          </p:nvCxnSpPr>
          <p:spPr>
            <a:xfrm rot="5400000">
              <a:off x="5998965" y="4427337"/>
              <a:ext cx="432218" cy="575094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rot="16200000" flipH="1">
              <a:off x="7065028" y="4323305"/>
              <a:ext cx="441436" cy="716175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4" idx="2"/>
              <a:endCxn id="24" idx="7"/>
            </p:cNvCxnSpPr>
            <p:nvPr/>
          </p:nvCxnSpPr>
          <p:spPr>
            <a:xfrm rot="10800000" flipV="1">
              <a:off x="2855694" y="3250405"/>
              <a:ext cx="1501993" cy="894770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" idx="6"/>
              <a:endCxn id="46" idx="1"/>
            </p:cNvCxnSpPr>
            <p:nvPr/>
          </p:nvCxnSpPr>
          <p:spPr>
            <a:xfrm>
              <a:off x="4857752" y="3250405"/>
              <a:ext cx="1644869" cy="894770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428596" y="285728"/>
            <a:ext cx="3643338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两种特殊的</a:t>
            </a:r>
            <a:r>
              <a:rPr kumimoji="1" lang="zh-CN" altLang="en-US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二叉树</a:t>
            </a:r>
            <a:endParaRPr lang="zh-CN" altLang="en-US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285984" y="1643050"/>
            <a:ext cx="5929354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000" dirty="0" smtClean="0">
                <a:latin typeface="微软雅黑" pitchFamily="34" charset="-122"/>
                <a:ea typeface="微软雅黑" pitchFamily="34" charset="-122"/>
              </a:rPr>
              <a:t>如果</a:t>
            </a:r>
            <a:r>
              <a:rPr kumimoji="1" lang="zh-CN" altLang="en-US" sz="2000" smtClean="0">
                <a:latin typeface="微软雅黑" pitchFamily="34" charset="-122"/>
                <a:ea typeface="微软雅黑" pitchFamily="34" charset="-122"/>
              </a:rPr>
              <a:t>所有分支结点都</a:t>
            </a:r>
            <a:r>
              <a:rPr kumimoji="1" lang="zh-CN" altLang="en-US" sz="2000" dirty="0" smtClean="0">
                <a:latin typeface="微软雅黑" pitchFamily="34" charset="-122"/>
                <a:ea typeface="微软雅黑" pitchFamily="34" charset="-122"/>
              </a:rPr>
              <a:t>有</a:t>
            </a:r>
            <a:r>
              <a:rPr kumimoji="1" lang="zh-CN" altLang="en-US" sz="2000" smtClean="0">
                <a:latin typeface="微软雅黑" pitchFamily="34" charset="-122"/>
                <a:ea typeface="微软雅黑" pitchFamily="34" charset="-122"/>
              </a:rPr>
              <a:t>双分结点</a:t>
            </a:r>
            <a:r>
              <a:rPr kumimoji="1" lang="en-US" altLang="zh-CN" sz="2000" smtClean="0">
                <a:latin typeface="微软雅黑" pitchFamily="34" charset="-122"/>
                <a:ea typeface="微软雅黑" pitchFamily="34" charset="-122"/>
              </a:rPr>
              <a:t>;</a:t>
            </a:r>
            <a:endParaRPr kumimoji="1"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000" smtClean="0">
                <a:latin typeface="微软雅黑" pitchFamily="34" charset="-122"/>
                <a:ea typeface="微软雅黑" pitchFamily="34" charset="-122"/>
              </a:rPr>
              <a:t>并且叶结点都</a:t>
            </a:r>
            <a:r>
              <a:rPr kumimoji="1" lang="zh-CN" altLang="en-US" sz="2000" dirty="0" smtClean="0">
                <a:latin typeface="微软雅黑" pitchFamily="34" charset="-122"/>
                <a:ea typeface="微软雅黑" pitchFamily="34" charset="-122"/>
              </a:rPr>
              <a:t>集中在二叉树的最下一层。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785786" y="3000372"/>
            <a:ext cx="2844531" cy="2500330"/>
            <a:chOff x="785786" y="3000372"/>
            <a:chExt cx="2844531" cy="2500330"/>
          </a:xfrm>
        </p:grpSpPr>
        <p:sp>
          <p:nvSpPr>
            <p:cNvPr id="61" name="TextBox 60"/>
            <p:cNvSpPr txBox="1"/>
            <p:nvPr/>
          </p:nvSpPr>
          <p:spPr>
            <a:xfrm>
              <a:off x="785786" y="3000372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层序编号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63" name="直接箭头连接符 62"/>
            <p:cNvCxnSpPr>
              <a:stCxn id="61" idx="3"/>
              <a:endCxn id="5" idx="1"/>
            </p:cNvCxnSpPr>
            <p:nvPr/>
          </p:nvCxnSpPr>
          <p:spPr>
            <a:xfrm flipV="1">
              <a:off x="2143108" y="3069441"/>
              <a:ext cx="1487209" cy="130986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endCxn id="25" idx="0"/>
            </p:cNvCxnSpPr>
            <p:nvPr/>
          </p:nvCxnSpPr>
          <p:spPr>
            <a:xfrm rot="16200000" flipH="1">
              <a:off x="1757823" y="3528533"/>
              <a:ext cx="549762" cy="20782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endCxn id="11" idx="0"/>
            </p:cNvCxnSpPr>
            <p:nvPr/>
          </p:nvCxnSpPr>
          <p:spPr>
            <a:xfrm rot="5400000">
              <a:off x="798351" y="3994433"/>
              <a:ext cx="1124372" cy="136382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/>
            <p:nvPr/>
          </p:nvCxnSpPr>
          <p:spPr>
            <a:xfrm rot="5400000">
              <a:off x="-35751" y="4393413"/>
              <a:ext cx="2000264" cy="214314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8" name="灯片编号占位符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5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9"/>
          <p:cNvGrpSpPr/>
          <p:nvPr/>
        </p:nvGrpSpPr>
        <p:grpSpPr>
          <a:xfrm>
            <a:off x="142844" y="357166"/>
            <a:ext cx="7215238" cy="3286148"/>
            <a:chOff x="642910" y="2928934"/>
            <a:chExt cx="7858180" cy="3286148"/>
          </a:xfrm>
        </p:grpSpPr>
        <p:sp>
          <p:nvSpPr>
            <p:cNvPr id="4" name="椭圆 3"/>
            <p:cNvSpPr/>
            <p:nvPr/>
          </p:nvSpPr>
          <p:spPr>
            <a:xfrm>
              <a:off x="4357686" y="3000372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26667" y="2928934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000100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2910" y="5643578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000232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43042" y="5643578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500166" y="4857760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42977" y="4786322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3" name="直接连接符 12"/>
            <p:cNvCxnSpPr>
              <a:stCxn id="10" idx="3"/>
              <a:endCxn id="6" idx="0"/>
            </p:cNvCxnSpPr>
            <p:nvPr/>
          </p:nvCxnSpPr>
          <p:spPr>
            <a:xfrm rot="5400000">
              <a:off x="1196555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10" idx="5"/>
              <a:endCxn id="8" idx="0"/>
            </p:cNvCxnSpPr>
            <p:nvPr/>
          </p:nvCxnSpPr>
          <p:spPr>
            <a:xfrm rot="16200000" flipH="1">
              <a:off x="1873421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>
              <a:off x="3000364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43174" y="5643578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4000496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43306" y="5643578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11</a:t>
              </a:r>
              <a:endParaRPr lang="zh-CN" alt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500430" y="4857760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71059" y="4714884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2" name="直接连接符 21"/>
            <p:cNvCxnSpPr>
              <a:stCxn id="20" idx="3"/>
              <a:endCxn id="16" idx="0"/>
            </p:cNvCxnSpPr>
            <p:nvPr/>
          </p:nvCxnSpPr>
          <p:spPr>
            <a:xfrm rot="5400000">
              <a:off x="3196819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20" idx="5"/>
              <a:endCxn id="18" idx="0"/>
            </p:cNvCxnSpPr>
            <p:nvPr/>
          </p:nvCxnSpPr>
          <p:spPr>
            <a:xfrm rot="16200000" flipH="1">
              <a:off x="3873685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椭圆 23"/>
            <p:cNvSpPr/>
            <p:nvPr/>
          </p:nvSpPr>
          <p:spPr>
            <a:xfrm>
              <a:off x="2428860" y="4071942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71670" y="4000504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7" name="直接连接符 26"/>
            <p:cNvCxnSpPr>
              <a:stCxn id="24" idx="3"/>
              <a:endCxn id="10" idx="7"/>
            </p:cNvCxnSpPr>
            <p:nvPr/>
          </p:nvCxnSpPr>
          <p:spPr>
            <a:xfrm rot="5400000">
              <a:off x="1998437" y="4427337"/>
              <a:ext cx="432218" cy="575094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16200000" flipH="1">
              <a:off x="3031162" y="4348705"/>
              <a:ext cx="441436" cy="716175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椭圆 29"/>
            <p:cNvSpPr/>
            <p:nvPr/>
          </p:nvSpPr>
          <p:spPr>
            <a:xfrm>
              <a:off x="5000628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L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643438" y="5572140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  <a:endParaRPr lang="zh-CN" alt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6000760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M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43570" y="5643578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13</a:t>
              </a:r>
              <a:endParaRPr lang="zh-CN" alt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5500694" y="4857760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193723" y="4786322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6" name="直接连接符 35"/>
            <p:cNvCxnSpPr>
              <a:stCxn id="34" idx="3"/>
              <a:endCxn id="30" idx="0"/>
            </p:cNvCxnSpPr>
            <p:nvPr/>
          </p:nvCxnSpPr>
          <p:spPr>
            <a:xfrm rot="5400000">
              <a:off x="5197083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4" idx="5"/>
              <a:endCxn id="32" idx="0"/>
            </p:cNvCxnSpPr>
            <p:nvPr/>
          </p:nvCxnSpPr>
          <p:spPr>
            <a:xfrm rot="16200000" flipH="1">
              <a:off x="5873949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椭圆 37"/>
            <p:cNvSpPr/>
            <p:nvPr/>
          </p:nvSpPr>
          <p:spPr>
            <a:xfrm>
              <a:off x="7000892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643702" y="5643578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14</a:t>
              </a:r>
              <a:endParaRPr lang="zh-CN" alt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8001024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O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643834" y="5643578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15</a:t>
              </a:r>
              <a:endParaRPr lang="zh-CN" alt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7500958" y="4857760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216621" y="4857760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4" name="直接连接符 43"/>
            <p:cNvCxnSpPr>
              <a:stCxn id="42" idx="3"/>
              <a:endCxn id="38" idx="0"/>
            </p:cNvCxnSpPr>
            <p:nvPr/>
          </p:nvCxnSpPr>
          <p:spPr>
            <a:xfrm rot="5400000">
              <a:off x="7197347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42" idx="5"/>
              <a:endCxn id="40" idx="0"/>
            </p:cNvCxnSpPr>
            <p:nvPr/>
          </p:nvCxnSpPr>
          <p:spPr>
            <a:xfrm rot="16200000" flipH="1">
              <a:off x="7874213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椭圆 45"/>
            <p:cNvSpPr/>
            <p:nvPr/>
          </p:nvSpPr>
          <p:spPr>
            <a:xfrm>
              <a:off x="6429388" y="4071942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789407" y="3929066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8" name="直接连接符 47"/>
            <p:cNvCxnSpPr>
              <a:stCxn id="46" idx="3"/>
              <a:endCxn id="34" idx="7"/>
            </p:cNvCxnSpPr>
            <p:nvPr/>
          </p:nvCxnSpPr>
          <p:spPr>
            <a:xfrm rot="5400000">
              <a:off x="5998965" y="4427337"/>
              <a:ext cx="432218" cy="575094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rot="16200000" flipH="1">
              <a:off x="7065028" y="4323305"/>
              <a:ext cx="441436" cy="716175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4" idx="2"/>
              <a:endCxn id="24" idx="7"/>
            </p:cNvCxnSpPr>
            <p:nvPr/>
          </p:nvCxnSpPr>
          <p:spPr>
            <a:xfrm rot="10800000" flipV="1">
              <a:off x="2855694" y="3250405"/>
              <a:ext cx="1501993" cy="894770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" idx="6"/>
              <a:endCxn id="46" idx="1"/>
            </p:cNvCxnSpPr>
            <p:nvPr/>
          </p:nvCxnSpPr>
          <p:spPr>
            <a:xfrm>
              <a:off x="4857752" y="3250405"/>
              <a:ext cx="1644869" cy="894770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4" name="组合 63"/>
          <p:cNvGrpSpPr/>
          <p:nvPr/>
        </p:nvGrpSpPr>
        <p:grpSpPr>
          <a:xfrm>
            <a:off x="714348" y="4572008"/>
            <a:ext cx="7500990" cy="1023898"/>
            <a:chOff x="714348" y="4572008"/>
            <a:chExt cx="7500990" cy="1023898"/>
          </a:xfrm>
        </p:grpSpPr>
        <p:sp>
          <p:nvSpPr>
            <p:cNvPr id="69640" name="Text Box 8"/>
            <p:cNvSpPr txBox="1">
              <a:spLocks noChangeArrowheads="1"/>
            </p:cNvSpPr>
            <p:nvPr/>
          </p:nvSpPr>
          <p:spPr bwMode="auto">
            <a:xfrm>
              <a:off x="714348" y="4572008"/>
              <a:ext cx="507209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dirty="0" smtClean="0">
                  <a:solidFill>
                    <a:srgbClr val="FF0000"/>
                  </a:solidFill>
                  <a:latin typeface="Consolas" pitchFamily="49" charset="0"/>
                  <a:ea typeface="黑体" pitchFamily="49" charset="-122"/>
                  <a:cs typeface="Consolas" pitchFamily="49" charset="0"/>
                </a:rPr>
                <a:t>满二叉树</a:t>
              </a:r>
              <a:r>
                <a:rPr kumimoji="1" lang="zh-CN" altLang="en-US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：在</a:t>
              </a:r>
              <a:r>
                <a:rPr kumimoji="1" lang="zh-CN" altLang="en-US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一棵二叉树</a:t>
              </a:r>
              <a:r>
                <a:rPr kumimoji="1" lang="zh-CN" altLang="en-US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中：</a:t>
              </a:r>
              <a:r>
                <a:rPr kumimoji="1" lang="zh-CN" altLang="en-US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　　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285984" y="5118852"/>
              <a:ext cx="592935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ts val="3000"/>
                </a:lnSpc>
                <a:buBlip>
                  <a:blip r:embed="rId2"/>
                </a:buBlip>
              </a:pPr>
              <a:r>
                <a:rPr kumimoji="1" lang="zh-CN" altLang="en-US" sz="2000" dirty="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高度为</a:t>
              </a:r>
              <a:r>
                <a:rPr kumimoji="1" lang="en-US" altLang="zh-CN" sz="2000" i="1" dirty="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h</a:t>
              </a:r>
              <a:r>
                <a:rPr kumimoji="1" lang="zh-CN" altLang="en-US" sz="2000" dirty="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的二叉树恰好有</a:t>
              </a:r>
              <a:r>
                <a:rPr lang="en-US" altLang="zh-CN" sz="2000" err="1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2</a:t>
              </a:r>
              <a:r>
                <a:rPr lang="en-US" altLang="zh-CN" sz="2000" i="1" baseline="30000" err="1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h</a:t>
              </a:r>
              <a:r>
                <a:rPr lang="en-US" altLang="zh-CN" sz="200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-1 </a:t>
              </a:r>
              <a:r>
                <a:rPr lang="zh-CN" altLang="en-US" sz="200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个结点</a:t>
              </a:r>
              <a:r>
                <a:rPr kumimoji="1" lang="zh-CN" altLang="en-US" sz="200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。</a:t>
              </a:r>
              <a:endPara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2285984" y="3857628"/>
            <a:ext cx="3000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层序编号：</a:t>
            </a:r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baseline="30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2000" dirty="0" smtClean="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7" name="右大括号 56"/>
          <p:cNvSpPr/>
          <p:nvPr/>
        </p:nvSpPr>
        <p:spPr>
          <a:xfrm>
            <a:off x="7429520" y="428604"/>
            <a:ext cx="180000" cy="3214710"/>
          </a:xfrm>
          <a:prstGeom prst="rightBrace">
            <a:avLst/>
          </a:prstGeom>
          <a:ln w="28575">
            <a:solidFill>
              <a:srgbClr val="FF00FF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643834" y="1571612"/>
            <a:ext cx="1071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h 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= 4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643834" y="2000240"/>
            <a:ext cx="12858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n 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= 2</a:t>
            </a:r>
            <a:r>
              <a:rPr lang="en-US" altLang="zh-CN" sz="2000" baseline="3000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zh-CN" sz="2000" smtClean="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1</a:t>
            </a:r>
            <a:endParaRPr lang="en-US" altLang="zh-CN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= 15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灯片编号占位符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6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357166"/>
            <a:ext cx="578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  <a:sym typeface="Wingdings"/>
              </a:rPr>
              <a:t> 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完全</a:t>
            </a:r>
            <a:r>
              <a:rPr kumimoji="1" lang="zh-CN" altLang="en-US" dirty="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二叉树：</a:t>
            </a:r>
            <a:r>
              <a:rPr kumimoji="1" lang="zh-CN" altLang="en-US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在一棵二叉树中：</a:t>
            </a:r>
            <a:endParaRPr lang="zh-CN" altLang="en-US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48" y="857232"/>
            <a:ext cx="7786742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kumimoji="1" lang="zh-CN" altLang="en-US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最多只有下面两</a:t>
            </a:r>
            <a:r>
              <a:rPr kumimoji="1"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层的结点的</a:t>
            </a:r>
            <a:r>
              <a:rPr kumimoji="1" lang="zh-CN" altLang="en-US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度数小于</a:t>
            </a:r>
            <a:r>
              <a:rPr kumimoji="1"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</a:p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kumimoji="1" lang="zh-CN" altLang="en-US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并且最下面一层</a:t>
            </a:r>
            <a:r>
              <a:rPr kumimoji="1"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的叶结点都</a:t>
            </a:r>
            <a:r>
              <a:rPr kumimoji="1" lang="zh-CN" altLang="en-US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依次排列在该层最左边的位置上。</a:t>
            </a:r>
            <a:endParaRPr lang="zh-CN" altLang="en-US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642910" y="2071678"/>
            <a:ext cx="6689194" cy="3000396"/>
            <a:chOff x="1000100" y="2214554"/>
            <a:chExt cx="6689194" cy="3000396"/>
          </a:xfrm>
        </p:grpSpPr>
        <p:sp>
          <p:nvSpPr>
            <p:cNvPr id="7" name="椭圆 6"/>
            <p:cNvSpPr/>
            <p:nvPr/>
          </p:nvSpPr>
          <p:spPr>
            <a:xfrm>
              <a:off x="4377169" y="2279780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87507" y="2214554"/>
              <a:ext cx="389662" cy="2810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324818" y="4758368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00100" y="4693142"/>
              <a:ext cx="389662" cy="2810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2234029" y="4758368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09311" y="4693142"/>
              <a:ext cx="389662" cy="2810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1779424" y="3975656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54705" y="3910430"/>
              <a:ext cx="389662" cy="2810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5" name="直接连接符 14"/>
            <p:cNvCxnSpPr>
              <a:stCxn id="13" idx="3"/>
              <a:endCxn id="9" idx="0"/>
            </p:cNvCxnSpPr>
            <p:nvPr/>
          </p:nvCxnSpPr>
          <p:spPr>
            <a:xfrm rot="5400000">
              <a:off x="1502563" y="4414931"/>
              <a:ext cx="392995" cy="293878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3" idx="5"/>
              <a:endCxn id="11" idx="0"/>
            </p:cNvCxnSpPr>
            <p:nvPr/>
          </p:nvCxnSpPr>
          <p:spPr>
            <a:xfrm rot="16200000" flipH="1">
              <a:off x="2117896" y="4414931"/>
              <a:ext cx="392995" cy="293878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3143240" y="4758368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18522" y="4693142"/>
              <a:ext cx="389662" cy="2810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052451" y="4758368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727733" y="4693142"/>
              <a:ext cx="389662" cy="2810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11</a:t>
              </a:r>
              <a:endParaRPr lang="zh-CN" alt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597845" y="3975656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00496" y="3910430"/>
              <a:ext cx="389662" cy="2810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3" name="直接连接符 22"/>
            <p:cNvCxnSpPr>
              <a:stCxn id="21" idx="3"/>
              <a:endCxn id="17" idx="0"/>
            </p:cNvCxnSpPr>
            <p:nvPr/>
          </p:nvCxnSpPr>
          <p:spPr>
            <a:xfrm rot="5400000">
              <a:off x="3320985" y="4414931"/>
              <a:ext cx="392995" cy="293878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21" idx="5"/>
              <a:endCxn id="19" idx="0"/>
            </p:cNvCxnSpPr>
            <p:nvPr/>
          </p:nvCxnSpPr>
          <p:spPr>
            <a:xfrm rot="16200000" flipH="1">
              <a:off x="3936318" y="4414931"/>
              <a:ext cx="392995" cy="293878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2623691" y="3258170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98973" y="3192944"/>
              <a:ext cx="389662" cy="2810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7" name="直接连接符 26"/>
            <p:cNvCxnSpPr>
              <a:stCxn id="25" idx="3"/>
              <a:endCxn id="13" idx="7"/>
            </p:cNvCxnSpPr>
            <p:nvPr/>
          </p:nvCxnSpPr>
          <p:spPr>
            <a:xfrm rot="5400000">
              <a:off x="2231543" y="3583798"/>
              <a:ext cx="394634" cy="522813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16200000" flipH="1">
              <a:off x="3170366" y="3512282"/>
              <a:ext cx="403050" cy="651068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椭圆 32"/>
            <p:cNvSpPr/>
            <p:nvPr/>
          </p:nvSpPr>
          <p:spPr>
            <a:xfrm>
              <a:off x="5416267" y="3975656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091549" y="3910430"/>
              <a:ext cx="389662" cy="2810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7234689" y="3975656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960771" y="3935830"/>
              <a:ext cx="389662" cy="2810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6260535" y="3258170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573996" y="3127718"/>
              <a:ext cx="389662" cy="2810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7" name="直接连接符 46"/>
            <p:cNvCxnSpPr>
              <a:stCxn id="45" idx="3"/>
              <a:endCxn id="33" idx="7"/>
            </p:cNvCxnSpPr>
            <p:nvPr/>
          </p:nvCxnSpPr>
          <p:spPr>
            <a:xfrm rot="5400000">
              <a:off x="5868387" y="3583798"/>
              <a:ext cx="394634" cy="522813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rot="16200000" flipH="1">
              <a:off x="6837517" y="3489091"/>
              <a:ext cx="403050" cy="651068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7" idx="2"/>
              <a:endCxn id="25" idx="7"/>
            </p:cNvCxnSpPr>
            <p:nvPr/>
          </p:nvCxnSpPr>
          <p:spPr>
            <a:xfrm rot="10800000" flipV="1">
              <a:off x="3011722" y="2508071"/>
              <a:ext cx="1365448" cy="816964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7" idx="6"/>
              <a:endCxn id="45" idx="1"/>
            </p:cNvCxnSpPr>
            <p:nvPr/>
          </p:nvCxnSpPr>
          <p:spPr>
            <a:xfrm>
              <a:off x="4831775" y="2508071"/>
              <a:ext cx="1495335" cy="816964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714348" y="5429264"/>
            <a:ext cx="7929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完全</a:t>
            </a: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二叉树</a:t>
            </a:r>
            <a:r>
              <a:rPr kumimoji="1" lang="zh-CN" altLang="en-US" sz="22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实际上是对应的</a:t>
            </a: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满二叉树</a:t>
            </a:r>
            <a:r>
              <a:rPr kumimoji="1" lang="zh-CN" altLang="en-US" sz="22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删除叶结点层最右边若干个结点得到的。</a:t>
            </a:r>
            <a:endParaRPr lang="zh-CN" altLang="en-US" sz="220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714348" y="2000240"/>
            <a:ext cx="7572428" cy="2500330"/>
            <a:chOff x="928662" y="1928802"/>
            <a:chExt cx="7572428" cy="2500330"/>
          </a:xfrm>
        </p:grpSpPr>
        <p:sp>
          <p:nvSpPr>
            <p:cNvPr id="43" name="矩形 42"/>
            <p:cNvSpPr/>
            <p:nvPr/>
          </p:nvSpPr>
          <p:spPr>
            <a:xfrm>
              <a:off x="928662" y="1928802"/>
              <a:ext cx="6786610" cy="250033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715272" y="2857496"/>
              <a:ext cx="78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满的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3" name="灯片编号占位符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7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390466" y="952461"/>
            <a:ext cx="8396376" cy="58744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zh-CN" altLang="en-US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性质</a:t>
            </a:r>
            <a:r>
              <a:rPr kumimoji="1" lang="en-US" altLang="zh-CN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kumimoji="1" lang="en-US" altLang="zh-CN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非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空二叉树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上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叶结点数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等于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双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分支结点数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加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。即：</a:t>
            </a:r>
            <a:r>
              <a:rPr kumimoji="1" lang="en-US" altLang="zh-CN" sz="2000" i="1" dirty="0" err="1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n</a:t>
            </a:r>
            <a:r>
              <a:rPr kumimoji="1" lang="en-US" altLang="zh-CN" sz="2000" baseline="-25000" dirty="0" err="1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0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=</a:t>
            </a:r>
            <a:r>
              <a:rPr kumimoji="1" lang="en-US" altLang="zh-CN" sz="2000" i="1" dirty="0" err="1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n</a:t>
            </a:r>
            <a:r>
              <a:rPr kumimoji="1" lang="en-US" altLang="zh-CN" sz="2000" baseline="-25000" dirty="0" err="1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kumimoji="1" lang="en-US" altLang="zh-CN" sz="2000" dirty="0" err="1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+1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。</a:t>
            </a:r>
            <a:endParaRPr kumimoji="1" lang="en-US" altLang="zh-CN" sz="2000" dirty="0">
              <a:solidFill>
                <a:srgbClr val="3333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71683" name="Text Box 3" descr="纸莎草纸"/>
          <p:cNvSpPr txBox="1">
            <a:spLocks noChangeArrowheads="1"/>
          </p:cNvSpPr>
          <p:nvPr/>
        </p:nvSpPr>
        <p:spPr bwMode="auto">
          <a:xfrm>
            <a:off x="214282" y="142852"/>
            <a:ext cx="3643338" cy="535531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 algn="ctr">
            <a:noFill/>
            <a:miter lim="800000"/>
            <a:headEnd/>
            <a:tailEnd type="none" w="med" len="lg"/>
          </a:ln>
          <a:effectLst>
            <a:prstShdw prst="shdw17" dist="17961" dir="2700000">
              <a:srgbClr val="FFCC99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7.2.2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二叉树性质</a:t>
            </a:r>
            <a:endParaRPr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714348" y="2786058"/>
            <a:ext cx="3500462" cy="2143140"/>
            <a:chOff x="714348" y="2786058"/>
            <a:chExt cx="3500462" cy="2143140"/>
          </a:xfrm>
        </p:grpSpPr>
        <p:sp>
          <p:nvSpPr>
            <p:cNvPr id="5" name="椭圆 4"/>
            <p:cNvSpPr/>
            <p:nvPr/>
          </p:nvSpPr>
          <p:spPr>
            <a:xfrm>
              <a:off x="2214546" y="2786058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314918" y="4537842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714348" y="3866946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4" name="直接连接符 13"/>
            <p:cNvCxnSpPr>
              <a:stCxn id="11" idx="5"/>
              <a:endCxn id="9" idx="1"/>
            </p:cNvCxnSpPr>
            <p:nvPr/>
          </p:nvCxnSpPr>
          <p:spPr>
            <a:xfrm rot="16200000" flipH="1">
              <a:off x="997185" y="4224808"/>
              <a:ext cx="394166" cy="346528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椭圆 18"/>
            <p:cNvSpPr/>
            <p:nvPr/>
          </p:nvSpPr>
          <p:spPr>
            <a:xfrm>
              <a:off x="3855540" y="3866946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381565" y="3251958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5" name="直接连接符 24"/>
            <p:cNvCxnSpPr>
              <a:stCxn id="23" idx="3"/>
              <a:endCxn id="11" idx="7"/>
            </p:cNvCxnSpPr>
            <p:nvPr/>
          </p:nvCxnSpPr>
          <p:spPr>
            <a:xfrm rot="5400000">
              <a:off x="1058463" y="3548543"/>
              <a:ext cx="338258" cy="413175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rot="16200000" flipH="1">
              <a:off x="3504235" y="3466131"/>
              <a:ext cx="345471" cy="514533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椭圆 26"/>
            <p:cNvSpPr/>
            <p:nvPr/>
          </p:nvSpPr>
          <p:spPr>
            <a:xfrm>
              <a:off x="2398117" y="3866946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065335" y="3251958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2000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3" name="直接连接符 32"/>
            <p:cNvCxnSpPr>
              <a:stCxn id="31" idx="3"/>
              <a:endCxn id="27" idx="7"/>
            </p:cNvCxnSpPr>
            <p:nvPr/>
          </p:nvCxnSpPr>
          <p:spPr>
            <a:xfrm rot="5400000">
              <a:off x="2742233" y="3548543"/>
              <a:ext cx="338258" cy="413175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5" idx="2"/>
              <a:endCxn id="23" idx="7"/>
            </p:cNvCxnSpPr>
            <p:nvPr/>
          </p:nvCxnSpPr>
          <p:spPr>
            <a:xfrm rot="10800000" flipV="1">
              <a:off x="1688222" y="2981735"/>
              <a:ext cx="526325" cy="327535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5" idx="6"/>
              <a:endCxn id="31" idx="1"/>
            </p:cNvCxnSpPr>
            <p:nvPr/>
          </p:nvCxnSpPr>
          <p:spPr>
            <a:xfrm>
              <a:off x="2573816" y="2981736"/>
              <a:ext cx="544133" cy="327535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直接连接符 39"/>
          <p:cNvCxnSpPr>
            <a:endCxn id="5" idx="7"/>
          </p:cNvCxnSpPr>
          <p:nvPr/>
        </p:nvCxnSpPr>
        <p:spPr>
          <a:xfrm rot="5400000">
            <a:off x="2482094" y="2610852"/>
            <a:ext cx="271627" cy="193410"/>
          </a:xfrm>
          <a:prstGeom prst="line">
            <a:avLst/>
          </a:prstGeom>
          <a:ln w="28575">
            <a:solidFill>
              <a:srgbClr val="FF00FF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 Box 5"/>
          <p:cNvSpPr txBox="1">
            <a:spLocks noChangeArrowheads="1"/>
          </p:cNvSpPr>
          <p:nvPr/>
        </p:nvSpPr>
        <p:spPr bwMode="auto">
          <a:xfrm>
            <a:off x="4286248" y="2000240"/>
            <a:ext cx="228601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度之和＝分支数</a:t>
            </a:r>
          </a:p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分支数</a:t>
            </a:r>
            <a:r>
              <a:rPr lang="en-US" altLang="zh-CN" sz="2000" dirty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 dirty="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solidFill>
                  <a:srgbClr val="CC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000" dirty="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</a:p>
          <a:p>
            <a:pPr algn="l">
              <a:spcBef>
                <a:spcPct val="50000"/>
              </a:spcBef>
            </a:pPr>
            <a:r>
              <a:rPr lang="en-US" altLang="zh-CN" sz="2000" i="1" dirty="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 dirty="0" err="1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-25000" dirty="0" err="1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dirty="0" err="1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2000" i="1" dirty="0" err="1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-25000" dirty="0" err="1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dirty="0" err="1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2000" i="1" dirty="0" err="1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-25000" dirty="0" err="1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endParaRPr lang="en-US" altLang="zh-CN" sz="2000" baseline="-25000" dirty="0">
              <a:solidFill>
                <a:srgbClr val="CC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286248" y="3457518"/>
            <a:ext cx="207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度之和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zh-CN" sz="2000" i="1" dirty="0" err="1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baseline="-25000" dirty="0" err="1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2000" dirty="0" err="1" smtClean="0">
                <a:latin typeface="Consolas" pitchFamily="49" charset="0"/>
                <a:cs typeface="Consolas" pitchFamily="49" charset="0"/>
              </a:rPr>
              <a:t>+2</a:t>
            </a:r>
            <a:r>
              <a:rPr lang="en-US" altLang="zh-CN" sz="2000" i="1" dirty="0" err="1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baseline="-25000" dirty="0" err="1" smtClean="0"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baseline="-250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6215074" y="2285992"/>
            <a:ext cx="2786082" cy="1961863"/>
            <a:chOff x="6215074" y="2285992"/>
            <a:chExt cx="2786082" cy="1961863"/>
          </a:xfrm>
        </p:grpSpPr>
        <p:sp>
          <p:nvSpPr>
            <p:cNvPr id="43" name="下箭头 42"/>
            <p:cNvSpPr/>
            <p:nvPr/>
          </p:nvSpPr>
          <p:spPr>
            <a:xfrm>
              <a:off x="7286644" y="3214686"/>
              <a:ext cx="285752" cy="428628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429388" y="2643182"/>
              <a:ext cx="2571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dirty="0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000" baseline="-25000" dirty="0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lang="en-US" altLang="zh-CN" sz="2000" dirty="0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+</a:t>
              </a:r>
              <a:r>
                <a:rPr lang="en-US" altLang="zh-CN" sz="2000" i="1" dirty="0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000" baseline="-25000" dirty="0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en-US" altLang="zh-CN" sz="2000" dirty="0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+</a:t>
              </a:r>
              <a:r>
                <a:rPr lang="en-US" altLang="zh-CN" sz="2000" i="1" dirty="0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000" baseline="-25000" dirty="0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en-US" altLang="zh-CN" sz="2000" dirty="0" smtClean="0"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2000" i="1" dirty="0" smtClean="0">
                  <a:latin typeface="Consolas" pitchFamily="49" charset="0"/>
                  <a:cs typeface="Consolas" pitchFamily="49" charset="0"/>
                </a:rPr>
                <a:t>=</a:t>
              </a:r>
              <a:r>
                <a:rPr lang="en-US" altLang="zh-CN" sz="2000" i="1" dirty="0" err="1" smtClean="0"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 baseline="-25000" dirty="0" err="1" smtClean="0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2000" dirty="0" err="1" smtClean="0">
                  <a:latin typeface="Consolas" pitchFamily="49" charset="0"/>
                  <a:cs typeface="Consolas" pitchFamily="49" charset="0"/>
                </a:rPr>
                <a:t>+2</a:t>
              </a:r>
              <a:r>
                <a:rPr lang="en-US" altLang="zh-CN" sz="2000" i="1" dirty="0" err="1" smtClean="0"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 baseline="-25000" dirty="0" err="1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786578" y="3786190"/>
              <a:ext cx="142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i="1" dirty="0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1" lang="en-US" altLang="zh-CN" baseline="-25000" dirty="0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kumimoji="1" lang="en-US" altLang="zh-CN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</a:t>
              </a:r>
              <a:r>
                <a:rPr kumimoji="1" lang="en-US" altLang="zh-CN" i="1" dirty="0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1" lang="en-US" altLang="zh-CN" baseline="-25000" dirty="0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kumimoji="1" lang="en-US" altLang="zh-CN" dirty="0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+1</a:t>
              </a:r>
              <a:endParaRPr lang="zh-CN" alt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右大括号 27"/>
            <p:cNvSpPr/>
            <p:nvPr/>
          </p:nvSpPr>
          <p:spPr>
            <a:xfrm>
              <a:off x="6215074" y="2285992"/>
              <a:ext cx="142876" cy="1357322"/>
            </a:xfrm>
            <a:prstGeom prst="rightBrace">
              <a:avLst/>
            </a:prstGeom>
            <a:ln w="28575">
              <a:solidFill>
                <a:srgbClr val="7030A0"/>
              </a:solidFill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8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8" name="Text Box 4" descr="羊皮纸"/>
          <p:cNvSpPr txBox="1">
            <a:spLocks noChangeArrowheads="1"/>
          </p:cNvSpPr>
          <p:nvPr/>
        </p:nvSpPr>
        <p:spPr bwMode="auto">
          <a:xfrm>
            <a:off x="647732" y="1357313"/>
            <a:ext cx="842486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66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求解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二叉树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的结点个数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问题：</a:t>
            </a:r>
            <a:r>
              <a:rPr lang="zh-CN" altLang="en-US" sz="22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通常利用二叉树的</a:t>
            </a:r>
            <a:r>
              <a:rPr lang="zh-CN" alt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性质</a:t>
            </a:r>
            <a:r>
              <a:rPr lang="en-US" altLang="zh-CN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，即</a:t>
            </a:r>
            <a:r>
              <a:rPr lang="en-US" altLang="zh-CN" sz="2200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baseline="-250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2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200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baseline="-250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2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zh-CN" altLang="en-US" sz="22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来求解这</a:t>
            </a:r>
            <a:r>
              <a:rPr lang="zh-CN" alt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类</a:t>
            </a:r>
            <a:r>
              <a:rPr lang="zh-CN" altLang="en-US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问题，常</a:t>
            </a:r>
            <a:r>
              <a:rPr lang="zh-CN" altLang="en-US" sz="22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利用以下关系求解：</a:t>
            </a:r>
            <a:endParaRPr lang="zh-CN" altLang="pt-BR" sz="2200" i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pt-BR" altLang="zh-CN" sz="2000" i="1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</a:t>
            </a:r>
            <a:r>
              <a:rPr lang="pt-BR" altLang="zh-CN" sz="2200" i="1" smtClean="0">
                <a:solidFill>
                  <a:srgbClr val="00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n</a:t>
            </a:r>
            <a:r>
              <a:rPr lang="pt-BR" altLang="zh-CN" sz="2200" smtClean="0">
                <a:solidFill>
                  <a:srgbClr val="00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=</a:t>
            </a:r>
            <a:r>
              <a:rPr lang="pt-BR" altLang="zh-CN" sz="2200" i="1" smtClean="0">
                <a:solidFill>
                  <a:srgbClr val="00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n</a:t>
            </a:r>
            <a:r>
              <a:rPr lang="pt-BR" altLang="zh-CN" sz="2200" baseline="-25000" smtClean="0">
                <a:solidFill>
                  <a:srgbClr val="00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0</a:t>
            </a:r>
            <a:r>
              <a:rPr lang="pt-BR" altLang="zh-CN" sz="2200" smtClean="0">
                <a:solidFill>
                  <a:srgbClr val="00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+</a:t>
            </a:r>
            <a:r>
              <a:rPr lang="pt-BR" altLang="zh-CN" sz="2200" i="1" smtClean="0">
                <a:solidFill>
                  <a:srgbClr val="00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n</a:t>
            </a:r>
            <a:r>
              <a:rPr lang="pt-BR" altLang="zh-CN" sz="2200" baseline="-25000" smtClean="0">
                <a:solidFill>
                  <a:srgbClr val="00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pt-BR" altLang="zh-CN" sz="2200" smtClean="0">
                <a:solidFill>
                  <a:srgbClr val="00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+</a:t>
            </a:r>
            <a:r>
              <a:rPr lang="pt-BR" altLang="zh-CN" sz="2200" i="1" smtClean="0">
                <a:solidFill>
                  <a:srgbClr val="00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n</a:t>
            </a:r>
            <a:r>
              <a:rPr lang="pt-BR" altLang="zh-CN" sz="2200" baseline="-25000" smtClean="0">
                <a:solidFill>
                  <a:srgbClr val="00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endParaRPr lang="pt-BR" altLang="zh-CN" sz="2200" baseline="-25000" dirty="0">
              <a:solidFill>
                <a:srgbClr val="0033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zh-CN" altLang="pt-BR" sz="2200">
                <a:solidFill>
                  <a:srgbClr val="00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</a:t>
            </a:r>
            <a:r>
              <a:rPr lang="zh-CN" altLang="pt-BR" sz="2200" smtClean="0">
                <a:solidFill>
                  <a:srgbClr val="00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度</a:t>
            </a:r>
            <a:r>
              <a:rPr lang="zh-CN" altLang="pt-BR" sz="2200" dirty="0">
                <a:solidFill>
                  <a:srgbClr val="00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之和</a:t>
            </a:r>
            <a:r>
              <a:rPr lang="pt-BR" altLang="zh-CN" sz="2200" dirty="0">
                <a:solidFill>
                  <a:srgbClr val="00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=</a:t>
            </a:r>
            <a:r>
              <a:rPr lang="pt-BR" altLang="zh-CN" sz="2200" i="1" dirty="0">
                <a:solidFill>
                  <a:srgbClr val="00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n</a:t>
            </a:r>
            <a:r>
              <a:rPr lang="pt-BR" altLang="zh-CN" sz="2200" dirty="0">
                <a:solidFill>
                  <a:srgbClr val="00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-1</a:t>
            </a:r>
          </a:p>
          <a:p>
            <a:pPr algn="l">
              <a:lnSpc>
                <a:spcPct val="150000"/>
              </a:lnSpc>
            </a:pPr>
            <a:r>
              <a:rPr lang="zh-CN" altLang="pt-BR" sz="2200">
                <a:solidFill>
                  <a:srgbClr val="00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</a:t>
            </a:r>
            <a:r>
              <a:rPr lang="zh-CN" altLang="pt-BR" sz="2200" smtClean="0">
                <a:solidFill>
                  <a:srgbClr val="00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度</a:t>
            </a:r>
            <a:r>
              <a:rPr lang="zh-CN" altLang="pt-BR" sz="2200" dirty="0">
                <a:solidFill>
                  <a:srgbClr val="00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之和</a:t>
            </a:r>
            <a:r>
              <a:rPr lang="pt-BR" altLang="zh-CN" sz="2200" dirty="0">
                <a:solidFill>
                  <a:srgbClr val="00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=</a:t>
            </a:r>
            <a:r>
              <a:rPr lang="pt-BR" altLang="zh-CN" sz="2200" i="1" dirty="0">
                <a:solidFill>
                  <a:srgbClr val="00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n</a:t>
            </a:r>
            <a:r>
              <a:rPr lang="pt-BR" altLang="zh-CN" sz="2200" baseline="-25000" dirty="0">
                <a:solidFill>
                  <a:srgbClr val="00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pt-BR" altLang="zh-CN" sz="2200" dirty="0">
                <a:solidFill>
                  <a:srgbClr val="00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+2</a:t>
            </a:r>
            <a:r>
              <a:rPr lang="pt-BR" altLang="zh-CN" sz="2200" i="1" dirty="0">
                <a:solidFill>
                  <a:srgbClr val="00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n</a:t>
            </a:r>
            <a:r>
              <a:rPr lang="pt-BR" altLang="zh-CN" sz="2200" baseline="-25000" dirty="0">
                <a:solidFill>
                  <a:srgbClr val="00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</a:p>
          <a:p>
            <a:pPr algn="l">
              <a:lnSpc>
                <a:spcPct val="150000"/>
              </a:lnSpc>
            </a:pPr>
            <a:r>
              <a:rPr lang="zh-CN" altLang="pt-BR" sz="22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所以有：</a:t>
            </a:r>
            <a:endParaRPr lang="zh-CN" altLang="en-US" sz="2200" i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en-US" altLang="zh-CN" sz="2200" i="1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200" i="1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baseline="-250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2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+2</a:t>
            </a:r>
            <a:r>
              <a:rPr lang="en-US" altLang="zh-CN" sz="2200" i="1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baseline="-250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2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endParaRPr lang="en-US" altLang="zh-CN" sz="2200" dirty="0">
              <a:solidFill>
                <a:srgbClr val="CC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82629" name="Text Box 5"/>
          <p:cNvSpPr txBox="1">
            <a:spLocks noChangeArrowheads="1"/>
          </p:cNvSpPr>
          <p:nvPr/>
        </p:nvSpPr>
        <p:spPr bwMode="auto">
          <a:xfrm>
            <a:off x="2771775" y="404813"/>
            <a:ext cx="3024188" cy="5191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3333FF"/>
                </a:solidFill>
                <a:ea typeface="华文隶书" pitchFamily="2" charset="-122"/>
              </a:rPr>
              <a:t>求解方法归纳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9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00FF"/>
          </a:solidFill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2853</TotalTime>
  <Words>1115</Words>
  <Application>Microsoft PowerPoint</Application>
  <PresentationFormat>全屏显示(4:3)</PresentationFormat>
  <Paragraphs>343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微软用户</cp:lastModifiedBy>
  <cp:revision>975</cp:revision>
  <dcterms:created xsi:type="dcterms:W3CDTF">2004-04-08T11:59:15Z</dcterms:created>
  <dcterms:modified xsi:type="dcterms:W3CDTF">2017-12-07T09:26:10Z</dcterms:modified>
</cp:coreProperties>
</file>