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511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02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CC00FF"/>
    <a:srgbClr val="663300"/>
    <a:srgbClr val="FF0000"/>
    <a:srgbClr val="003300"/>
    <a:srgbClr val="0000CC"/>
    <a:srgbClr val="EAEFA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825E-2DD6-423E-942F-EA6D9979A86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FB123-87C1-48B4-B953-EA86DEAB05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11A91-D85C-4DD4-88D8-23FC63CC7AD7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33272-38B0-4814-B06C-3A5B064D4A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5F3C-D6BB-4790-B880-11CFCB137D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24EE-1F74-4849-8976-C48060B54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9449-C22D-4972-B4FA-BFE9FC9923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521F-E230-481A-B6DC-7892C0473B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425-E9C0-4161-98D4-C9691C70AF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C572-0AB1-4A77-962C-53ABDA37E8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15AC-7F24-4617-9273-E95A86F637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BF4D-6C34-4670-8BC0-8A0A1AA784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CB2BE83-1AD7-4D57-BED4-A5A7924D4FB7}" type="slidenum">
              <a:rPr lang="en-US" altLang="zh-CN" smtClean="0"/>
              <a:pPr/>
              <a:t>‹#›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AC36-8FB6-4424-9D47-318C65F20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355-21D5-4F54-ACAE-D334D34372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BD54-2A83-41D7-A0BE-AE50B782F0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904871" y="2114544"/>
            <a:ext cx="7524781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回顾二叉树的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性质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，完全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二叉树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结点按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层序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编号：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143108" y="2905639"/>
            <a:ext cx="2714644" cy="2166435"/>
            <a:chOff x="2500298" y="4000504"/>
            <a:chExt cx="2714644" cy="2166435"/>
          </a:xfrm>
        </p:grpSpPr>
        <p:sp>
          <p:nvSpPr>
            <p:cNvPr id="14" name="椭圆 13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8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214810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4" idx="4"/>
              <a:endCxn id="15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3"/>
              <a:endCxn id="16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5"/>
              <a:endCxn id="17" idx="1"/>
            </p:cNvCxnSpPr>
            <p:nvPr/>
          </p:nvCxnSpPr>
          <p:spPr>
            <a:xfrm rot="16200000" flipH="1">
              <a:off x="3992142" y="5351087"/>
              <a:ext cx="415745" cy="3225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 Box 15" descr="信纸"/>
          <p:cNvSpPr txBox="1">
            <a:spLocks noChangeArrowheads="1"/>
          </p:cNvSpPr>
          <p:nvPr/>
        </p:nvSpPr>
        <p:spPr bwMode="auto">
          <a:xfrm>
            <a:off x="2285984" y="285728"/>
            <a:ext cx="4733941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的存储结构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2" name="Text Box 1028" descr="纸莎草纸"/>
          <p:cNvSpPr txBox="1">
            <a:spLocks noChangeArrowheads="1"/>
          </p:cNvSpPr>
          <p:nvPr/>
        </p:nvSpPr>
        <p:spPr bwMode="auto">
          <a:xfrm>
            <a:off x="785786" y="1285860"/>
            <a:ext cx="5715040" cy="584775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二叉树的顺序存储结构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10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97" name="Oval 1225"/>
          <p:cNvSpPr>
            <a:spLocks noChangeArrowheads="1"/>
          </p:cNvSpPr>
          <p:nvPr/>
        </p:nvSpPr>
        <p:spPr bwMode="auto">
          <a:xfrm>
            <a:off x="4211638" y="5492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1098" name="Oval 1226"/>
          <p:cNvSpPr>
            <a:spLocks noChangeArrowheads="1"/>
          </p:cNvSpPr>
          <p:nvPr/>
        </p:nvSpPr>
        <p:spPr bwMode="auto">
          <a:xfrm>
            <a:off x="3203575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1099" name="Oval 1227"/>
          <p:cNvSpPr>
            <a:spLocks noChangeArrowheads="1"/>
          </p:cNvSpPr>
          <p:nvPr/>
        </p:nvSpPr>
        <p:spPr bwMode="auto">
          <a:xfrm>
            <a:off x="5219700" y="1268413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1100" name="Oval 1228"/>
          <p:cNvSpPr>
            <a:spLocks noChangeArrowheads="1"/>
          </p:cNvSpPr>
          <p:nvPr/>
        </p:nvSpPr>
        <p:spPr bwMode="auto">
          <a:xfrm>
            <a:off x="2486025" y="20605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1101" name="Freeform 1229"/>
          <p:cNvSpPr>
            <a:spLocks/>
          </p:cNvSpPr>
          <p:nvPr/>
        </p:nvSpPr>
        <p:spPr bwMode="auto">
          <a:xfrm>
            <a:off x="3568700" y="863600"/>
            <a:ext cx="666750" cy="463550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0" y="292"/>
              </a:cxn>
            </a:cxnLst>
            <a:rect l="0" t="0" r="r" b="b"/>
            <a:pathLst>
              <a:path w="420" h="292">
                <a:moveTo>
                  <a:pt x="420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03" name="Freeform 1231"/>
          <p:cNvSpPr>
            <a:spLocks/>
          </p:cNvSpPr>
          <p:nvPr/>
        </p:nvSpPr>
        <p:spPr bwMode="auto">
          <a:xfrm>
            <a:off x="4629150" y="844550"/>
            <a:ext cx="62865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6" y="320"/>
              </a:cxn>
            </a:cxnLst>
            <a:rect l="0" t="0" r="r" b="b"/>
            <a:pathLst>
              <a:path w="396" h="320">
                <a:moveTo>
                  <a:pt x="0" y="0"/>
                </a:moveTo>
                <a:lnTo>
                  <a:pt x="396" y="32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04" name="Oval 1232"/>
          <p:cNvSpPr>
            <a:spLocks noChangeArrowheads="1"/>
          </p:cNvSpPr>
          <p:nvPr/>
        </p:nvSpPr>
        <p:spPr bwMode="auto">
          <a:xfrm>
            <a:off x="3856038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81105" name="Oval 1233"/>
          <p:cNvSpPr>
            <a:spLocks noChangeArrowheads="1"/>
          </p:cNvSpPr>
          <p:nvPr/>
        </p:nvSpPr>
        <p:spPr bwMode="auto">
          <a:xfrm>
            <a:off x="47212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1106" name="Oval 1234"/>
          <p:cNvSpPr>
            <a:spLocks noChangeArrowheads="1"/>
          </p:cNvSpPr>
          <p:nvPr/>
        </p:nvSpPr>
        <p:spPr bwMode="auto">
          <a:xfrm>
            <a:off x="5724525" y="20320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81110" name="Oval 1238"/>
          <p:cNvSpPr>
            <a:spLocks noChangeArrowheads="1"/>
          </p:cNvSpPr>
          <p:nvPr/>
        </p:nvSpPr>
        <p:spPr bwMode="auto">
          <a:xfrm>
            <a:off x="205105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1147" name="Freeform 1275"/>
          <p:cNvSpPr>
            <a:spLocks/>
          </p:cNvSpPr>
          <p:nvPr/>
        </p:nvSpPr>
        <p:spPr bwMode="auto">
          <a:xfrm>
            <a:off x="2819400" y="1619250"/>
            <a:ext cx="438150" cy="463550"/>
          </a:xfrm>
          <a:custGeom>
            <a:avLst/>
            <a:gdLst/>
            <a:ahLst/>
            <a:cxnLst>
              <a:cxn ang="0">
                <a:pos x="276" y="0"/>
              </a:cxn>
              <a:cxn ang="0">
                <a:pos x="0" y="292"/>
              </a:cxn>
            </a:cxnLst>
            <a:rect l="0" t="0" r="r" b="b"/>
            <a:pathLst>
              <a:path w="276" h="292">
                <a:moveTo>
                  <a:pt x="276" y="0"/>
                </a:moveTo>
                <a:lnTo>
                  <a:pt x="0" y="29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48" name="Freeform 1276"/>
          <p:cNvSpPr>
            <a:spLocks/>
          </p:cNvSpPr>
          <p:nvPr/>
        </p:nvSpPr>
        <p:spPr bwMode="auto">
          <a:xfrm>
            <a:off x="3600450" y="1612900"/>
            <a:ext cx="387350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" y="276"/>
              </a:cxn>
            </a:cxnLst>
            <a:rect l="0" t="0" r="r" b="b"/>
            <a:pathLst>
              <a:path w="244" h="276">
                <a:moveTo>
                  <a:pt x="0" y="0"/>
                </a:moveTo>
                <a:lnTo>
                  <a:pt x="244" y="27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49" name="Freeform 1277"/>
          <p:cNvSpPr>
            <a:spLocks/>
          </p:cNvSpPr>
          <p:nvPr/>
        </p:nvSpPr>
        <p:spPr bwMode="auto">
          <a:xfrm>
            <a:off x="5022850" y="1638300"/>
            <a:ext cx="254000" cy="406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0" y="256"/>
              </a:cxn>
            </a:cxnLst>
            <a:rect l="0" t="0" r="r" b="b"/>
            <a:pathLst>
              <a:path w="160" h="256">
                <a:moveTo>
                  <a:pt x="160" y="0"/>
                </a:moveTo>
                <a:lnTo>
                  <a:pt x="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0" name="Freeform 1278"/>
          <p:cNvSpPr>
            <a:spLocks/>
          </p:cNvSpPr>
          <p:nvPr/>
        </p:nvSpPr>
        <p:spPr bwMode="auto">
          <a:xfrm>
            <a:off x="5581650" y="1644650"/>
            <a:ext cx="28575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" y="256"/>
              </a:cxn>
            </a:cxnLst>
            <a:rect l="0" t="0" r="r" b="b"/>
            <a:pathLst>
              <a:path w="180" h="256">
                <a:moveTo>
                  <a:pt x="0" y="0"/>
                </a:moveTo>
                <a:lnTo>
                  <a:pt x="180" y="256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1" name="Oval 1279"/>
          <p:cNvSpPr>
            <a:spLocks noChangeArrowheads="1"/>
          </p:cNvSpPr>
          <p:nvPr/>
        </p:nvSpPr>
        <p:spPr bwMode="auto">
          <a:xfrm>
            <a:off x="2844800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1152" name="Oval 1280"/>
          <p:cNvSpPr>
            <a:spLocks noChangeArrowheads="1"/>
          </p:cNvSpPr>
          <p:nvPr/>
        </p:nvSpPr>
        <p:spPr bwMode="auto">
          <a:xfrm>
            <a:off x="349091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81153" name="Oval 1281"/>
          <p:cNvSpPr>
            <a:spLocks noChangeArrowheads="1"/>
          </p:cNvSpPr>
          <p:nvPr/>
        </p:nvSpPr>
        <p:spPr bwMode="auto">
          <a:xfrm>
            <a:off x="4284663" y="2852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81154" name="Freeform 1282"/>
          <p:cNvSpPr>
            <a:spLocks/>
          </p:cNvSpPr>
          <p:nvPr/>
        </p:nvSpPr>
        <p:spPr bwMode="auto">
          <a:xfrm>
            <a:off x="2311400" y="2451100"/>
            <a:ext cx="266700" cy="41275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0" y="260"/>
              </a:cxn>
            </a:cxnLst>
            <a:rect l="0" t="0" r="r" b="b"/>
            <a:pathLst>
              <a:path w="168" h="260">
                <a:moveTo>
                  <a:pt x="168" y="0"/>
                </a:moveTo>
                <a:lnTo>
                  <a:pt x="0" y="26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5" name="Freeform 1283"/>
          <p:cNvSpPr>
            <a:spLocks/>
          </p:cNvSpPr>
          <p:nvPr/>
        </p:nvSpPr>
        <p:spPr bwMode="auto">
          <a:xfrm>
            <a:off x="2825750" y="2451100"/>
            <a:ext cx="21590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264"/>
              </a:cxn>
            </a:cxnLst>
            <a:rect l="0" t="0" r="r" b="b"/>
            <a:pathLst>
              <a:path w="136" h="264">
                <a:moveTo>
                  <a:pt x="0" y="0"/>
                </a:moveTo>
                <a:lnTo>
                  <a:pt x="136" y="264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6" name="Freeform 1284"/>
          <p:cNvSpPr>
            <a:spLocks/>
          </p:cNvSpPr>
          <p:nvPr/>
        </p:nvSpPr>
        <p:spPr bwMode="auto">
          <a:xfrm>
            <a:off x="3714750" y="2425700"/>
            <a:ext cx="228600" cy="431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272"/>
              </a:cxn>
            </a:cxnLst>
            <a:rect l="0" t="0" r="r" b="b"/>
            <a:pathLst>
              <a:path w="144" h="272">
                <a:moveTo>
                  <a:pt x="144" y="0"/>
                </a:moveTo>
                <a:lnTo>
                  <a:pt x="0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57" name="Freeform 1285"/>
          <p:cNvSpPr>
            <a:spLocks/>
          </p:cNvSpPr>
          <p:nvPr/>
        </p:nvSpPr>
        <p:spPr bwMode="auto">
          <a:xfrm>
            <a:off x="4197350" y="2425700"/>
            <a:ext cx="260350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272"/>
              </a:cxn>
            </a:cxnLst>
            <a:rect l="0" t="0" r="r" b="b"/>
            <a:pathLst>
              <a:path w="164" h="272">
                <a:moveTo>
                  <a:pt x="0" y="0"/>
                </a:moveTo>
                <a:lnTo>
                  <a:pt x="164" y="272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692275" y="404813"/>
            <a:ext cx="4679950" cy="2636282"/>
            <a:chOff x="1692275" y="404813"/>
            <a:chExt cx="4679950" cy="2636282"/>
          </a:xfrm>
        </p:grpSpPr>
        <p:sp>
          <p:nvSpPr>
            <p:cNvPr id="81146" name="Text Box 1274"/>
            <p:cNvSpPr txBox="1">
              <a:spLocks noChangeArrowheads="1"/>
            </p:cNvSpPr>
            <p:nvPr/>
          </p:nvSpPr>
          <p:spPr bwMode="auto">
            <a:xfrm>
              <a:off x="4532313" y="40481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1158" name="Text Box 1286"/>
            <p:cNvSpPr txBox="1">
              <a:spLocks noChangeArrowheads="1"/>
            </p:cNvSpPr>
            <p:nvPr/>
          </p:nvSpPr>
          <p:spPr bwMode="auto">
            <a:xfrm>
              <a:off x="2916238" y="10874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1159" name="Text Box 1287"/>
            <p:cNvSpPr txBox="1">
              <a:spLocks noChangeArrowheads="1"/>
            </p:cNvSpPr>
            <p:nvPr/>
          </p:nvSpPr>
          <p:spPr bwMode="auto">
            <a:xfrm>
              <a:off x="2124075" y="1879600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1160" name="Text Box 1288"/>
            <p:cNvSpPr txBox="1">
              <a:spLocks noChangeArrowheads="1"/>
            </p:cNvSpPr>
            <p:nvPr/>
          </p:nvSpPr>
          <p:spPr bwMode="auto">
            <a:xfrm>
              <a:off x="1692275" y="2671763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81161" name="Text Box 1289"/>
            <p:cNvSpPr txBox="1">
              <a:spLocks noChangeArrowheads="1"/>
            </p:cNvSpPr>
            <p:nvPr/>
          </p:nvSpPr>
          <p:spPr bwMode="auto">
            <a:xfrm>
              <a:off x="2555875" y="26368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81162" name="Text Box 1290"/>
            <p:cNvSpPr txBox="1">
              <a:spLocks noChangeArrowheads="1"/>
            </p:cNvSpPr>
            <p:nvPr/>
          </p:nvSpPr>
          <p:spPr bwMode="auto">
            <a:xfrm>
              <a:off x="3203575" y="2584450"/>
              <a:ext cx="50482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81163" name="Text Box 1291"/>
            <p:cNvSpPr txBox="1">
              <a:spLocks noChangeArrowheads="1"/>
            </p:cNvSpPr>
            <p:nvPr/>
          </p:nvSpPr>
          <p:spPr bwMode="auto">
            <a:xfrm>
              <a:off x="4500563" y="2600325"/>
              <a:ext cx="576262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81164" name="Text Box 1292"/>
            <p:cNvSpPr txBox="1">
              <a:spLocks noChangeArrowheads="1"/>
            </p:cNvSpPr>
            <p:nvPr/>
          </p:nvSpPr>
          <p:spPr bwMode="auto">
            <a:xfrm>
              <a:off x="4067175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81165" name="Text Box 1293"/>
            <p:cNvSpPr txBox="1">
              <a:spLocks noChangeArrowheads="1"/>
            </p:cNvSpPr>
            <p:nvPr/>
          </p:nvSpPr>
          <p:spPr bwMode="auto">
            <a:xfrm>
              <a:off x="4500563" y="1773238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81166" name="Text Box 1294"/>
            <p:cNvSpPr txBox="1">
              <a:spLocks noChangeArrowheads="1"/>
            </p:cNvSpPr>
            <p:nvPr/>
          </p:nvSpPr>
          <p:spPr bwMode="auto">
            <a:xfrm>
              <a:off x="5940425" y="1743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1167" name="Text Box 1295"/>
            <p:cNvSpPr txBox="1">
              <a:spLocks noChangeArrowheads="1"/>
            </p:cNvSpPr>
            <p:nvPr/>
          </p:nvSpPr>
          <p:spPr bwMode="auto">
            <a:xfrm>
              <a:off x="5435600" y="981075"/>
              <a:ext cx="431800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90663" y="4191000"/>
            <a:ext cx="6248400" cy="334963"/>
            <a:chOff x="1490663" y="4191000"/>
            <a:chExt cx="6248400" cy="334963"/>
          </a:xfrm>
        </p:grpSpPr>
        <p:sp>
          <p:nvSpPr>
            <p:cNvPr id="80942" name="Rectangle 1070"/>
            <p:cNvSpPr>
              <a:spLocks noChangeArrowheads="1"/>
            </p:cNvSpPr>
            <p:nvPr/>
          </p:nvSpPr>
          <p:spPr bwMode="auto">
            <a:xfrm>
              <a:off x="73231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80943" name="Rectangle 1071"/>
            <p:cNvSpPr>
              <a:spLocks noChangeArrowheads="1"/>
            </p:cNvSpPr>
            <p:nvPr/>
          </p:nvSpPr>
          <p:spPr bwMode="auto">
            <a:xfrm>
              <a:off x="69056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80944" name="Rectangle 1072"/>
            <p:cNvSpPr>
              <a:spLocks noChangeArrowheads="1"/>
            </p:cNvSpPr>
            <p:nvPr/>
          </p:nvSpPr>
          <p:spPr bwMode="auto">
            <a:xfrm>
              <a:off x="64897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</a:p>
          </p:txBody>
        </p:sp>
        <p:sp>
          <p:nvSpPr>
            <p:cNvPr id="80945" name="Rectangle 1073"/>
            <p:cNvSpPr>
              <a:spLocks noChangeArrowheads="1"/>
            </p:cNvSpPr>
            <p:nvPr/>
          </p:nvSpPr>
          <p:spPr bwMode="auto">
            <a:xfrm>
              <a:off x="6099176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80946" name="Rectangle 1074"/>
            <p:cNvSpPr>
              <a:spLocks noChangeArrowheads="1"/>
            </p:cNvSpPr>
            <p:nvPr/>
          </p:nvSpPr>
          <p:spPr bwMode="auto">
            <a:xfrm>
              <a:off x="5656263" y="4191000"/>
              <a:ext cx="4429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80947" name="Rectangle 1075"/>
            <p:cNvSpPr>
              <a:spLocks noChangeArrowheads="1"/>
            </p:cNvSpPr>
            <p:nvPr/>
          </p:nvSpPr>
          <p:spPr bwMode="auto">
            <a:xfrm>
              <a:off x="52403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80948" name="Rectangle 1076"/>
            <p:cNvSpPr>
              <a:spLocks noChangeArrowheads="1"/>
            </p:cNvSpPr>
            <p:nvPr/>
          </p:nvSpPr>
          <p:spPr bwMode="auto">
            <a:xfrm>
              <a:off x="4838701" y="4191000"/>
              <a:ext cx="40163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80949" name="Rectangle 1077"/>
            <p:cNvSpPr>
              <a:spLocks noChangeArrowheads="1"/>
            </p:cNvSpPr>
            <p:nvPr/>
          </p:nvSpPr>
          <p:spPr bwMode="auto">
            <a:xfrm>
              <a:off x="4379913" y="4191000"/>
              <a:ext cx="45878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80950" name="Rectangle 1078"/>
            <p:cNvSpPr>
              <a:spLocks noChangeArrowheads="1"/>
            </p:cNvSpPr>
            <p:nvPr/>
          </p:nvSpPr>
          <p:spPr bwMode="auto">
            <a:xfrm>
              <a:off x="3989388" y="4191000"/>
              <a:ext cx="3905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80951" name="Rectangle 1079"/>
            <p:cNvSpPr>
              <a:spLocks noChangeArrowheads="1"/>
            </p:cNvSpPr>
            <p:nvPr/>
          </p:nvSpPr>
          <p:spPr bwMode="auto">
            <a:xfrm>
              <a:off x="3573463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80952" name="Rectangle 1080"/>
            <p:cNvSpPr>
              <a:spLocks noChangeArrowheads="1"/>
            </p:cNvSpPr>
            <p:nvPr/>
          </p:nvSpPr>
          <p:spPr bwMode="auto">
            <a:xfrm>
              <a:off x="3157538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80953" name="Rectangle 1081"/>
            <p:cNvSpPr>
              <a:spLocks noChangeArrowheads="1"/>
            </p:cNvSpPr>
            <p:nvPr/>
          </p:nvSpPr>
          <p:spPr bwMode="auto">
            <a:xfrm>
              <a:off x="2740026" y="4191000"/>
              <a:ext cx="4175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80954" name="Rectangle 1082"/>
            <p:cNvSpPr>
              <a:spLocks noChangeArrowheads="1"/>
            </p:cNvSpPr>
            <p:nvPr/>
          </p:nvSpPr>
          <p:spPr bwMode="auto">
            <a:xfrm>
              <a:off x="2324101" y="4191000"/>
              <a:ext cx="4159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0955" name="Rectangle 1083"/>
            <p:cNvSpPr>
              <a:spLocks noChangeArrowheads="1"/>
            </p:cNvSpPr>
            <p:nvPr/>
          </p:nvSpPr>
          <p:spPr bwMode="auto">
            <a:xfrm>
              <a:off x="1895476" y="4191000"/>
              <a:ext cx="36512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80956" name="Rectangle 1084"/>
            <p:cNvSpPr>
              <a:spLocks noChangeArrowheads="1"/>
            </p:cNvSpPr>
            <p:nvPr/>
          </p:nvSpPr>
          <p:spPr bwMode="auto">
            <a:xfrm>
              <a:off x="1490663" y="4191000"/>
              <a:ext cx="4683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0957" name="Line 1085"/>
            <p:cNvSpPr>
              <a:spLocks noChangeShapeType="1"/>
            </p:cNvSpPr>
            <p:nvPr/>
          </p:nvSpPr>
          <p:spPr bwMode="auto">
            <a:xfrm>
              <a:off x="1490663" y="4525963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58" name="Line 1086"/>
            <p:cNvSpPr>
              <a:spLocks noChangeShapeType="1"/>
            </p:cNvSpPr>
            <p:nvPr/>
          </p:nvSpPr>
          <p:spPr bwMode="auto">
            <a:xfrm>
              <a:off x="14906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3" name="Line 1101"/>
            <p:cNvSpPr>
              <a:spLocks noChangeShapeType="1"/>
            </p:cNvSpPr>
            <p:nvPr/>
          </p:nvSpPr>
          <p:spPr bwMode="auto">
            <a:xfrm>
              <a:off x="7739063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4" name="Line 1102"/>
            <p:cNvSpPr>
              <a:spLocks noChangeShapeType="1"/>
            </p:cNvSpPr>
            <p:nvPr/>
          </p:nvSpPr>
          <p:spPr bwMode="auto">
            <a:xfrm>
              <a:off x="4379913" y="4191000"/>
              <a:ext cx="458788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5" name="Line 1103"/>
            <p:cNvSpPr>
              <a:spLocks noChangeShapeType="1"/>
            </p:cNvSpPr>
            <p:nvPr/>
          </p:nvSpPr>
          <p:spPr bwMode="auto">
            <a:xfrm>
              <a:off x="1490663" y="4191000"/>
              <a:ext cx="4683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976" name="Line 1104"/>
            <p:cNvSpPr>
              <a:spLocks noChangeShapeType="1"/>
            </p:cNvSpPr>
            <p:nvPr/>
          </p:nvSpPr>
          <p:spPr bwMode="auto">
            <a:xfrm>
              <a:off x="4838701" y="4191000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7" name="Line 1135"/>
            <p:cNvSpPr>
              <a:spLocks noChangeShapeType="1"/>
            </p:cNvSpPr>
            <p:nvPr/>
          </p:nvSpPr>
          <p:spPr bwMode="auto">
            <a:xfrm>
              <a:off x="1958976" y="4525963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8" name="Line 1136"/>
            <p:cNvSpPr>
              <a:spLocks noChangeShapeType="1"/>
            </p:cNvSpPr>
            <p:nvPr/>
          </p:nvSpPr>
          <p:spPr bwMode="auto">
            <a:xfrm>
              <a:off x="23241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09" name="Line 1137"/>
            <p:cNvSpPr>
              <a:spLocks noChangeShapeType="1"/>
            </p:cNvSpPr>
            <p:nvPr/>
          </p:nvSpPr>
          <p:spPr bwMode="auto">
            <a:xfrm>
              <a:off x="27400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0" name="Line 1138"/>
            <p:cNvSpPr>
              <a:spLocks noChangeShapeType="1"/>
            </p:cNvSpPr>
            <p:nvPr/>
          </p:nvSpPr>
          <p:spPr bwMode="auto">
            <a:xfrm>
              <a:off x="31575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1" name="Line 1139"/>
            <p:cNvSpPr>
              <a:spLocks noChangeShapeType="1"/>
            </p:cNvSpPr>
            <p:nvPr/>
          </p:nvSpPr>
          <p:spPr bwMode="auto">
            <a:xfrm>
              <a:off x="3573463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2" name="Line 1140"/>
            <p:cNvSpPr>
              <a:spLocks noChangeShapeType="1"/>
            </p:cNvSpPr>
            <p:nvPr/>
          </p:nvSpPr>
          <p:spPr bwMode="auto">
            <a:xfrm>
              <a:off x="3989388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3" name="Line 1141"/>
            <p:cNvSpPr>
              <a:spLocks noChangeShapeType="1"/>
            </p:cNvSpPr>
            <p:nvPr/>
          </p:nvSpPr>
          <p:spPr bwMode="auto">
            <a:xfrm>
              <a:off x="4379913" y="4525963"/>
              <a:ext cx="45878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4" name="Line 1142"/>
            <p:cNvSpPr>
              <a:spLocks noChangeShapeType="1"/>
            </p:cNvSpPr>
            <p:nvPr/>
          </p:nvSpPr>
          <p:spPr bwMode="auto">
            <a:xfrm>
              <a:off x="4838701" y="4525963"/>
              <a:ext cx="40163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5" name="Line 1143"/>
            <p:cNvSpPr>
              <a:spLocks noChangeShapeType="1"/>
            </p:cNvSpPr>
            <p:nvPr/>
          </p:nvSpPr>
          <p:spPr bwMode="auto">
            <a:xfrm>
              <a:off x="52403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6" name="Line 1144"/>
            <p:cNvSpPr>
              <a:spLocks noChangeShapeType="1"/>
            </p:cNvSpPr>
            <p:nvPr/>
          </p:nvSpPr>
          <p:spPr bwMode="auto">
            <a:xfrm>
              <a:off x="5656263" y="4525963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7" name="Line 1145"/>
            <p:cNvSpPr>
              <a:spLocks noChangeShapeType="1"/>
            </p:cNvSpPr>
            <p:nvPr/>
          </p:nvSpPr>
          <p:spPr bwMode="auto">
            <a:xfrm>
              <a:off x="6099176" y="4525963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8" name="Line 1146"/>
            <p:cNvSpPr>
              <a:spLocks noChangeShapeType="1"/>
            </p:cNvSpPr>
            <p:nvPr/>
          </p:nvSpPr>
          <p:spPr bwMode="auto">
            <a:xfrm>
              <a:off x="6489701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19" name="Line 1147"/>
            <p:cNvSpPr>
              <a:spLocks noChangeShapeType="1"/>
            </p:cNvSpPr>
            <p:nvPr/>
          </p:nvSpPr>
          <p:spPr bwMode="auto">
            <a:xfrm>
              <a:off x="6905626" y="4525963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20" name="Line 1148"/>
            <p:cNvSpPr>
              <a:spLocks noChangeShapeType="1"/>
            </p:cNvSpPr>
            <p:nvPr/>
          </p:nvSpPr>
          <p:spPr bwMode="auto">
            <a:xfrm>
              <a:off x="7323138" y="4525963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68" name="Line 1196"/>
            <p:cNvSpPr>
              <a:spLocks noChangeShapeType="1"/>
            </p:cNvSpPr>
            <p:nvPr/>
          </p:nvSpPr>
          <p:spPr bwMode="auto">
            <a:xfrm>
              <a:off x="1958976" y="4191000"/>
              <a:ext cx="3651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69" name="Line 1197"/>
            <p:cNvSpPr>
              <a:spLocks noChangeShapeType="1"/>
            </p:cNvSpPr>
            <p:nvPr/>
          </p:nvSpPr>
          <p:spPr bwMode="auto">
            <a:xfrm>
              <a:off x="23241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0" name="Line 1198"/>
            <p:cNvSpPr>
              <a:spLocks noChangeShapeType="1"/>
            </p:cNvSpPr>
            <p:nvPr/>
          </p:nvSpPr>
          <p:spPr bwMode="auto">
            <a:xfrm>
              <a:off x="27400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1" name="Line 1199"/>
            <p:cNvSpPr>
              <a:spLocks noChangeShapeType="1"/>
            </p:cNvSpPr>
            <p:nvPr/>
          </p:nvSpPr>
          <p:spPr bwMode="auto">
            <a:xfrm>
              <a:off x="31575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2" name="Line 1200"/>
            <p:cNvSpPr>
              <a:spLocks noChangeShapeType="1"/>
            </p:cNvSpPr>
            <p:nvPr/>
          </p:nvSpPr>
          <p:spPr bwMode="auto">
            <a:xfrm>
              <a:off x="3573463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3" name="Line 1201"/>
            <p:cNvSpPr>
              <a:spLocks noChangeShapeType="1"/>
            </p:cNvSpPr>
            <p:nvPr/>
          </p:nvSpPr>
          <p:spPr bwMode="auto">
            <a:xfrm>
              <a:off x="3989388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4" name="Line 1202"/>
            <p:cNvSpPr>
              <a:spLocks noChangeShapeType="1"/>
            </p:cNvSpPr>
            <p:nvPr/>
          </p:nvSpPr>
          <p:spPr bwMode="auto">
            <a:xfrm>
              <a:off x="52403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5" name="Line 1203"/>
            <p:cNvSpPr>
              <a:spLocks noChangeShapeType="1"/>
            </p:cNvSpPr>
            <p:nvPr/>
          </p:nvSpPr>
          <p:spPr bwMode="auto">
            <a:xfrm>
              <a:off x="5656263" y="4191000"/>
              <a:ext cx="4429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6" name="Line 1204"/>
            <p:cNvSpPr>
              <a:spLocks noChangeShapeType="1"/>
            </p:cNvSpPr>
            <p:nvPr/>
          </p:nvSpPr>
          <p:spPr bwMode="auto">
            <a:xfrm>
              <a:off x="6099176" y="4191000"/>
              <a:ext cx="3905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7" name="Line 1205"/>
            <p:cNvSpPr>
              <a:spLocks noChangeShapeType="1"/>
            </p:cNvSpPr>
            <p:nvPr/>
          </p:nvSpPr>
          <p:spPr bwMode="auto">
            <a:xfrm>
              <a:off x="6489701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8" name="Line 1206"/>
            <p:cNvSpPr>
              <a:spLocks noChangeShapeType="1"/>
            </p:cNvSpPr>
            <p:nvPr/>
          </p:nvSpPr>
          <p:spPr bwMode="auto">
            <a:xfrm>
              <a:off x="6905626" y="4191000"/>
              <a:ext cx="41751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079" name="Line 1207"/>
            <p:cNvSpPr>
              <a:spLocks noChangeShapeType="1"/>
            </p:cNvSpPr>
            <p:nvPr/>
          </p:nvSpPr>
          <p:spPr bwMode="auto">
            <a:xfrm>
              <a:off x="7323138" y="4191000"/>
              <a:ext cx="41592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1082" name="Text Box 1210"/>
          <p:cNvSpPr txBox="1">
            <a:spLocks noChangeArrowheads="1"/>
          </p:cNvSpPr>
          <p:nvPr/>
        </p:nvSpPr>
        <p:spPr bwMode="auto">
          <a:xfrm>
            <a:off x="1571604" y="5286388"/>
            <a:ext cx="452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顺序存储结构（不用下标为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的元素）</a:t>
            </a:r>
          </a:p>
        </p:txBody>
      </p:sp>
      <p:sp>
        <p:nvSpPr>
          <p:cNvPr id="81168" name="AutoShape 1296"/>
          <p:cNvSpPr>
            <a:spLocks noChangeArrowheads="1"/>
          </p:cNvSpPr>
          <p:nvPr/>
        </p:nvSpPr>
        <p:spPr bwMode="auto">
          <a:xfrm>
            <a:off x="4067176" y="3644900"/>
            <a:ext cx="360000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170" name="Text Box 1298"/>
          <p:cNvSpPr txBox="1">
            <a:spLocks noChangeArrowheads="1"/>
          </p:cNvSpPr>
          <p:nvPr/>
        </p:nvSpPr>
        <p:spPr bwMode="auto">
          <a:xfrm>
            <a:off x="476882" y="825509"/>
            <a:ext cx="523220" cy="42465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完全二叉树的顺序存储结构</a:t>
            </a: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1428728" y="4572008"/>
          <a:ext cx="6286545" cy="396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  <a:gridCol w="4191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H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endParaRPr lang="zh-CN" altLang="en-US" sz="20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>
                          <a:solidFill>
                            <a:srgbClr val="FF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000">
                        <a:solidFill>
                          <a:srgbClr val="FF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2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82" grpId="0"/>
      <p:bldP spid="811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2339975" y="1628775"/>
            <a:ext cx="446075" cy="442903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4429124" y="1501774"/>
            <a:ext cx="500065" cy="498465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>
            <a:off x="3421062" y="709612"/>
            <a:ext cx="579433" cy="433371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30" name="Oval 2"/>
          <p:cNvSpPr>
            <a:spLocks noChangeArrowheads="1"/>
          </p:cNvSpPr>
          <p:nvPr/>
        </p:nvSpPr>
        <p:spPr bwMode="auto">
          <a:xfrm>
            <a:off x="2844800" y="422275"/>
            <a:ext cx="576263" cy="5461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A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1851025" y="1141413"/>
            <a:ext cx="561975" cy="5730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B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2555875" y="1989138"/>
            <a:ext cx="579438" cy="56673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C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3852863" y="1069975"/>
            <a:ext cx="576262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D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4718050" y="1933575"/>
            <a:ext cx="574675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E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4213225" y="2870200"/>
            <a:ext cx="622300" cy="57626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F</a:t>
            </a: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>
            <a:off x="2341563" y="782638"/>
            <a:ext cx="503237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>
            <a:off x="4487863" y="2451100"/>
            <a:ext cx="314325" cy="431800"/>
          </a:xfrm>
          <a:prstGeom prst="line">
            <a:avLst/>
          </a:prstGeom>
          <a:noFill/>
          <a:ln w="28575" cap="sq">
            <a:solidFill>
              <a:srgbClr val="CC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762" name="Text Box 34"/>
          <p:cNvSpPr txBox="1">
            <a:spLocks noChangeArrowheads="1"/>
          </p:cNvSpPr>
          <p:nvPr/>
        </p:nvSpPr>
        <p:spPr bwMode="auto">
          <a:xfrm>
            <a:off x="1643042" y="987966"/>
            <a:ext cx="311304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201763" name="Text Box 35"/>
          <p:cNvSpPr txBox="1">
            <a:spLocks noChangeArrowheads="1"/>
          </p:cNvSpPr>
          <p:nvPr/>
        </p:nvSpPr>
        <p:spPr bwMode="auto">
          <a:xfrm>
            <a:off x="2771720" y="1643050"/>
            <a:ext cx="311304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5</a:t>
            </a:r>
          </a:p>
        </p:txBody>
      </p:sp>
      <p:sp>
        <p:nvSpPr>
          <p:cNvPr id="201764" name="Text Box 36"/>
          <p:cNvSpPr txBox="1">
            <a:spLocks noChangeArrowheads="1"/>
          </p:cNvSpPr>
          <p:nvPr/>
        </p:nvSpPr>
        <p:spPr bwMode="auto">
          <a:xfrm>
            <a:off x="2643174" y="273586"/>
            <a:ext cx="311304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3929058" y="2631040"/>
            <a:ext cx="43794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14</a:t>
            </a: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4271918" y="845090"/>
            <a:ext cx="311304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4860925" y="1577975"/>
            <a:ext cx="311304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7</a:t>
            </a:r>
          </a:p>
        </p:txBody>
      </p:sp>
      <p:sp>
        <p:nvSpPr>
          <p:cNvPr id="201768" name="AutoShape 40"/>
          <p:cNvSpPr>
            <a:spLocks noChangeArrowheads="1"/>
          </p:cNvSpPr>
          <p:nvPr/>
        </p:nvSpPr>
        <p:spPr bwMode="auto">
          <a:xfrm>
            <a:off x="5435600" y="692150"/>
            <a:ext cx="3024188" cy="1152525"/>
          </a:xfrm>
          <a:prstGeom prst="wedgeRoundRectCallout">
            <a:avLst>
              <a:gd name="adj1" fmla="val -48005"/>
              <a:gd name="adj2" fmla="val 695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rIns="0"/>
          <a:lstStyle/>
          <a:p>
            <a:pPr algn="l"/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一般的二叉树先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空结点补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全成为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二叉树，然后对结点编号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405445" y="258764"/>
            <a:ext cx="523220" cy="44561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vert="eaVert" wrap="square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非完全二叉树的顺序存储结构</a:t>
            </a:r>
          </a:p>
        </p:txBody>
      </p:sp>
      <p:sp>
        <p:nvSpPr>
          <p:cNvPr id="201769" name="Text Box 41"/>
          <p:cNvSpPr txBox="1">
            <a:spLocks noChangeArrowheads="1"/>
          </p:cNvSpPr>
          <p:nvPr/>
        </p:nvSpPr>
        <p:spPr bwMode="auto">
          <a:xfrm>
            <a:off x="857224" y="5286388"/>
            <a:ext cx="55006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ElemType </a:t>
            </a:r>
            <a:r>
              <a:rPr lang="en-US" altLang="zh-CN" sz="2000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SqBTree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[MaxSize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869256" y="5726125"/>
            <a:ext cx="435768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SqBTree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bt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="#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ABD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000" i="1" dirty="0" err="1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######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";</a:t>
            </a:r>
          </a:p>
        </p:txBody>
      </p:sp>
      <p:sp>
        <p:nvSpPr>
          <p:cNvPr id="201774" name="AutoShape 46"/>
          <p:cNvSpPr>
            <a:spLocks noChangeArrowheads="1"/>
          </p:cNvSpPr>
          <p:nvPr/>
        </p:nvSpPr>
        <p:spPr bwMode="auto">
          <a:xfrm>
            <a:off x="3643306" y="3571876"/>
            <a:ext cx="360000" cy="468000"/>
          </a:xfrm>
          <a:prstGeom prst="downArrow">
            <a:avLst>
              <a:gd name="adj1" fmla="val 50000"/>
              <a:gd name="adj2" fmla="val 28168"/>
            </a:avLst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428728" y="4614874"/>
          <a:ext cx="7000924" cy="42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  <a:gridCol w="50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E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i="1" smtClean="0">
                          <a:solidFill>
                            <a:srgbClr val="3333FF"/>
                          </a:solidFill>
                          <a:latin typeface="Consolas" pitchFamily="49" charset="0"/>
                          <a:cs typeface="Consolas" pitchFamily="49" charset="0"/>
                        </a:rPr>
                        <a:t>F</a:t>
                      </a:r>
                      <a:endParaRPr lang="zh-CN" altLang="en-US" sz="2200" i="1">
                        <a:solidFill>
                          <a:srgbClr val="3333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6" name="组合 95"/>
          <p:cNvGrpSpPr/>
          <p:nvPr/>
        </p:nvGrpSpPr>
        <p:grpSpPr>
          <a:xfrm>
            <a:off x="1562101" y="4191000"/>
            <a:ext cx="7081865" cy="334963"/>
            <a:chOff x="1562101" y="4191000"/>
            <a:chExt cx="7081865" cy="334963"/>
          </a:xfrm>
        </p:grpSpPr>
        <p:sp>
          <p:nvSpPr>
            <p:cNvPr id="50" name="Rectangle 1071"/>
            <p:cNvSpPr>
              <a:spLocks noChangeArrowheads="1"/>
            </p:cNvSpPr>
            <p:nvPr/>
          </p:nvSpPr>
          <p:spPr bwMode="auto">
            <a:xfrm>
              <a:off x="7956448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1" name="Rectangle 1072"/>
            <p:cNvSpPr>
              <a:spLocks noChangeArrowheads="1"/>
            </p:cNvSpPr>
            <p:nvPr/>
          </p:nvSpPr>
          <p:spPr bwMode="auto">
            <a:xfrm>
              <a:off x="7432781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13</a:t>
              </a:r>
            </a:p>
          </p:txBody>
        </p:sp>
        <p:sp>
          <p:nvSpPr>
            <p:cNvPr id="52" name="Rectangle 1073"/>
            <p:cNvSpPr>
              <a:spLocks noChangeArrowheads="1"/>
            </p:cNvSpPr>
            <p:nvPr/>
          </p:nvSpPr>
          <p:spPr bwMode="auto">
            <a:xfrm>
              <a:off x="692503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12</a:t>
              </a:r>
            </a:p>
          </p:txBody>
        </p:sp>
        <p:sp>
          <p:nvSpPr>
            <p:cNvPr id="53" name="Rectangle 1074"/>
            <p:cNvSpPr>
              <a:spLocks noChangeArrowheads="1"/>
            </p:cNvSpPr>
            <p:nvPr/>
          </p:nvSpPr>
          <p:spPr bwMode="auto">
            <a:xfrm>
              <a:off x="6423044" y="4191000"/>
              <a:ext cx="50199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4" name="Rectangle 1075"/>
            <p:cNvSpPr>
              <a:spLocks noChangeArrowheads="1"/>
            </p:cNvSpPr>
            <p:nvPr/>
          </p:nvSpPr>
          <p:spPr bwMode="auto">
            <a:xfrm>
              <a:off x="595164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5445629" y="4191000"/>
              <a:ext cx="455212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4925644" y="4191000"/>
              <a:ext cx="51998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57" name="Rectangle 1078"/>
            <p:cNvSpPr>
              <a:spLocks noChangeArrowheads="1"/>
            </p:cNvSpPr>
            <p:nvPr/>
          </p:nvSpPr>
          <p:spPr bwMode="auto">
            <a:xfrm>
              <a:off x="4483027" y="4191000"/>
              <a:ext cx="442617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8" name="Rectangle 1079"/>
            <p:cNvSpPr>
              <a:spLocks noChangeArrowheads="1"/>
            </p:cNvSpPr>
            <p:nvPr/>
          </p:nvSpPr>
          <p:spPr bwMode="auto">
            <a:xfrm>
              <a:off x="3922723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59" name="Rectangle 1080"/>
            <p:cNvSpPr>
              <a:spLocks noChangeArrowheads="1"/>
            </p:cNvSpPr>
            <p:nvPr/>
          </p:nvSpPr>
          <p:spPr bwMode="auto">
            <a:xfrm>
              <a:off x="3451318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60" name="Rectangle 1081"/>
            <p:cNvSpPr>
              <a:spLocks noChangeArrowheads="1"/>
            </p:cNvSpPr>
            <p:nvPr/>
          </p:nvSpPr>
          <p:spPr bwMode="auto">
            <a:xfrm>
              <a:off x="2978115" y="4191000"/>
              <a:ext cx="473204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61" name="Rectangle 1082"/>
            <p:cNvSpPr>
              <a:spLocks noChangeArrowheads="1"/>
            </p:cNvSpPr>
            <p:nvPr/>
          </p:nvSpPr>
          <p:spPr bwMode="auto">
            <a:xfrm>
              <a:off x="2506710" y="4191000"/>
              <a:ext cx="471405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2" name="Rectangle 1083"/>
            <p:cNvSpPr>
              <a:spLocks noChangeArrowheads="1"/>
            </p:cNvSpPr>
            <p:nvPr/>
          </p:nvSpPr>
          <p:spPr bwMode="auto">
            <a:xfrm>
              <a:off x="2020911" y="4191000"/>
              <a:ext cx="413828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63" name="Rectangle 1084"/>
            <p:cNvSpPr>
              <a:spLocks noChangeArrowheads="1"/>
            </p:cNvSpPr>
            <p:nvPr/>
          </p:nvSpPr>
          <p:spPr bwMode="auto">
            <a:xfrm>
              <a:off x="1562101" y="4191000"/>
              <a:ext cx="530781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562101" y="4525963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562101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101"/>
            <p:cNvSpPr>
              <a:spLocks noChangeShapeType="1"/>
            </p:cNvSpPr>
            <p:nvPr/>
          </p:nvSpPr>
          <p:spPr bwMode="auto">
            <a:xfrm>
              <a:off x="8643966" y="4191000"/>
              <a:ext cx="0" cy="334963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02"/>
            <p:cNvSpPr>
              <a:spLocks noChangeShapeType="1"/>
            </p:cNvSpPr>
            <p:nvPr/>
          </p:nvSpPr>
          <p:spPr bwMode="auto">
            <a:xfrm>
              <a:off x="4836744" y="4191000"/>
              <a:ext cx="519985" cy="0"/>
            </a:xfrm>
            <a:prstGeom prst="line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103"/>
            <p:cNvSpPr>
              <a:spLocks noChangeShapeType="1"/>
            </p:cNvSpPr>
            <p:nvPr/>
          </p:nvSpPr>
          <p:spPr bwMode="auto">
            <a:xfrm>
              <a:off x="1562101" y="4191000"/>
              <a:ext cx="530781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104"/>
            <p:cNvSpPr>
              <a:spLocks noChangeShapeType="1"/>
            </p:cNvSpPr>
            <p:nvPr/>
          </p:nvSpPr>
          <p:spPr bwMode="auto">
            <a:xfrm>
              <a:off x="5356729" y="4191000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135"/>
            <p:cNvSpPr>
              <a:spLocks noChangeShapeType="1"/>
            </p:cNvSpPr>
            <p:nvPr/>
          </p:nvSpPr>
          <p:spPr bwMode="auto">
            <a:xfrm>
              <a:off x="2092882" y="4525963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136"/>
            <p:cNvSpPr>
              <a:spLocks noChangeShapeType="1"/>
            </p:cNvSpPr>
            <p:nvPr/>
          </p:nvSpPr>
          <p:spPr bwMode="auto">
            <a:xfrm>
              <a:off x="250671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137"/>
            <p:cNvSpPr>
              <a:spLocks noChangeShapeType="1"/>
            </p:cNvSpPr>
            <p:nvPr/>
          </p:nvSpPr>
          <p:spPr bwMode="auto">
            <a:xfrm>
              <a:off x="2978115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138"/>
            <p:cNvSpPr>
              <a:spLocks noChangeShapeType="1"/>
            </p:cNvSpPr>
            <p:nvPr/>
          </p:nvSpPr>
          <p:spPr bwMode="auto">
            <a:xfrm>
              <a:off x="3451318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1139"/>
            <p:cNvSpPr>
              <a:spLocks noChangeShapeType="1"/>
            </p:cNvSpPr>
            <p:nvPr/>
          </p:nvSpPr>
          <p:spPr bwMode="auto">
            <a:xfrm>
              <a:off x="392272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140"/>
            <p:cNvSpPr>
              <a:spLocks noChangeShapeType="1"/>
            </p:cNvSpPr>
            <p:nvPr/>
          </p:nvSpPr>
          <p:spPr bwMode="auto">
            <a:xfrm>
              <a:off x="439412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141"/>
            <p:cNvSpPr>
              <a:spLocks noChangeShapeType="1"/>
            </p:cNvSpPr>
            <p:nvPr/>
          </p:nvSpPr>
          <p:spPr bwMode="auto">
            <a:xfrm>
              <a:off x="4836744" y="4525963"/>
              <a:ext cx="51998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142"/>
            <p:cNvSpPr>
              <a:spLocks noChangeShapeType="1"/>
            </p:cNvSpPr>
            <p:nvPr/>
          </p:nvSpPr>
          <p:spPr bwMode="auto">
            <a:xfrm>
              <a:off x="5356729" y="4525963"/>
              <a:ext cx="455212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143"/>
            <p:cNvSpPr>
              <a:spLocks noChangeShapeType="1"/>
            </p:cNvSpPr>
            <p:nvPr/>
          </p:nvSpPr>
          <p:spPr bwMode="auto">
            <a:xfrm>
              <a:off x="5811940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144"/>
            <p:cNvSpPr>
              <a:spLocks noChangeShapeType="1"/>
            </p:cNvSpPr>
            <p:nvPr/>
          </p:nvSpPr>
          <p:spPr bwMode="auto">
            <a:xfrm>
              <a:off x="6283344" y="4525963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Line 1145"/>
            <p:cNvSpPr>
              <a:spLocks noChangeShapeType="1"/>
            </p:cNvSpPr>
            <p:nvPr/>
          </p:nvSpPr>
          <p:spPr bwMode="auto">
            <a:xfrm>
              <a:off x="6785337" y="4525963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Line 1146"/>
            <p:cNvSpPr>
              <a:spLocks noChangeShapeType="1"/>
            </p:cNvSpPr>
            <p:nvPr/>
          </p:nvSpPr>
          <p:spPr bwMode="auto">
            <a:xfrm>
              <a:off x="7227953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147"/>
            <p:cNvSpPr>
              <a:spLocks noChangeShapeType="1"/>
            </p:cNvSpPr>
            <p:nvPr/>
          </p:nvSpPr>
          <p:spPr bwMode="auto">
            <a:xfrm>
              <a:off x="7699358" y="4525963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148"/>
            <p:cNvSpPr>
              <a:spLocks noChangeShapeType="1"/>
            </p:cNvSpPr>
            <p:nvPr/>
          </p:nvSpPr>
          <p:spPr bwMode="auto">
            <a:xfrm>
              <a:off x="8172561" y="4525963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196"/>
            <p:cNvSpPr>
              <a:spLocks noChangeShapeType="1"/>
            </p:cNvSpPr>
            <p:nvPr/>
          </p:nvSpPr>
          <p:spPr bwMode="auto">
            <a:xfrm>
              <a:off x="2092882" y="4191000"/>
              <a:ext cx="413828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197"/>
            <p:cNvSpPr>
              <a:spLocks noChangeShapeType="1"/>
            </p:cNvSpPr>
            <p:nvPr/>
          </p:nvSpPr>
          <p:spPr bwMode="auto">
            <a:xfrm>
              <a:off x="250671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198"/>
            <p:cNvSpPr>
              <a:spLocks noChangeShapeType="1"/>
            </p:cNvSpPr>
            <p:nvPr/>
          </p:nvSpPr>
          <p:spPr bwMode="auto">
            <a:xfrm>
              <a:off x="2978115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199"/>
            <p:cNvSpPr>
              <a:spLocks noChangeShapeType="1"/>
            </p:cNvSpPr>
            <p:nvPr/>
          </p:nvSpPr>
          <p:spPr bwMode="auto">
            <a:xfrm>
              <a:off x="3451318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200"/>
            <p:cNvSpPr>
              <a:spLocks noChangeShapeType="1"/>
            </p:cNvSpPr>
            <p:nvPr/>
          </p:nvSpPr>
          <p:spPr bwMode="auto">
            <a:xfrm>
              <a:off x="392272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201"/>
            <p:cNvSpPr>
              <a:spLocks noChangeShapeType="1"/>
            </p:cNvSpPr>
            <p:nvPr/>
          </p:nvSpPr>
          <p:spPr bwMode="auto">
            <a:xfrm>
              <a:off x="439412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202"/>
            <p:cNvSpPr>
              <a:spLocks noChangeShapeType="1"/>
            </p:cNvSpPr>
            <p:nvPr/>
          </p:nvSpPr>
          <p:spPr bwMode="auto">
            <a:xfrm>
              <a:off x="5811940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Line 1203"/>
            <p:cNvSpPr>
              <a:spLocks noChangeShapeType="1"/>
            </p:cNvSpPr>
            <p:nvPr/>
          </p:nvSpPr>
          <p:spPr bwMode="auto">
            <a:xfrm>
              <a:off x="6283344" y="4191000"/>
              <a:ext cx="501993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204"/>
            <p:cNvSpPr>
              <a:spLocks noChangeShapeType="1"/>
            </p:cNvSpPr>
            <p:nvPr/>
          </p:nvSpPr>
          <p:spPr bwMode="auto">
            <a:xfrm>
              <a:off x="6785337" y="4191000"/>
              <a:ext cx="442617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05"/>
            <p:cNvSpPr>
              <a:spLocks noChangeShapeType="1"/>
            </p:cNvSpPr>
            <p:nvPr/>
          </p:nvSpPr>
          <p:spPr bwMode="auto">
            <a:xfrm>
              <a:off x="7227953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206"/>
            <p:cNvSpPr>
              <a:spLocks noChangeShapeType="1"/>
            </p:cNvSpPr>
            <p:nvPr/>
          </p:nvSpPr>
          <p:spPr bwMode="auto">
            <a:xfrm>
              <a:off x="7699358" y="4191000"/>
              <a:ext cx="473204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207"/>
            <p:cNvSpPr>
              <a:spLocks noChangeShapeType="1"/>
            </p:cNvSpPr>
            <p:nvPr/>
          </p:nvSpPr>
          <p:spPr bwMode="auto">
            <a:xfrm>
              <a:off x="8172561" y="4191000"/>
              <a:ext cx="471405" cy="0"/>
            </a:xfrm>
            <a:prstGeom prst="line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929322" y="5500702"/>
            <a:ext cx="2571768" cy="571504"/>
            <a:chOff x="6143636" y="5500702"/>
            <a:chExt cx="2571768" cy="571504"/>
          </a:xfrm>
        </p:grpSpPr>
        <p:sp>
          <p:nvSpPr>
            <p:cNvPr id="98" name="右大括号 97"/>
            <p:cNvSpPr/>
            <p:nvPr/>
          </p:nvSpPr>
          <p:spPr>
            <a:xfrm>
              <a:off x="6143636" y="5500702"/>
              <a:ext cx="214314" cy="571504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57950" y="5500702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用一个数组存储</a:t>
              </a:r>
              <a:endParaRPr lang="zh-CN" altLang="en-US" sz="2000"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3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62" grpId="0" autoUpdateAnimBg="0"/>
      <p:bldP spid="201763" grpId="0" autoUpdateAnimBg="0"/>
      <p:bldP spid="201764" grpId="0" autoUpdateAnimBg="0"/>
      <p:bldP spid="201765" grpId="0" autoUpdateAnimBg="0"/>
      <p:bldP spid="201766" grpId="0" autoUpdateAnimBg="0"/>
      <p:bldP spid="201767" grpId="0" autoUpdateAnimBg="0"/>
      <p:bldP spid="201768" grpId="0" animBg="1"/>
      <p:bldP spid="201769" grpId="0"/>
      <p:bldP spid="201770" grpId="0"/>
      <p:bldP spid="2017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280400" cy="3477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完全</a:t>
            </a:r>
            <a:r>
              <a:rPr lang="zh-CN" altLang="en-US" sz="220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二叉树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来说，其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顺序存储是十分合适的。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一般</a:t>
            </a:r>
            <a:r>
              <a:rPr lang="zh-CN" altLang="en-US" sz="220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二叉树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，特别是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对于那些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单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分支结点较多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的二叉树来说是很不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合适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的，因为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可能只有少数存储单元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被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利用，特别是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对退化的二叉树（即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每个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分支结点都是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单分支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），空间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浪费更是惊人。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在顺序存储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中，</a:t>
            </a:r>
            <a:r>
              <a:rPr lang="zh-CN" altLang="en-US" sz="22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找</a:t>
            </a:r>
            <a:r>
              <a:rPr lang="zh-CN" altLang="en-US" sz="220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zh-CN" altLang="en-US" sz="220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个结点的</a:t>
            </a:r>
            <a:r>
              <a:rPr lang="zh-CN" altLang="en-US" sz="2200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双亲和孩子都很容易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468312" y="333375"/>
            <a:ext cx="4389439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二叉树顺序存储结构的特点：</a:t>
            </a: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5286381" y="4915220"/>
            <a:ext cx="1834298" cy="1497440"/>
            <a:chOff x="2500298" y="4000504"/>
            <a:chExt cx="2653788" cy="2166435"/>
          </a:xfrm>
        </p:grpSpPr>
        <p:sp>
          <p:nvSpPr>
            <p:cNvPr id="5" name="椭圆 4"/>
            <p:cNvSpPr/>
            <p:nvPr/>
          </p:nvSpPr>
          <p:spPr>
            <a:xfrm>
              <a:off x="3428992" y="4000504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200" dirty="0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/2</a:t>
              </a:r>
              <a:endParaRPr lang="zh-CN" altLang="en-US" sz="12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4857760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00298" y="5643578"/>
              <a:ext cx="714380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4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4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53954" y="5643578"/>
              <a:ext cx="1000132" cy="5233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200" i="1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200" dirty="0" err="1" smtClean="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200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5" idx="4"/>
              <a:endCxn id="6" idx="0"/>
            </p:cNvCxnSpPr>
            <p:nvPr/>
          </p:nvCxnSpPr>
          <p:spPr>
            <a:xfrm rot="5400000">
              <a:off x="3619235" y="4690812"/>
              <a:ext cx="333895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3"/>
              <a:endCxn id="7" idx="7"/>
            </p:cNvCxnSpPr>
            <p:nvPr/>
          </p:nvCxnSpPr>
          <p:spPr>
            <a:xfrm rot="5400000">
              <a:off x="3113963" y="5300573"/>
              <a:ext cx="415745" cy="423552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5"/>
              <a:endCxn id="8" idx="1"/>
            </p:cNvCxnSpPr>
            <p:nvPr/>
          </p:nvCxnSpPr>
          <p:spPr>
            <a:xfrm rot="16200000" flipH="1">
              <a:off x="3961713" y="5381515"/>
              <a:ext cx="415748" cy="2616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左弧形箭头 11"/>
          <p:cNvSpPr/>
          <p:nvPr/>
        </p:nvSpPr>
        <p:spPr>
          <a:xfrm rot="10800000">
            <a:off x="6572265" y="4572008"/>
            <a:ext cx="214314" cy="642942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4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55651" y="2445406"/>
            <a:ext cx="4745043" cy="15200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node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data;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struct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</a:t>
            </a: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lchild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rchild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BTNode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;      </a:t>
            </a:r>
          </a:p>
        </p:txBody>
      </p:sp>
      <p:sp>
        <p:nvSpPr>
          <p:cNvPr id="171010" name="Text Box 2" descr="纸莎草纸"/>
          <p:cNvSpPr txBox="1">
            <a:spLocks noChangeArrowheads="1"/>
          </p:cNvSpPr>
          <p:nvPr/>
        </p:nvSpPr>
        <p:spPr bwMode="auto">
          <a:xfrm>
            <a:off x="250824" y="495282"/>
            <a:ext cx="5821374" cy="4862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857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7.3.2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二叉树的链式存储结构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7920037" cy="8032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借鉴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树的孩子链存储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sz="2200" dirty="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  <a:sym typeface="Wingdings" pitchFamily="2" charset="2"/>
              </a:rPr>
              <a:t>二叉树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的链式存储结构。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在二叉树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链式存储中，结点的类型声明如下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00232" y="3635376"/>
            <a:ext cx="4786346" cy="1551056"/>
            <a:chOff x="2000232" y="3635376"/>
            <a:chExt cx="4786346" cy="1551056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4786322"/>
              <a:ext cx="478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指向的都是</a:t>
              </a:r>
              <a:r>
                <a:rPr kumimoji="1" lang="zh-CN" altLang="en-US" sz="200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  <a:sym typeface="Wingdings" pitchFamily="2" charset="2"/>
                </a:rPr>
                <a:t>二叉树：递归性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2856693" y="4214024"/>
              <a:ext cx="1143008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14612" y="3635376"/>
              <a:ext cx="2160000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5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568575" y="329248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-36513" y="3292487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358775" y="1385900"/>
            <a:ext cx="2592388" cy="2016125"/>
            <a:chOff x="358775" y="1385900"/>
            <a:chExt cx="2592388" cy="2016125"/>
          </a:xfrm>
        </p:grpSpPr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717550" y="2825762"/>
              <a:ext cx="288925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 flipH="1">
              <a:off x="1222375" y="1673237"/>
              <a:ext cx="287338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831975" y="1625612"/>
              <a:ext cx="261938" cy="369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" y="233"/>
                </a:cxn>
              </a:cxnLst>
              <a:rect l="0" t="0" r="r" b="b"/>
              <a:pathLst>
                <a:path w="165" h="233">
                  <a:moveTo>
                    <a:pt x="0" y="0"/>
                  </a:moveTo>
                  <a:lnTo>
                    <a:pt x="165" y="2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 flipH="1">
              <a:off x="646113" y="2249500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 flipH="1">
              <a:off x="1789113" y="2278075"/>
              <a:ext cx="287337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2374900" y="2249500"/>
              <a:ext cx="287338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30" name="Oval 10"/>
            <p:cNvSpPr>
              <a:spLocks noChangeArrowheads="1"/>
            </p:cNvSpPr>
            <p:nvPr/>
          </p:nvSpPr>
          <p:spPr bwMode="auto">
            <a:xfrm>
              <a:off x="1438275" y="1385900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1931" name="Oval 11"/>
            <p:cNvSpPr>
              <a:spLocks noChangeArrowheads="1"/>
            </p:cNvSpPr>
            <p:nvPr/>
          </p:nvSpPr>
          <p:spPr bwMode="auto">
            <a:xfrm>
              <a:off x="933450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2014538" y="1960575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1933" name="Oval 13"/>
            <p:cNvSpPr>
              <a:spLocks noChangeArrowheads="1"/>
            </p:cNvSpPr>
            <p:nvPr/>
          </p:nvSpPr>
          <p:spPr bwMode="auto">
            <a:xfrm>
              <a:off x="358775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1934" name="Oval 14"/>
            <p:cNvSpPr>
              <a:spLocks noChangeArrowheads="1"/>
            </p:cNvSpPr>
            <p:nvPr/>
          </p:nvSpPr>
          <p:spPr bwMode="auto">
            <a:xfrm>
              <a:off x="14398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auto">
            <a:xfrm>
              <a:off x="933450" y="3041662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auto">
            <a:xfrm>
              <a:off x="2519363" y="2536837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</p:grp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3168650" y="2970225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102100" y="784238"/>
            <a:ext cx="4826000" cy="3265488"/>
            <a:chOff x="2584" y="360"/>
            <a:chExt cx="3040" cy="2057"/>
          </a:xfrm>
        </p:grpSpPr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81964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8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69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395288" y="473087"/>
            <a:ext cx="40322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二叉链存储</a:t>
            </a:r>
            <a:r>
              <a:rPr lang="zh-CN" altLang="en-US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结构演示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249988" y="4002102"/>
            <a:ext cx="1368425" cy="1243013"/>
            <a:chOff x="3937" y="2387"/>
            <a:chExt cx="862" cy="783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3937" y="2899"/>
              <a:ext cx="86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二叉链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 </a:t>
              </a: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 flipV="1">
              <a:off x="4332" y="2387"/>
              <a:ext cx="0" cy="499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6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00034" y="500042"/>
            <a:ext cx="3786214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   二</a:t>
            </a:r>
            <a:r>
              <a:rPr lang="zh-CN" altLang="en-US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叉链存储结构的特点：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032778" cy="161582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除了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指针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外，二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叉链</a:t>
            </a:r>
            <a:r>
              <a:rPr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比较节省存储空间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。占用的存储空间与树形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没有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关系，只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与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树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中结点个数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有关。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在二叉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链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中，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找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个结点的</a:t>
            </a:r>
            <a:r>
              <a:rPr lang="zh-CN" altLang="en-US" sz="2200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孩子</a:t>
            </a:r>
            <a:r>
              <a:rPr lang="zh-CN" altLang="en-US" sz="220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很</a:t>
            </a:r>
            <a:r>
              <a:rPr lang="zh-CN" altLang="en-US" sz="220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容易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，但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找其双亲不方便。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342900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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一颗树采用孩子兄弟链存储结构表示 </a:t>
            </a:r>
            <a:r>
              <a: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二叉链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7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00034" y="928670"/>
            <a:ext cx="4826000" cy="3265488"/>
            <a:chOff x="2584" y="360"/>
            <a:chExt cx="3040" cy="2057"/>
          </a:xfrm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3718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3945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4172" y="739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2993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220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447" y="1237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58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811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038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129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356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583" y="2190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399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4626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4853" y="1238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381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403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4264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4943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5170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5397" y="1736"/>
              <a:ext cx="22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3447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2857" y="1328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4309" y="875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47"/>
            <p:cNvSpPr>
              <a:spLocks/>
            </p:cNvSpPr>
            <p:nvPr/>
          </p:nvSpPr>
          <p:spPr bwMode="auto">
            <a:xfrm>
              <a:off x="3137" y="1857"/>
              <a:ext cx="264" cy="3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333"/>
                </a:cxn>
              </a:cxnLst>
              <a:rect l="0" t="0" r="r" b="b"/>
              <a:pathLst>
                <a:path w="264" h="333">
                  <a:moveTo>
                    <a:pt x="0" y="0"/>
                  </a:moveTo>
                  <a:lnTo>
                    <a:pt x="264" y="33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H="1">
              <a:off x="4127" y="137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4944" y="1374"/>
              <a:ext cx="317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4082" y="4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51"/>
            <p:cNvSpPr txBox="1">
              <a:spLocks noChangeArrowheads="1"/>
            </p:cNvSpPr>
            <p:nvPr/>
          </p:nvSpPr>
          <p:spPr bwMode="auto">
            <a:xfrm>
              <a:off x="3960" y="360"/>
              <a:ext cx="4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7158" y="285728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二叉链中，空指针的个数？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4500570"/>
            <a:ext cx="557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0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个结点 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个指针域</a:t>
            </a:r>
            <a:endParaRPr lang="en-US" altLang="zh-CN" sz="2000" smtClean="0"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分支数为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000" smtClean="0">
                <a:latin typeface="+mn-ea"/>
                <a:ea typeface="+mn-ea"/>
                <a:cs typeface="Times New Roman" pitchFamily="18" charset="0"/>
                <a:sym typeface="Wingdings"/>
              </a:rPr>
              <a:t>-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1 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 非空指针域有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000" smtClean="0">
                <a:latin typeface="+mn-ea"/>
                <a:ea typeface="+mn-ea"/>
                <a:cs typeface="Times New Roman" pitchFamily="18" charset="0"/>
                <a:sym typeface="Wingdings"/>
              </a:rPr>
              <a:t>-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个</a:t>
            </a:r>
            <a:endParaRPr lang="en-US" altLang="zh-CN" sz="2000" smtClean="0"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  <a:sym typeface="Wingdings"/>
              </a:rPr>
              <a:t>空指针域个数 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= 2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000" smtClean="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000" smtClean="0">
                <a:latin typeface="+mj-ea"/>
                <a:ea typeface="+mj-ea"/>
                <a:cs typeface="Times New Roman" pitchFamily="18" charset="0"/>
                <a:sym typeface="Wingdings"/>
              </a:rPr>
              <a:t>-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1) = </a:t>
            </a:r>
            <a:r>
              <a:rPr lang="en-US" altLang="zh-CN" sz="2000" i="1" smtClean="0"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72132" y="1357298"/>
            <a:ext cx="3071834" cy="2786082"/>
            <a:chOff x="5572132" y="1357298"/>
            <a:chExt cx="3071834" cy="2786082"/>
          </a:xfrm>
        </p:grpSpPr>
        <p:sp>
          <p:nvSpPr>
            <p:cNvPr id="35" name="TextBox 34"/>
            <p:cNvSpPr txBox="1"/>
            <p:nvPr/>
          </p:nvSpPr>
          <p:spPr>
            <a:xfrm>
              <a:off x="5929322" y="2230178"/>
              <a:ext cx="2714644" cy="867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=7</a:t>
              </a:r>
            </a:p>
            <a:p>
              <a:pPr algn="l">
                <a:lnSpc>
                  <a:spcPts val="3200"/>
                </a:lnSpc>
              </a:pP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空指针域个数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=8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右大括号 35"/>
            <p:cNvSpPr/>
            <p:nvPr/>
          </p:nvSpPr>
          <p:spPr>
            <a:xfrm>
              <a:off x="5572132" y="1357298"/>
              <a:ext cx="285752" cy="2786082"/>
            </a:xfrm>
            <a:prstGeom prst="rightBrace">
              <a:avLst/>
            </a:prstGeom>
            <a:ln w="28575">
              <a:solidFill>
                <a:srgbClr val="7030A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8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857232"/>
            <a:ext cx="8001056" cy="115416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二叉树的顺序存储结构和二叉链存储结构各有什么优缺点？</a:t>
            </a:r>
            <a:endParaRPr lang="zh-CN" altLang="en-US" sz="220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BE83-1AD7-4D57-BED4-A5A7924D4FB7}" type="slidenum">
              <a:rPr lang="en-US" altLang="zh-CN" smtClean="0"/>
              <a:pPr/>
              <a:t>9</a:t>
            </a:fld>
            <a:r>
              <a:rPr lang="en-US" altLang="zh-CN" smtClean="0"/>
              <a:t>/10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530</Words>
  <Application>Microsoft PowerPoint</Application>
  <PresentationFormat>全屏显示(4:3)</PresentationFormat>
  <Paragraphs>186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924</cp:revision>
  <dcterms:created xsi:type="dcterms:W3CDTF">2004-04-08T11:59:15Z</dcterms:created>
  <dcterms:modified xsi:type="dcterms:W3CDTF">2017-12-07T09:26:31Z</dcterms:modified>
</cp:coreProperties>
</file>