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426" r:id="rId2"/>
    <p:sldId id="427" r:id="rId3"/>
    <p:sldId id="428" r:id="rId4"/>
    <p:sldId id="440" r:id="rId5"/>
    <p:sldId id="443" r:id="rId6"/>
    <p:sldId id="445" r:id="rId7"/>
    <p:sldId id="431" r:id="rId8"/>
    <p:sldId id="432" r:id="rId9"/>
    <p:sldId id="446" r:id="rId10"/>
    <p:sldId id="447" r:id="rId11"/>
    <p:sldId id="433" r:id="rId12"/>
    <p:sldId id="444" r:id="rId13"/>
    <p:sldId id="434" r:id="rId14"/>
    <p:sldId id="435" r:id="rId15"/>
    <p:sldId id="436" r:id="rId16"/>
    <p:sldId id="437" r:id="rId17"/>
    <p:sldId id="438" r:id="rId18"/>
    <p:sldId id="441" r:id="rId19"/>
    <p:sldId id="43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00FF"/>
    <a:srgbClr val="CC00FF"/>
    <a:srgbClr val="3333FF"/>
    <a:srgbClr val="FF0000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3DA3-8CAA-4756-9ABE-F18ED2177E4F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A6D6-D83A-4C5E-AC13-CEF6D73A7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2D3-3945-43CE-9113-67B04255E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0A6F-1B6A-4468-BC7F-38B6B88A5B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D415-054A-4EA2-9A73-0AA5BC2F4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3274-B887-4B19-943F-7ACE2BEB89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B602-8887-4866-B21B-04A4D49EF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F4A8-3965-4162-AB0B-BCB276CCE0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65C-8DE2-4876-9161-45E467A2C4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1C3-D713-491D-A1C9-1C484A5998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FFB3EE-0930-44F9-825B-B02961BFCE37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0840-40C3-4D6D-9F90-F4ED103F3E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837D-274D-460F-A686-D2DCDEE4A6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94-CF56-4470-AC12-AAA238AC8D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47718" y="2721960"/>
            <a:ext cx="8382000" cy="220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创建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CreateBTree(*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str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根据二叉树括号</a:t>
            </a: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法字符串</a:t>
            </a: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str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生成</a:t>
            </a: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对应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的二叉链存储结构</a:t>
            </a: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销毁二叉链存储结构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DestroyBTree(*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销毁二叉链</a:t>
            </a: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并释放空间。</a:t>
            </a:r>
            <a:endParaRPr kumimoji="1" lang="zh-CN" altLang="en-US" sz="1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查找结点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FindNode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(*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在二叉树</a:t>
            </a:r>
            <a:r>
              <a:rPr kumimoji="1"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中寻找</a:t>
            </a:r>
            <a:r>
              <a:rPr kumimoji="1"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域值为</a:t>
            </a:r>
            <a:r>
              <a:rPr kumimoji="1" lang="en-US" altLang="zh-CN" sz="18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的结点，并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返回</a:t>
            </a: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该结点的</a:t>
            </a: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       </a:t>
            </a:r>
            <a:endParaRPr kumimoji="1" lang="zh-CN" altLang="en-US" sz="1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476280" y="1285860"/>
            <a:ext cx="5595918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二叉树的基本运算概述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56" y="2110079"/>
            <a:ext cx="5857916" cy="43088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有以下</a:t>
            </a:r>
            <a:r>
              <a:rPr kumimoji="1" lang="zh-CN" altLang="en-US" sz="22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基本运算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3831818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free(b);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剩下一个结点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，直接释放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唯一）。找到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后返回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指针，否则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66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）查找结点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FindNode</a:t>
            </a:r>
            <a:r>
              <a:rPr kumimoji="1"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(*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en-US" altLang="zh-CN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71750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：大问题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&gt;lchild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&gt;rchild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4214818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4714884"/>
            <a:ext cx="8572560" cy="13261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NULL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&gt;data==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若在左子树中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找到了，即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&gt;lchild，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&gt;rchild，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197559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03416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LchildNod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6962794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找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孩子结点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LchildNode(p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kumimoji="1" lang="en-US" altLang="zh-CN" sz="2200" dirty="0" err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RchildNode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(p)</a:t>
            </a:r>
            <a:endParaRPr lang="en-US" altLang="zh-CN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孩子结点或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1" y="260350"/>
            <a:ext cx="3819522" cy="49859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求高</a:t>
            </a:r>
            <a:r>
              <a:rPr kumimoji="1"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BTHeight(*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endParaRPr lang="en-US" altLang="zh-CN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989760" cy="1664348"/>
            <a:chOff x="582636" y="4286256"/>
            <a:chExt cx="6989760" cy="1664348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4929198"/>
              <a:ext cx="6845297" cy="10214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0	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     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  <a:endPara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MAX{</a:t>
              </a: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)}+1    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24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求二叉树的高度的递归模型</a:t>
              </a:r>
              <a:r>
                <a:rPr kumimoji="1"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如下：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938597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675072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786072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635509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421072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635509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3146434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576516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：大问题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-&gt;rchild)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-&gt;lchild)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57158" y="1035276"/>
            <a:ext cx="8572560" cy="422245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lchilddep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return(0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空树的高度为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return(lchilddep&gt;rchilddep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)?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输出二叉</a:t>
            </a:r>
            <a:r>
              <a:rPr kumimoji="1"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DispBTree(*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endParaRPr lang="en-US" altLang="zh-CN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19148" name="Group 12"/>
          <p:cNvGrpSpPr>
            <a:grpSpLocks/>
          </p:cNvGrpSpPr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2138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28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  <a:endParaRPr kumimoji="1"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 </a:t>
            </a:r>
            <a:r>
              <a:rPr kumimoji="1" lang="en-US" altLang="zh-CN" sz="180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2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（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solidFill>
                  <a:srgbClr val="0033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2200">
              <a:solidFill>
                <a:srgbClr val="00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3504" y="324129"/>
            <a:ext cx="2143140" cy="430887"/>
            <a:chOff x="5143504" y="324129"/>
            <a:chExt cx="2143140" cy="430887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 sz="22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71472" y="2857496"/>
            <a:ext cx="8135938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isometricOffAxis1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本讲算法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结构，如果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结构，算法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找孩子结点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LchildNode(p)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Rchild-Node(p)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：分别求二叉树中结点*</a:t>
            </a:r>
            <a:r>
              <a:rPr kumimoji="1"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的左孩子结点和右孩子结点。</a:t>
            </a:r>
            <a:endParaRPr kumimoji="1"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高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BTHeight(*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求二叉树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的高度。若二叉树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其高度为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；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否则，其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高度等于左子树与右子树中的最大高度加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DispBTree(*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以括号表示法输出一棵二叉树。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1285860"/>
            <a:ext cx="5834063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）创建二叉</a:t>
            </a:r>
            <a:r>
              <a:rPr kumimoji="1"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CreateBTree(*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*</a:t>
            </a:r>
            <a:r>
              <a:rPr kumimoji="1" lang="en-US" altLang="zh-CN" sz="2200" dirty="0" err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str</a:t>
            </a: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    </a:t>
            </a:r>
          </a:p>
        </p:txBody>
      </p:sp>
      <p:sp>
        <p:nvSpPr>
          <p:cNvPr id="209923" name="Text Box 3" descr="纸莎草纸"/>
          <p:cNvSpPr txBox="1">
            <a:spLocks noChangeArrowheads="1"/>
          </p:cNvSpPr>
          <p:nvPr/>
        </p:nvSpPr>
        <p:spPr bwMode="auto">
          <a:xfrm>
            <a:off x="250824" y="333375"/>
            <a:ext cx="6607191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二叉树的基本运算算法实现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756126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由正确的二叉树括号表示串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二叉链存储结构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2416175" y="2420938"/>
            <a:ext cx="4819650" cy="1193800"/>
            <a:chOff x="1522" y="1525"/>
            <a:chExt cx="3036" cy="752"/>
          </a:xfrm>
        </p:grpSpPr>
        <p:sp>
          <p:nvSpPr>
            <p:cNvPr id="209926" name="Line 6"/>
            <p:cNvSpPr>
              <a:spLocks noChangeShapeType="1"/>
            </p:cNvSpPr>
            <p:nvPr/>
          </p:nvSpPr>
          <p:spPr bwMode="auto">
            <a:xfrm flipV="1">
              <a:off x="1927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522" y="1800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3968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515" y="1799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09930" name="AutoShape 10"/>
            <p:cNvSpPr>
              <a:spLocks noChangeArrowheads="1"/>
            </p:cNvSpPr>
            <p:nvPr/>
          </p:nvSpPr>
          <p:spPr bwMode="auto">
            <a:xfrm>
              <a:off x="2517" y="1889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517" y="2025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映射</a:t>
              </a:r>
            </a:p>
          </p:txBody>
        </p:sp>
      </p:grpSp>
      <p:grpSp>
        <p:nvGrpSpPr>
          <p:cNvPr id="209935" name="Group 15"/>
          <p:cNvGrpSpPr>
            <a:grpSpLocks/>
          </p:cNvGrpSpPr>
          <p:nvPr/>
        </p:nvGrpSpPr>
        <p:grpSpPr bwMode="auto">
          <a:xfrm>
            <a:off x="754063" y="3789363"/>
            <a:ext cx="5905500" cy="2381250"/>
            <a:chOff x="475" y="2387"/>
            <a:chExt cx="3720" cy="1500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75" y="2387"/>
              <a:ext cx="3720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正确的二叉树括号表示串中只有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类字符：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611" y="2840"/>
              <a:ext cx="3266" cy="104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单个</a:t>
              </a: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字符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：结点的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值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棵左子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树的开始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：表示一棵子树的结束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：表示一棵右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子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树的开始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285728"/>
            <a:ext cx="18859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0984" y="2282815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L</a:t>
            </a:r>
            <a:endParaRPr kumimoji="1" lang="en-US" altLang="zh-CN" sz="2000" b="0" i="1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00298" y="928670"/>
            <a:ext cx="2500330" cy="2078045"/>
            <a:chOff x="2500298" y="928670"/>
            <a:chExt cx="2500330" cy="20780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52796" y="92867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00298" y="2000240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43372" y="2025629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429124" y="2301821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endParaRPr kumimoji="1" lang="en-US" altLang="zh-CN" sz="2000" b="0" i="1" dirty="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342900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，最后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endParaRPr lang="zh-CN" altLang="en-US" sz="2200" i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时，找不到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了，所以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需要保存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538971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而结点是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按最近原则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匹配的，所以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使用一个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保存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87052" y="2285992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57158" y="981075"/>
            <a:ext cx="8643998" cy="391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7030A0"/>
            </a:solidFill>
            <a:miter lim="800000"/>
            <a:headEnd/>
            <a:tailEnd type="none" w="med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tIns="108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=‘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’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则将前面刚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的结点作为双亲结点进栈，并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，表示开始处理左孩子结点；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② 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：表示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顶结点的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左、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右孩子结点处理完毕，退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栈；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③ 若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=‘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’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表示开始处理右孩子结点，置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④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其他情况（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结点值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kumimoji="1"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   创建*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结点用于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当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时，将*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结点作为栈顶结点的左孩子结点；</a:t>
            </a:r>
            <a:endParaRPr kumimoji="1"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时，将*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结点作为栈顶结点的右孩子结点。</a:t>
            </a:r>
            <a:endParaRPr kumimoji="1"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24129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扫描采用括号表示法表示二叉树的字符串：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898524" y="963603"/>
            <a:ext cx="54594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A </a:t>
            </a:r>
            <a:r>
              <a:rPr kumimoji="1" lang="en-US" altLang="zh-CN" sz="2200" smtClean="0">
                <a:latin typeface="Consolas" pitchFamily="49" charset="0"/>
                <a:ea typeface="宋体" charset="-122"/>
                <a:cs typeface="Consolas" pitchFamily="49" charset="0"/>
              </a:rPr>
              <a:t>( 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B </a:t>
            </a:r>
            <a:r>
              <a:rPr kumimoji="1" lang="en-US" altLang="zh-CN" sz="2200" dirty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kumimoji="1" lang="en-US" altLang="zh-CN" sz="2200" i="1">
                <a:latin typeface="Consolas" pitchFamily="49" charset="0"/>
                <a:ea typeface="宋体" charset="-122"/>
                <a:cs typeface="Consolas" pitchFamily="49" charset="0"/>
              </a:rPr>
              <a:t>D </a:t>
            </a:r>
            <a:r>
              <a:rPr kumimoji="1" lang="en-US" altLang="zh-CN" sz="2200" smtClean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G </a:t>
            </a:r>
            <a:r>
              <a:rPr kumimoji="1" lang="en-US" altLang="zh-CN" sz="2200" smtClean="0">
                <a:latin typeface="Consolas" pitchFamily="49" charset="0"/>
                <a:ea typeface="宋体" charset="-122"/>
                <a:cs typeface="Consolas" pitchFamily="49" charset="0"/>
              </a:rPr>
              <a:t>) ) </a:t>
            </a:r>
            <a:r>
              <a:rPr kumimoji="1" lang="zh-CN" altLang="en-US" sz="22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C </a:t>
            </a:r>
            <a:r>
              <a:rPr kumimoji="1" lang="en-US" altLang="zh-CN" sz="2200" smtClean="0">
                <a:latin typeface="Consolas" pitchFamily="49" charset="0"/>
                <a:ea typeface="宋体" charset="-122"/>
                <a:cs typeface="Consolas" pitchFamily="49" charset="0"/>
              </a:rPr>
              <a:t>( 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E </a:t>
            </a:r>
            <a:r>
              <a:rPr kumimoji="1" lang="zh-CN" altLang="en-US" sz="22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宋体" charset="-122"/>
                <a:cs typeface="Consolas" pitchFamily="49" charset="0"/>
              </a:rPr>
              <a:t>F </a:t>
            </a:r>
            <a:r>
              <a:rPr kumimoji="1" lang="en-US" altLang="zh-CN" sz="2200" smtClean="0">
                <a:latin typeface="Consolas" pitchFamily="49" charset="0"/>
                <a:ea typeface="宋体" charset="-122"/>
                <a:cs typeface="Consolas" pitchFamily="49" charset="0"/>
              </a:rPr>
              <a:t>) )</a:t>
            </a:r>
            <a:endParaRPr kumimoji="1" lang="en-US" altLang="zh-CN" sz="22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 flipV="1">
            <a:off x="1066297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7092950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8532813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7092950" y="5426075"/>
            <a:ext cx="1439863" cy="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7237413" y="4786322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237413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7240606" y="34972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7240606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V="1">
            <a:off x="138135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 flipV="1">
            <a:off x="169117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V="1">
            <a:off x="200023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 flipV="1">
            <a:off x="228598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 flipV="1">
            <a:off x="260707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V="1">
            <a:off x="288155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 flipV="1">
            <a:off x="320264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3" name="Line 55"/>
          <p:cNvSpPr>
            <a:spLocks noChangeShapeType="1"/>
          </p:cNvSpPr>
          <p:nvPr/>
        </p:nvSpPr>
        <p:spPr bwMode="auto">
          <a:xfrm flipV="1">
            <a:off x="348839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4" name="Line 56"/>
          <p:cNvSpPr>
            <a:spLocks noChangeShapeType="1"/>
          </p:cNvSpPr>
          <p:nvPr/>
        </p:nvSpPr>
        <p:spPr bwMode="auto">
          <a:xfrm flipV="1">
            <a:off x="379821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5" name="Line 57"/>
          <p:cNvSpPr>
            <a:spLocks noChangeShapeType="1"/>
          </p:cNvSpPr>
          <p:nvPr/>
        </p:nvSpPr>
        <p:spPr bwMode="auto">
          <a:xfrm flipV="1">
            <a:off x="412006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6" name="Line 58"/>
          <p:cNvSpPr>
            <a:spLocks noChangeShapeType="1"/>
          </p:cNvSpPr>
          <p:nvPr/>
        </p:nvSpPr>
        <p:spPr bwMode="auto">
          <a:xfrm flipV="1">
            <a:off x="439378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V="1">
            <a:off x="467953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497731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29" name="Line 61"/>
          <p:cNvSpPr>
            <a:spLocks noChangeShapeType="1"/>
          </p:cNvSpPr>
          <p:nvPr/>
        </p:nvSpPr>
        <p:spPr bwMode="auto">
          <a:xfrm flipV="1">
            <a:off x="527434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30" name="Line 62"/>
          <p:cNvSpPr>
            <a:spLocks noChangeShapeType="1"/>
          </p:cNvSpPr>
          <p:nvPr/>
        </p:nvSpPr>
        <p:spPr bwMode="auto">
          <a:xfrm flipV="1">
            <a:off x="557213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V="1">
            <a:off x="585788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32" name="Line 64"/>
          <p:cNvSpPr>
            <a:spLocks noChangeShapeType="1"/>
          </p:cNvSpPr>
          <p:nvPr/>
        </p:nvSpPr>
        <p:spPr bwMode="auto">
          <a:xfrm flipV="1">
            <a:off x="621507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68312" y="328594"/>
            <a:ext cx="6246828" cy="43088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　根据括号表示法字符串构造二叉链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的演示</a:t>
            </a:r>
            <a:endParaRPr kumimoji="1"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2034" name="Text Box 66"/>
          <p:cNvSpPr txBox="1">
            <a:spLocks noChangeArrowheads="1"/>
          </p:cNvSpPr>
          <p:nvPr/>
        </p:nvSpPr>
        <p:spPr bwMode="auto">
          <a:xfrm>
            <a:off x="2714612" y="5786454"/>
            <a:ext cx="28082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二叉链创建完毕</a:t>
            </a:r>
          </a:p>
        </p:txBody>
      </p:sp>
      <p:grpSp>
        <p:nvGrpSpPr>
          <p:cNvPr id="2" name="组合 94"/>
          <p:cNvGrpSpPr/>
          <p:nvPr/>
        </p:nvGrpSpPr>
        <p:grpSpPr>
          <a:xfrm>
            <a:off x="1577950" y="3678230"/>
            <a:ext cx="1081088" cy="360363"/>
            <a:chOff x="1577950" y="3678230"/>
            <a:chExt cx="1081088" cy="360363"/>
          </a:xfrm>
        </p:grpSpPr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577950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938312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298675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928662" y="4470392"/>
            <a:ext cx="1081088" cy="360363"/>
            <a:chOff x="928662" y="4470392"/>
            <a:chExt cx="1081088" cy="360363"/>
          </a:xfrm>
        </p:grpSpPr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928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8902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64938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99"/>
          <p:cNvGrpSpPr/>
          <p:nvPr/>
        </p:nvGrpSpPr>
        <p:grpSpPr>
          <a:xfrm>
            <a:off x="1793850" y="5191117"/>
            <a:ext cx="1081088" cy="360363"/>
            <a:chOff x="1793850" y="5191117"/>
            <a:chExt cx="1081088" cy="360363"/>
          </a:xfrm>
        </p:grpSpPr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1793850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154212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514575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grpSp>
        <p:nvGrpSpPr>
          <p:cNvPr id="5" name="组合 95"/>
          <p:cNvGrpSpPr/>
          <p:nvPr/>
        </p:nvGrpSpPr>
        <p:grpSpPr>
          <a:xfrm>
            <a:off x="3809975" y="3679817"/>
            <a:ext cx="1081088" cy="360363"/>
            <a:chOff x="3809975" y="3679817"/>
            <a:chExt cx="1081088" cy="360363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809975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170337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4530700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2874937" y="4470392"/>
            <a:ext cx="1081088" cy="360363"/>
            <a:chOff x="2874937" y="4470392"/>
            <a:chExt cx="1081088" cy="360363"/>
          </a:xfrm>
        </p:grpSpPr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235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595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4673575" y="4470392"/>
            <a:ext cx="1081088" cy="360363"/>
            <a:chOff x="4673575" y="4470392"/>
            <a:chExt cx="1081088" cy="360363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67357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5033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394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87" name="Line 45"/>
          <p:cNvSpPr>
            <a:spLocks noChangeShapeType="1"/>
          </p:cNvSpPr>
          <p:nvPr/>
        </p:nvSpPr>
        <p:spPr bwMode="auto">
          <a:xfrm flipH="1">
            <a:off x="1362050" y="3822692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Freeform 47"/>
          <p:cNvSpPr>
            <a:spLocks/>
          </p:cNvSpPr>
          <p:nvPr/>
        </p:nvSpPr>
        <p:spPr bwMode="auto">
          <a:xfrm>
            <a:off x="1806550" y="4662480"/>
            <a:ext cx="419100" cy="528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333"/>
              </a:cxn>
            </a:cxnLst>
            <a:rect l="0" t="0" r="r" b="b"/>
            <a:pathLst>
              <a:path w="264" h="333">
                <a:moveTo>
                  <a:pt x="0" y="0"/>
                </a:moveTo>
                <a:lnTo>
                  <a:pt x="264" y="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 flipH="1">
            <a:off x="3378175" y="3895717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4675162" y="3895717"/>
            <a:ext cx="5032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09"/>
          <p:cNvGrpSpPr/>
          <p:nvPr/>
        </p:nvGrpSpPr>
        <p:grpSpPr>
          <a:xfrm>
            <a:off x="2728887" y="2887655"/>
            <a:ext cx="1081088" cy="360363"/>
            <a:chOff x="2728887" y="2887655"/>
            <a:chExt cx="1081088" cy="360363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728887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089250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449612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3113062" y="2285992"/>
            <a:ext cx="647700" cy="600075"/>
            <a:chOff x="3113062" y="2285992"/>
            <a:chExt cx="647700" cy="600075"/>
          </a:xfrm>
        </p:grpSpPr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306737" y="2454267"/>
              <a:ext cx="0" cy="43180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113062" y="2285992"/>
              <a:ext cx="6477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572132" y="2357430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00958" y="557214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>
            <a:off x="2298675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667100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灯片编号占位符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1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1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7" grpId="0" animBg="1"/>
      <p:bldP spid="211971" grpId="0" animBg="1"/>
      <p:bldP spid="211971" grpId="1" animBg="1"/>
      <p:bldP spid="211975" grpId="0" animBg="1"/>
      <p:bldP spid="211975" grpId="1" animBg="1"/>
      <p:bldP spid="211979" grpId="0" animBg="1"/>
      <p:bldP spid="211979" grpId="1" animBg="1"/>
      <p:bldP spid="212014" grpId="0" animBg="1"/>
      <p:bldP spid="212014" grpId="1" animBg="1"/>
      <p:bldP spid="212015" grpId="0" animBg="1"/>
      <p:bldP spid="212015" grpId="1" animBg="1"/>
      <p:bldP spid="212016" grpId="0" animBg="1"/>
      <p:bldP spid="212016" grpId="1" animBg="1"/>
      <p:bldP spid="212017" grpId="0" animBg="1"/>
      <p:bldP spid="212017" grpId="1" animBg="1"/>
      <p:bldP spid="212018" grpId="0" animBg="1"/>
      <p:bldP spid="212018" grpId="1" animBg="1"/>
      <p:bldP spid="212019" grpId="0" animBg="1"/>
      <p:bldP spid="212019" grpId="1" animBg="1"/>
      <p:bldP spid="212020" grpId="0" animBg="1"/>
      <p:bldP spid="212020" grpId="1" animBg="1"/>
      <p:bldP spid="212021" grpId="0" animBg="1"/>
      <p:bldP spid="212021" grpId="1" animBg="1"/>
      <p:bldP spid="212022" grpId="0" animBg="1"/>
      <p:bldP spid="212022" grpId="1" animBg="1"/>
      <p:bldP spid="212023" grpId="0" animBg="1"/>
      <p:bldP spid="212023" grpId="1" animBg="1"/>
      <p:bldP spid="212024" grpId="0" animBg="1"/>
      <p:bldP spid="212024" grpId="1" animBg="1"/>
      <p:bldP spid="212025" grpId="0" animBg="1"/>
      <p:bldP spid="212025" grpId="1" animBg="1"/>
      <p:bldP spid="212026" grpId="0" animBg="1"/>
      <p:bldP spid="212026" grpId="1" animBg="1"/>
      <p:bldP spid="212027" grpId="0" animBg="1"/>
      <p:bldP spid="212027" grpId="1" animBg="1"/>
      <p:bldP spid="212028" grpId="0" animBg="1"/>
      <p:bldP spid="212028" grpId="1" animBg="1"/>
      <p:bldP spid="212029" grpId="0" animBg="1"/>
      <p:bldP spid="212029" grpId="1" animBg="1"/>
      <p:bldP spid="212030" grpId="0" animBg="1"/>
      <p:bldP spid="212030" grpId="1" animBg="1"/>
      <p:bldP spid="212031" grpId="0" animBg="1"/>
      <p:bldP spid="212031" grpId="1" animBg="1"/>
      <p:bldP spid="212032" grpId="0" animBg="1"/>
      <p:bldP spid="212034" grpId="0"/>
      <p:bldP spid="87" grpId="0" animBg="1"/>
      <p:bldP spid="89" grpId="0" animBg="1"/>
      <p:bldP spid="90" grpId="0" animBg="1"/>
      <p:bldP spid="91" grpId="0" animBg="1"/>
      <p:bldP spid="86" grpId="0" animBg="1"/>
      <p:bldP spid="10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2844" y="302667"/>
            <a:ext cx="8782020" cy="4653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二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叉链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St[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b=NULL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叉链初始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时为空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ch=str[j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!='\0')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未扫描完时循环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switch(ch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top++; St[top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可能有左孩子结点，进栈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top-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break;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k=2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break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后面为右孩子结点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675588" cy="510019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        	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遇到结点值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b==NULL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为二叉树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else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已建立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switch(k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case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St[top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break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case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St[top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break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销毁二叉链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。则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&gt;lchild)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销毁左子树，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&gt;rchild)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销毁右子树：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两个小问题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000660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）销毁二叉链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DestroyBTree(*</a:t>
            </a: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b)</a:t>
            </a:r>
            <a:endParaRPr lang="en-US" altLang="zh-CN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：大问题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31003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&gt;lchild)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&gt;rchild)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7358114" cy="104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≡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1800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≡   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1292</Words>
  <Application>Microsoft Office PowerPoint</Application>
  <PresentationFormat>全屏显示(4:3)</PresentationFormat>
  <Paragraphs>222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933</cp:revision>
  <dcterms:created xsi:type="dcterms:W3CDTF">2004-04-08T11:59:15Z</dcterms:created>
  <dcterms:modified xsi:type="dcterms:W3CDTF">2018-04-23T01:08:36Z</dcterms:modified>
</cp:coreProperties>
</file>