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5"/>
  </p:notesMasterIdLst>
  <p:handoutMasterIdLst>
    <p:handoutMasterId r:id="rId76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278" r:id="rId11"/>
    <p:sldId id="279" r:id="rId12"/>
    <p:sldId id="326" r:id="rId13"/>
    <p:sldId id="482" r:id="rId14"/>
    <p:sldId id="575" r:id="rId15"/>
    <p:sldId id="576" r:id="rId16"/>
    <p:sldId id="577" r:id="rId17"/>
    <p:sldId id="578" r:id="rId18"/>
    <p:sldId id="579" r:id="rId19"/>
    <p:sldId id="584" r:id="rId20"/>
    <p:sldId id="585" r:id="rId21"/>
    <p:sldId id="586" r:id="rId22"/>
    <p:sldId id="587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552" r:id="rId42"/>
    <p:sldId id="553" r:id="rId43"/>
    <p:sldId id="554" r:id="rId44"/>
    <p:sldId id="555" r:id="rId45"/>
    <p:sldId id="556" r:id="rId46"/>
    <p:sldId id="557" r:id="rId47"/>
    <p:sldId id="600" r:id="rId48"/>
    <p:sldId id="559" r:id="rId49"/>
    <p:sldId id="560" r:id="rId50"/>
    <p:sldId id="561" r:id="rId51"/>
    <p:sldId id="601" r:id="rId52"/>
    <p:sldId id="563" r:id="rId53"/>
    <p:sldId id="565" r:id="rId54"/>
    <p:sldId id="564" r:id="rId55"/>
    <p:sldId id="566" r:id="rId56"/>
    <p:sldId id="602" r:id="rId57"/>
    <p:sldId id="568" r:id="rId58"/>
    <p:sldId id="569" r:id="rId59"/>
    <p:sldId id="570" r:id="rId60"/>
    <p:sldId id="571" r:id="rId61"/>
    <p:sldId id="573" r:id="rId62"/>
    <p:sldId id="572" r:id="rId63"/>
    <p:sldId id="574" r:id="rId64"/>
    <p:sldId id="486" r:id="rId65"/>
    <p:sldId id="537" r:id="rId66"/>
    <p:sldId id="487" r:id="rId67"/>
    <p:sldId id="538" r:id="rId68"/>
    <p:sldId id="588" r:id="rId69"/>
    <p:sldId id="590" r:id="rId70"/>
    <p:sldId id="591" r:id="rId71"/>
    <p:sldId id="592" r:id="rId72"/>
    <p:sldId id="603" r:id="rId73"/>
    <p:sldId id="511" r:id="rId7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170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　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是指按照一定次序访问树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中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所有结点，并且</a:t>
            </a:r>
            <a:r>
              <a:rPr kumimoji="1"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每个结点仅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被访问一次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的过程。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是二叉树最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基本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运算，是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530540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二叉树遍历的概念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的遍历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74570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80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03251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9845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由二叉树的三种遍历过程直接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得到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上述</a:t>
            </a:r>
            <a:r>
              <a:rPr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访问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是直接输出结点值。实际上，访问结点可以对该结点进行各种操作，如计数、删除结点等。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6003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6003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042988" y="2924175"/>
            <a:ext cx="6529408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每种遍历序列提供了什么信息？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为什么前面</a:t>
            </a:r>
            <a:r>
              <a:rPr lang="en-US" altLang="zh-CN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遍历都采用递归求解？</a:t>
            </a:r>
          </a:p>
        </p:txBody>
      </p:sp>
      <p:pic>
        <p:nvPicPr>
          <p:cNvPr id="269317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0"/>
            <a:ext cx="2735263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lchild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 smtClean="0">
                <a:latin typeface="Consolas" pitchFamily="49" charset="0"/>
                <a:cs typeface="Consolas" pitchFamily="49" charset="0"/>
              </a:rPr>
              <a:t>rchild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16903"/>
            <a:chOff x="5143504" y="2870196"/>
            <a:chExt cx="2857520" cy="2716903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大问题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itchFamily="49" charset="-122"/>
                  <a:ea typeface="楷体" pitchFamily="49" charset="-122"/>
                </a:rPr>
                <a:t>两个小问题</a:t>
              </a:r>
              <a:endParaRPr lang="zh-CN" altLang="en-US" sz="22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890416" y="5357826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/>
              <a:t>  </a:t>
            </a:r>
            <a:r>
              <a:rPr lang="zh-CN" altLang="en-US" sz="2200" dirty="0"/>
              <a:t>　</a:t>
            </a:r>
            <a:r>
              <a:rPr lang="en-US" altLang="zh-CN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7-11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p212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假设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二叉树采用二叉链存储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存储，设计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算法，计算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一棵给定二叉树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所有结点个数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计算一棵二叉树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所有结点个数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48982"/>
            <a:chOff x="2268538" y="3114675"/>
            <a:chExt cx="3959225" cy="2648982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7072362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			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61760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num1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num2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928794" y="2786058"/>
            <a:ext cx="5429288" cy="1993770"/>
            <a:chOff x="1857356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先左子树、再右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子树，最后根结点（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计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dirty="0" smtClean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857224" y="4500570"/>
            <a:ext cx="7929618" cy="114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所指结点为叶子结点</a:t>
            </a:r>
          </a:p>
          <a:p>
            <a:pPr algn="l"/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7694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7-12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p214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假设二叉树采用二叉链存储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存储，设计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算法，输出一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棵给定二叉树的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叶子结点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43088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叶子结点的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48982"/>
            <a:chOff x="2268538" y="3114675"/>
            <a:chExt cx="3959225" cy="2648982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8032777" cy="230832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928662" y="1500174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dirty="0" smtClean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提示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同样本例算法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7-13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p215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二叉树采用二叉链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结构，设计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层次（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假设所有结点值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的结点的层次，其中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指结点的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层数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的结点，返回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其层次（一个大于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的整数）；若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没有找到，返回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277263"/>
              <a:chOff x="2571736" y="1714488"/>
              <a:chExt cx="3357586" cy="2277263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 smtClean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 smtClean="0">
                    <a:latin typeface="Consolas" pitchFamily="49" charset="0"/>
                    <a:cs typeface="Consolas" pitchFamily="49" charset="0"/>
                  </a:rPr>
                  <a:t>lchild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 smtClean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 smtClean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 smtClean="0">
                    <a:latin typeface="Consolas" pitchFamily="49" charset="0"/>
                    <a:cs typeface="Consolas" pitchFamily="49" charset="0"/>
                  </a:rPr>
                  <a:t>rchild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初始调用</a:t>
                </a:r>
                <a:r>
                  <a:rPr lang="zh-CN" altLang="en-US" sz="22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sz="22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Level(</a:t>
                </a:r>
                <a:r>
                  <a:rPr lang="en-US" altLang="zh-CN" sz="2200" i="1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2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 i="1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</a:t>
                </a:r>
                <a:r>
                  <a:rPr lang="zh-CN" altLang="en-US" sz="22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200" dirty="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）</a:t>
                </a:r>
                <a:endParaRPr lang="zh-CN" altLang="en-US" sz="22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根结点的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层次为</a:t>
                </a:r>
                <a:r>
                  <a:rPr kumimoji="1" lang="en-US" altLang="zh-CN" sz="20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600201" y="2781300"/>
            <a:ext cx="2684463" cy="3581400"/>
            <a:chOff x="1008" y="1752"/>
            <a:chExt cx="1691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008" y="2387"/>
              <a:ext cx="33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种遍历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只考虑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 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277263"/>
            <a:chOff x="2571736" y="1714488"/>
            <a:chExt cx="3357586" cy="2277263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空二叉树中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找不到值为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Level</a:t>
              </a:r>
              <a:r>
                <a:rPr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20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因为假设“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h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表示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kumimoji="1"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所指结点的层次”</a:t>
                </a:r>
                <a:endParaRPr lang="zh-CN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否则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00166" y="257174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=Level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258" y="3500438"/>
            <a:ext cx="72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Level(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)=Level(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00010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000100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3" grpId="0"/>
      <p:bldP spid="34" grpId="0" animBg="1"/>
      <p:bldP spid="35" grpId="0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571472" y="428604"/>
            <a:ext cx="3714776" cy="4308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28596" y="1071546"/>
            <a:ext cx="8358246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=0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endParaRPr lang="zh-CN" altLang="en-US" sz="18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2571736" y="2928934"/>
            <a:ext cx="3357586" cy="2277263"/>
            <a:chOff x="2571736" y="1714488"/>
            <a:chExt cx="3357586" cy="2277263"/>
          </a:xfrm>
        </p:grpSpPr>
        <p:sp>
          <p:nvSpPr>
            <p:cNvPr id="7" name="椭圆 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>
              <a:stCxn id="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>
              <a:endCxn id="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 smtClean="0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2" y="927100"/>
            <a:ext cx="8197879" cy="404467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层次，否则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0;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h;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先序遍历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44674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7-14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p216】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假设二叉树采用二叉链存储结构，设计一个算法求二叉树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设计算法为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Lnodenum(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所指的结点层次，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是引用型参数，用于保存第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初始调用时，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为根结点指针，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赋值为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，即调用方式是：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Lnodenum(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4105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&amp;n)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 上述算法中，引用型形参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用于记录二叉树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sz="22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5420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n=0;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04" cy="169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7-15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p217】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假设二叉树采用二叉链存储结构，设计一个算法判断两棵二叉树是否相似，所谓二叉树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是相似的指的是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都是空的二叉树；或者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的根结点是相似的，以及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的左子树是相似的且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的右子树与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的右子树是相似的。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判断两棵二叉树是否相似的递归模型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	</a:t>
            </a:r>
            <a:endParaRPr kumimoji="1"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9880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)=true    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2=NULL</a:t>
            </a:r>
          </a:p>
          <a:p>
            <a:pPr algn="l"/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)=false  	   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 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为空，另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一不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&amp;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需要根据题意自已归纳起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出，否则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不完整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842968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*b1，BTNode *b2)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两棵二叉树相似时返回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like1，like2;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(b1==NULL &amp;&amp; b2==NULL)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(b1==NULL || b2==NULL)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like1=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(b1-&gt;lchild，b2-&gt;lchild);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like2=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(b1-&gt;rchild，b2-&gt;rchild);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(like1 &amp;&amp; like2);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的与运算结果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072494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7-16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p217】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假设二叉树采用二叉链存储结构，设计一个算法输出值为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表示结点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是否为值是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的结点的祖先，若结点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是值是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的结点的祖先。当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时，输出结点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的值。求值为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的结点的所有祖先的递归模型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288477"/>
            <a:ext cx="8358246" cy="17121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若结点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的左孩子或右孩子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72494" cy="56400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*b，ElemType x)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(b-&gt;lchild!=NULL &amp;&amp; b-&gt;lchild-&gt;data==x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|| b-&gt;rchild!=NULL &amp;&amp; b-&gt;rchild-&gt;data==x)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(b-&gt;lchild，x) ||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(b-&gt;rchild，x))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52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880234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序遍历右子树。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解法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vector&lt;int&gt;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存放从根结点到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结点的正向路径。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的求解过程是：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4172067"/>
            <a:ext cx="8286808" cy="14715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path)=false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path)=true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b-&gt;data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-&gt;data=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path)=true	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-&gt;lchild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path)=true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-&gt;rchild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214422"/>
            <a:ext cx="77153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为空树，返回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结点值加入到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b-&gt;data=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，查找成功返回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b-&gt;data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，在左子树中查找，若在左子树找到值为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，若在左子树没有找到值为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的结点，返回在右子树中的查找结果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而左、右子树中查找都是“小问题”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357166"/>
            <a:ext cx="8929718" cy="590349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Findxpath2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(BTNode *bt,int x,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vector&lt;int&gt; tmppath,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临时路径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vector&lt;int&gt; &amp;path)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求根结点到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结点的（正向）路径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(bt==NULL)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空树返回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tmppath.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push_back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(bt-&gt;data);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当前结点加入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(bt-&gt;data==x)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当前结点值为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path=tmppath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路径复制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find=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Findxpath2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(bt-&gt;lchild,x,tmppath,path);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在左子树中查找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(find)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左子树中成功找到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左子树中没有找到，在右子树中查找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Findxpath2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(bt-&gt;rchild,x,tmppath,path);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32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28596" y="428604"/>
            <a:ext cx="8143932" cy="428766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面试题：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有一棵给定根结点的二叉树，现在怀疑这棵二叉树有问题，其中可能存在某些结点不只有一个父亲结点。现要你编写一个函数判断给定的二叉树是否存在这样的结点，若存在则打印出其父亲结点并返回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。打印结点形式：</a:t>
            </a: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[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[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父亲结点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 [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父亲结点的父亲结点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[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1800" smtClean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[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[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父亲结点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2] [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父亲结点的父亲结点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[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zh-CN" altLang="en-US" sz="1800" smtClean="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…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例如，对于如下图所示的异常二叉树，输出结果如下：</a:t>
            </a:r>
            <a:endParaRPr lang="zh-CN" altLang="en-US" sz="220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85752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[E]  [B]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[E]  [C]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[D]  [B]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[E]  [B]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[E]  [C]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[F]  [C]  [A]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286512" y="1714488"/>
            <a:ext cx="357190" cy="428628"/>
          </a:xfrm>
          <a:prstGeom prst="ellips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572132" y="2428868"/>
            <a:ext cx="357190" cy="428628"/>
          </a:xfrm>
          <a:prstGeom prst="ellips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6858016" y="2428868"/>
            <a:ext cx="357190" cy="428628"/>
          </a:xfrm>
          <a:prstGeom prst="ellips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000628" y="3143248"/>
            <a:ext cx="357190" cy="428628"/>
          </a:xfrm>
          <a:prstGeom prst="ellips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520" y="3143248"/>
            <a:ext cx="357190" cy="428628"/>
          </a:xfrm>
          <a:prstGeom prst="ellips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286512" y="3143248"/>
            <a:ext cx="357190" cy="428628"/>
          </a:xfrm>
          <a:prstGeom prst="ellipse">
            <a:avLst/>
          </a:prstGeom>
          <a:solidFill>
            <a:srgbClr val="00B0F0"/>
          </a:solidFill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286512" y="4000504"/>
            <a:ext cx="357190" cy="428628"/>
          </a:xfrm>
          <a:prstGeom prst="ellipse">
            <a:avLst/>
          </a:prstGeom>
          <a:solidFill>
            <a:srgbClr val="00B0F0"/>
          </a:solidFill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连接符 31"/>
          <p:cNvCxnSpPr>
            <a:stCxn id="5" idx="3"/>
            <a:endCxn id="6" idx="7"/>
          </p:cNvCxnSpPr>
          <p:nvPr/>
        </p:nvCxnSpPr>
        <p:spPr>
          <a:xfrm rot="5400000">
            <a:off x="5902270" y="2055088"/>
            <a:ext cx="411294" cy="461808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5"/>
            <a:endCxn id="26" idx="1"/>
          </p:cNvCxnSpPr>
          <p:nvPr/>
        </p:nvCxnSpPr>
        <p:spPr>
          <a:xfrm rot="16200000" flipH="1">
            <a:off x="6545212" y="2126526"/>
            <a:ext cx="411294" cy="318932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3"/>
            <a:endCxn id="27" idx="7"/>
          </p:cNvCxnSpPr>
          <p:nvPr/>
        </p:nvCxnSpPr>
        <p:spPr>
          <a:xfrm rot="5400000">
            <a:off x="5259328" y="2840906"/>
            <a:ext cx="411294" cy="318932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5"/>
            <a:endCxn id="29" idx="1"/>
          </p:cNvCxnSpPr>
          <p:nvPr/>
        </p:nvCxnSpPr>
        <p:spPr>
          <a:xfrm rot="16200000" flipH="1">
            <a:off x="5902270" y="2769468"/>
            <a:ext cx="411294" cy="461808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6" idx="3"/>
            <a:endCxn id="29" idx="7"/>
          </p:cNvCxnSpPr>
          <p:nvPr/>
        </p:nvCxnSpPr>
        <p:spPr>
          <a:xfrm rot="5400000">
            <a:off x="6545212" y="2840906"/>
            <a:ext cx="411294" cy="318932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4"/>
            <a:endCxn id="30" idx="0"/>
          </p:cNvCxnSpPr>
          <p:nvPr/>
        </p:nvCxnSpPr>
        <p:spPr>
          <a:xfrm rot="5400000">
            <a:off x="6250793" y="3786190"/>
            <a:ext cx="428628" cy="1588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7" idx="5"/>
            <a:endCxn id="30" idx="1"/>
          </p:cNvCxnSpPr>
          <p:nvPr/>
        </p:nvCxnSpPr>
        <p:spPr>
          <a:xfrm rot="16200000" flipH="1">
            <a:off x="5545080" y="3269534"/>
            <a:ext cx="554170" cy="1033312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8" idx="3"/>
            <a:endCxn id="30" idx="7"/>
          </p:cNvCxnSpPr>
          <p:nvPr/>
        </p:nvCxnSpPr>
        <p:spPr>
          <a:xfrm rot="5400000">
            <a:off x="6759526" y="3340972"/>
            <a:ext cx="554170" cy="890436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6" idx="5"/>
            <a:endCxn id="28" idx="1"/>
          </p:cNvCxnSpPr>
          <p:nvPr/>
        </p:nvCxnSpPr>
        <p:spPr>
          <a:xfrm rot="16200000" flipH="1">
            <a:off x="7116716" y="2840906"/>
            <a:ext cx="411294" cy="318932"/>
          </a:xfrm>
          <a:prstGeom prst="line">
            <a:avLst/>
          </a:prstGeom>
          <a:ln w="28575">
            <a:solidFill>
              <a:srgbClr val="33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34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1000108"/>
            <a:ext cx="8001056" cy="333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&lt;algorithm&gt;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node *lchild;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node *rchild;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BTNode;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结点类型</a:t>
            </a: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vector&lt;BTNode *&gt; 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全局向量，存放所有结点的非空指针域</a:t>
            </a: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35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00034" y="857232"/>
            <a:ext cx="8072494" cy="4103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Trav(BTNode *b)	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中所有结点的指针域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 return;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(b-&gt;lchild!=NULL)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p.push_back(b-&gt;lchild);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(b-&gt;rchild!=NULL)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p.push_back(b-&gt;rchild);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Trav(b-&gt;lchild);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Trav(b-&gt;rchild);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36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8429684" cy="50724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DispaPath(vector&lt;BTNode *&gt; path)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输出一条逆路径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vector&lt;BTNode *&gt;::reverse_iterator riter;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(riter=path.rbegin();riter!=path.rend();riter++)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printf("[%c]  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(*riter)-&gt;data);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DispALLPath(BTNode *b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*q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vector&lt;BTNode *&gt; path)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求所有从根结点到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结点的路径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return;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path.push_back(b);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(b==q)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DispaPath(path);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DispALLPath(b-&gt;lchild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DispALLPath(b-&gt;rchild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在右子树中查找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37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28596" y="571480"/>
            <a:ext cx="8429684" cy="5276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Same(BTNode *b)	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输出所有存在两个或者多个双亲的逆路径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flag=false;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vector&lt;BTNode *&gt; path;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Trav(b);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sort(p.begin()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p.end());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对向量排序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(i&lt;p.size())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向量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p[i]==p[i-1]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找到一个相同指针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flag=true;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DispALLPath(b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p[i]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(i&lt;p.size() &amp;&amp; p[i]==p[i-1])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i++;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跳过重复指针值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flag;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8286808" cy="5078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*pa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*pf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*pg;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*Create()		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创建一棵异常二叉树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pa=(BTNode *)malloc(sizeof(BTNode)); pa-&gt;data='A';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pb=(BTNode *)malloc(sizeof(BTNode)); pb-&gt;data='B';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pc=(BTNode *)malloc(sizeof(BTNode)); pc-&gt;data='C';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pd=(BTNode *)malloc(sizeof(BTNode)); pd-&gt;data='D';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pe=(BTNode *)malloc(sizeof(BTNode)); pe-&gt;data='E';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pf=(BTNode *)malloc(sizeof(BTNode)); pf-&gt;data='F';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pg=(BTNode *)malloc(sizeof(BTNode)); pg-&gt;data='G';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pa-&gt;lchild=pb; pa-&gt;rchild=pc;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pb-&gt;lchild=pd; pb-&gt;rchild=pe;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pc-&gt;lchild=pe; pc-&gt;rchild=pf;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pd-&gt;lchild=NULL; pd-&gt;rchild=pg;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pe-&gt;lchild=pg; pe-&gt;rchild=NULL;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pf-&gt;lchild=pg; pf-&gt;rchild=NULL;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pg-&gt;lchild=NULL; pg-&gt;rchild=NULL;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pa;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r>
              <a:rPr lang="en-US" altLang="zh-CN" smtClean="0"/>
              <a:t>/64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428596" y="500042"/>
            <a:ext cx="8286808" cy="5349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Clear()			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销毁异常二叉树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free(pa);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free(pb);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free(pc);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free(pf);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free(pg);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b=Create();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结果如下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某些结点不只有一个父亲结点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(Same(b)?"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Clear();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销毁二叉树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先序序列的第一个结点是根结点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40</a:t>
            </a:fld>
            <a:r>
              <a:rPr lang="en-US" altLang="zh-CN" smtClean="0"/>
              <a:t>/64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350046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1472" y="57148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执行结果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1357298"/>
            <a:ext cx="285752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[E]  [B]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[E]  [C]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[D]  [B]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[E]  [B]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[E]  [C]  [A]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[G]  [F]  [C]  [A]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箭头 5"/>
          <p:cNvSpPr/>
          <p:nvPr/>
        </p:nvSpPr>
        <p:spPr bwMode="auto">
          <a:xfrm>
            <a:off x="4357686" y="2143116"/>
            <a:ext cx="500066" cy="357190"/>
          </a:xfrm>
          <a:prstGeom prst="leftArrow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84663" y="2469462"/>
            <a:ext cx="3744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1472" y="1285860"/>
            <a:ext cx="4103687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>
            <a:off x="2482850" y="2527312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698750" y="2298712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7088" y="4746637"/>
            <a:ext cx="1387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lchild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698750" y="4746637"/>
            <a:ext cx="1516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rchild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2036763" y="2874975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909638" y="3811600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2771775" y="3811600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 flipH="1">
            <a:off x="1557338" y="3306775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>
            <a:off x="2746375" y="3319475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00563" y="3044137"/>
            <a:ext cx="3889375" cy="132343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用栈保存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根结点（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地址）</a:t>
            </a: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右孩子先进、左孩子后进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栈，因为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栈后进先出。</a:t>
            </a:r>
          </a:p>
        </p:txBody>
      </p:sp>
      <p:sp>
        <p:nvSpPr>
          <p:cNvPr id="15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53258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7.5.3  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 smtClean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</a:rPr>
              <a:t>种遍历的非递归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549275"/>
            <a:ext cx="54594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333222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树不空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根结点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200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孩子，将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其右孩子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若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孩子，将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其左孩子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b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476375" y="581497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4500563" y="191611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924300" y="4221163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4" y="428604"/>
            <a:ext cx="4537075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动画演示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39750" y="785794"/>
            <a:ext cx="7675588" cy="524044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PreOrder1(BTNode *b)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定义栈指针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Push(st，b);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并访问它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(p-&gt;rchild!=NULL)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Push(st，p-&gt;rchild);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(p-&gt;lchild!=NULL)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Push(st，p-&gt;lchild);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611188" y="142852"/>
            <a:ext cx="46037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95288" y="285728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995738" y="198913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492500" y="270827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059113" y="342900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284663" y="170021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3810000" y="232410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349625" y="303530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362450" y="231140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9475" y="371633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419475" y="407670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3851275" y="301942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500563" y="1484313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85786" y="385127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重点：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这个最左下结点，没有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32143" y="278606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13065" y="100012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en-US" altLang="zh-CN" sz="1800" smtClean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边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797300" y="3568702"/>
            <a:ext cx="2774950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②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428728" y="92867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时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046403" y="351313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1472" y="5143512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42910" y="928670"/>
            <a:ext cx="4887920" cy="3819095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</a:t>
            </a:r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85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214950"/>
            <a:ext cx="7072362" cy="810478"/>
            <a:chOff x="571472" y="5429264"/>
            <a:chExt cx="7072362" cy="810478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14942" y="557214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632184"/>
            <a:ext cx="8583613" cy="555379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PreOrder2(BTNode *b)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及其所有左下结点并进栈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printf("%c "，p-&gt;data);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p=p-&gt;lchild;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p=p-&gt;rchild;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164876"/>
            <a:ext cx="47149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如下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 </a:t>
              </a:r>
              <a:r>
                <a:rPr lang="zh-CN" altLang="en-US" sz="1800" smtClean="0">
                  <a:ea typeface="微软雅黑" pitchFamily="34" charset="-122"/>
                  <a:cs typeface="Times New Roman" pitchFamily="18" charset="0"/>
                </a:rPr>
                <a:t>进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07153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  <a:endParaRPr lang="en-US" altLang="zh-CN" sz="180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64291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时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，当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并且栈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为空结束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68313" y="765175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在先序遍历非递归算法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92879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smtClean="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访问栈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顶结点</a:t>
            </a:r>
            <a:endParaRPr lang="zh-CN" altLang="en-US" sz="180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中序遍历过程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中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序遍历右子树。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71472" y="861990"/>
            <a:ext cx="4959358" cy="389179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&gt;lchild;</a:t>
            </a:r>
          </a:p>
          <a:p>
            <a:pPr algn="l"/>
            <a:r>
              <a:rPr lang="en-US" altLang="zh-CN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5214950"/>
            <a:ext cx="7715304" cy="810478"/>
            <a:chOff x="571472" y="5429264"/>
            <a:chExt cx="7715304" cy="810478"/>
          </a:xfrm>
        </p:grpSpPr>
        <p:sp>
          <p:nvSpPr>
            <p:cNvPr id="6" name="TextBox 5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非递归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算法动画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54447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InOrder1(BTNode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p=p-&gt;rchild;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5720" y="71414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1285852" y="3946572"/>
            <a:ext cx="171451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altLang="zh-CN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结点可以访问，则访问</a:t>
            </a:r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它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143116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当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栈为空（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所有结点已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，转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遍历结点，初始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根结点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43042" y="4572008"/>
            <a:ext cx="5715040" cy="1514094"/>
            <a:chOff x="1643042" y="4572008"/>
            <a:chExt cx="5715040" cy="1514094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flag=true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正在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处理栈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2857520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flag=false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</a:t>
              </a:r>
              <a:endPara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正在处理右子树结点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后序遍历非递归算法</a:t>
            </a:r>
            <a:r>
              <a:rPr kumimoji="1" lang="zh-CN" altLang="en-US" sz="28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714356"/>
            <a:ext cx="63373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如何区分正在处理栈顶结点？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03277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在后序遍历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中，一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棵二叉树或子树的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根结点最后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在后序遍历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中，一个结点的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右孩子刚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访问，则</a:t>
            </a:r>
            <a:r>
              <a:rPr kumimoji="1" lang="zh-CN" altLang="en-US" sz="2000">
                <a:ea typeface="微软雅黑" pitchFamily="34" charset="-122"/>
                <a:cs typeface="Times New Roman" pitchFamily="18" charset="0"/>
              </a:rPr>
              <a:t>马上可以访问</a:t>
            </a:r>
            <a:r>
              <a:rPr kumimoji="1" lang="zh-CN" altLang="en-US" sz="2000" smtClean="0">
                <a:ea typeface="微软雅黑" pitchFamily="34" charset="-122"/>
                <a:cs typeface="Times New Roman" pitchFamily="18" charset="0"/>
              </a:rPr>
              <a:t>该结点</a:t>
            </a:r>
            <a:endParaRPr kumimoji="1"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468313" y="1010973"/>
            <a:ext cx="3532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后序遍历：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左 右 根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FF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ea typeface="宋体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指向刚刚访问的结点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&gt;rchild==</a:t>
            </a:r>
            <a:r>
              <a:rPr lang="en-US" altLang="zh-CN" sz="20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，便访问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结点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如何判断一个结点可以访问？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/>
      <p:bldP spid="148515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38377"/>
            <a:ext cx="5032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过程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7175523" cy="4716905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此时栈顶结点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尚未访问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栈不空且结点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是栈顶结点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的右子树已访问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p=p-&gt;rchild;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while (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500702"/>
            <a:ext cx="7429552" cy="1169551"/>
            <a:chOff x="571472" y="5500702"/>
            <a:chExt cx="7429552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500702"/>
              <a:ext cx="46434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栈中结点均没有访问，并且左右子树都没有遍历</a:t>
              </a:r>
              <a:endParaRPr lang="en-US" altLang="zh-CN" sz="2000" smtClean="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用</a:t>
              </a:r>
              <a:r>
                <a:rPr lang="en-US" altLang="zh-CN" sz="2000" smtClean="0">
                  <a:ea typeface="微软雅黑" pitchFamily="34" charset="-122"/>
                  <a:cs typeface="Times New Roman" pitchFamily="18" charset="0"/>
                </a:rPr>
                <a:t>do-while</a:t>
              </a:r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循环，后判断条件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585789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itchFamily="34" charset="-122"/>
                  <a:cs typeface="Times New Roman" pitchFamily="18" charset="0"/>
                </a:rPr>
                <a:t>栈空结束</a:t>
              </a:r>
              <a:endParaRPr lang="zh-CN" altLang="en-US" sz="2000"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429256" y="5929330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后序序列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后序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非递归</a:t>
            </a: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算法动画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注意：由于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指针变化复杂，这里没有考虑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819529"/>
            <a:ext cx="8286808" cy="536032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PostOrder1(BTNode *b)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后序非递归遍历算法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611188" y="333375"/>
            <a:ext cx="45323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42844" y="214290"/>
            <a:ext cx="8858280" cy="6383002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(!StackEmpty(st) &amp;&amp; flag)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取出当前的栈顶结点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(p-&gt;rchild==r)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的右孩子为空或者为刚访问结点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printf("%c "，p-&gt;data);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r=p;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p=p-&gt;rchild;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flag=false;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785786" y="714356"/>
            <a:ext cx="7500990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上述过程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可知，栈</a:t>
            </a:r>
            <a:r>
              <a:rPr kumimoji="1" lang="zh-CN" altLang="en-US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中保存的是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当前结点</a:t>
            </a:r>
            <a:r>
              <a:rPr kumimoji="1" lang="en-US" altLang="zh-CN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祖先结点（</a:t>
            </a:r>
            <a:r>
              <a:rPr kumimoji="1" lang="zh-CN" altLang="en-US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均未访问过）。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例如，求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个结点的</a:t>
            </a:r>
            <a:r>
              <a:rPr kumimoji="1" lang="zh-CN" altLang="en-US" sz="220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所有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祖先结点等。</a:t>
            </a:r>
            <a:endParaRPr kumimoji="1" lang="zh-CN" altLang="en-US" sz="22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右边是右子树的结点。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7</a:t>
            </a:r>
            <a:r>
              <a:rPr lang="en-US" altLang="zh-CN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-</a:t>
            </a:r>
            <a:r>
              <a:rPr 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17</a:t>
            </a:r>
            <a:r>
              <a:rPr lang="zh-CN" altLang="en-US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p225】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假设二叉树采用二叉链存储结构，设计一个算法输出从根结点到每个叶子结点的路径逆序列。要求采用后序遍历非递归算法来实现。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072494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利用后序非递归算法的特点，将其中访问结点改为判断该结点是否为叶子结点，若是，输出栈中所有结点值。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8001056" cy="5052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AllPath1(BTNode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对应的算法：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858312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flag)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GetTop(st，p);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取出当前的栈顶结点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(p-&gt;rchild==r)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的右孩子为空或者为刚刚访问过的结点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</a:t>
            </a:r>
          </a:p>
          <a:p>
            <a:pPr algn="l"/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/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r=p;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{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=p-&gt;rchild;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flag=false;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357290" y="1357298"/>
            <a:ext cx="7215238" cy="2000264"/>
          </a:xfrm>
          <a:prstGeom prst="roundRect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(p-&gt;lchild==NULL &amp;&amp; p-&gt;rchild==NULL)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若为叶子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输出栈中所有结点值</a:t>
            </a: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i=st-&gt;top;i&gt;0;i--)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printf("%c-&gt;"，st-&gt;data[i]-&gt;data);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printf("%c\n"，st-&gt;data[0]-&gt;data);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</a:p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28599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增加部分</a:t>
            </a:r>
            <a:endParaRPr lang="zh-CN" altLang="en-US" sz="200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2338388" y="17732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 flipH="1">
            <a:off x="2843213" y="620713"/>
            <a:ext cx="287337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8" name="Freeform 4"/>
          <p:cNvSpPr>
            <a:spLocks/>
          </p:cNvSpPr>
          <p:nvPr/>
        </p:nvSpPr>
        <p:spPr bwMode="auto">
          <a:xfrm>
            <a:off x="3452813" y="5730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2266950" y="1196975"/>
            <a:ext cx="360363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H="1">
            <a:off x="3409950" y="1225550"/>
            <a:ext cx="287338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3995738" y="1196975"/>
            <a:ext cx="287337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12" name="Oval 8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5513" name="Oval 9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05514" name="Oval 10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5515" name="Oval 11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05516" name="Oval 12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5517" name="Oval 13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05518" name="Oval 14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5519" name="Oval 15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05520" name="Oval 16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05521" name="Oval 17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05522" name="Oval 18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05523" name="Oval 19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405524" name="Oval 20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05525" name="Oval 21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2268538" y="3429000"/>
            <a:ext cx="3240087" cy="1323439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5527" name="Text Box 23"/>
          <p:cNvSpPr txBox="1">
            <a:spLocks noChangeArrowheads="1"/>
          </p:cNvSpPr>
          <p:nvPr/>
        </p:nvSpPr>
        <p:spPr bwMode="auto">
          <a:xfrm>
            <a:off x="1981200" y="2781300"/>
            <a:ext cx="21590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输出结果：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对于一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颗二叉树，从根结点开始，按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从上到下、从左到右的顺序访问每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一个结点。</a:t>
            </a:r>
            <a:endParaRPr lang="en-US" altLang="zh-CN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一个结点仅仅</a:t>
            </a:r>
            <a:r>
              <a:rPr lang="zh-CN" altLang="en-US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访问一次。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30887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  <a:endParaRPr lang="zh-CN" altLang="en-US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将根结点进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队；</a:t>
            </a:r>
            <a:endParaRPr lang="en-US" altLang="zh-CN" sz="2200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不空时循环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，访问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孩子结点，将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孩子结点进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使用一个队列。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0859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*data[MaxSize];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环形队列类型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28596" y="357166"/>
            <a:ext cx="3313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7705725" cy="52874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643578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642910" y="212031"/>
            <a:ext cx="77153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18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p227】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采用层次遍历方法设计例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785794"/>
            <a:ext cx="864399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解：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采用类似用队列求解迷宫问题的方法。这里设计的队列为非环形队列，队列的类型声明如下：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348" y="1714488"/>
            <a:ext cx="7858180" cy="352246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snode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存放当前结点指针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存放双亲结点在队列中的位置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非环形队列元素类型</a:t>
            </a:r>
          </a:p>
          <a:p>
            <a:pPr algn="l">
              <a:lnSpc>
                <a:spcPts val="2800"/>
              </a:lnSpc>
            </a:pPr>
            <a:endParaRPr 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data[MaxSize];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存放队列元素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顺序队类型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596" y="5341894"/>
            <a:ext cx="8143932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当找到一个叶子结点时，在队列中通过双亲结点的位置输出根结点到该叶子结点的逆路径。</a:t>
            </a:r>
            <a:endParaRPr lang="zh-CN" altLang="en-US" sz="22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8001056" cy="365115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AllPath2(BTNode *b)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BTNode *p;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NodeType qelem;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定义非非环形队列指针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qelem.pt=b; qelem.parent=-1;  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创建根结点对应的队列元素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根结点进队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LRN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7091" cy="478859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(!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deQueue(qu，qelem);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出队元素在队中下标为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p=qelem.pt;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取元素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(p-&gt;lchild==NULL &amp;&amp; p-&gt;rchild==NULL)  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k=qu-&gt;front;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到根结点的路径逆序列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(qu-&gt;data[k].parent!=-1)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printf("%c-&gt;"，qu-&gt;data[k].pt-&gt;data);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k=qu-&gt;data[k].parent;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printf("%c\n"，qu-&gt;data[k].pt-&gt;data);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358246" cy="47979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qelem.pt=p-&gt;lchild;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创建左孩子对应的队列元素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qelem.parent=qu-&gt;front; 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其双亲位置为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的左孩子进队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qelem.pt=p-&gt;rchild;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创建右孩子对应的队列元素  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qelem.parent=qu-&gt;front;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其双亲位置为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qu-&gt;front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enQueue(qu，qelem);	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的右孩子进队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698740" y="642918"/>
            <a:ext cx="2587640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728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1571604" y="2857496"/>
            <a:ext cx="3429024" cy="1550741"/>
            <a:chOff x="1571604" y="4714884"/>
            <a:chExt cx="3429024" cy="1550741"/>
          </a:xfrm>
          <a:scene3d>
            <a:camera prst="perspectiveRight"/>
            <a:lightRig rig="threePt" dir="t"/>
          </a:scene3d>
        </p:grpSpPr>
        <p:sp>
          <p:nvSpPr>
            <p:cNvPr id="22" name="TextBox 21"/>
            <p:cNvSpPr txBox="1"/>
            <p:nvPr/>
          </p:nvSpPr>
          <p:spPr>
            <a:xfrm>
              <a:off x="157160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输出结果：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49962"/>
              <a:ext cx="2286016" cy="1015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  C  A</a:t>
              </a:r>
            </a:p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  C  A</a:t>
              </a:r>
            </a:p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  D  B   A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后序序列的最后一个结点是根结点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【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288143"/>
            <a:chOff x="1071538" y="3143248"/>
            <a:chExt cx="650085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N  L  R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cs typeface="Consolas" pitchFamily="49" charset="0"/>
                </a:rPr>
                <a:t>N  R  L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为空或者</a:t>
              </a:r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为空时成立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065076"/>
            <a:chOff x="928662" y="4929198"/>
            <a:chExt cx="5500726" cy="1065076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这样的二叉树每层只有一个结点，即二叉树的形态是其高度等于结点个数。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例如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3600</Words>
  <Application>Microsoft PowerPoint</Application>
  <PresentationFormat>全屏显示(4:3)</PresentationFormat>
  <Paragraphs>1005</Paragraphs>
  <Slides>73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1236</cp:revision>
  <dcterms:created xsi:type="dcterms:W3CDTF">2004-04-08T11:59:15Z</dcterms:created>
  <dcterms:modified xsi:type="dcterms:W3CDTF">2017-12-07T09:50:52Z</dcterms:modified>
</cp:coreProperties>
</file>