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338" r:id="rId2"/>
    <p:sldId id="471" r:id="rId3"/>
    <p:sldId id="339" r:id="rId4"/>
    <p:sldId id="368" r:id="rId5"/>
    <p:sldId id="472" r:id="rId6"/>
    <p:sldId id="367" r:id="rId7"/>
    <p:sldId id="369" r:id="rId8"/>
    <p:sldId id="476" r:id="rId9"/>
    <p:sldId id="469" r:id="rId10"/>
    <p:sldId id="372" r:id="rId11"/>
    <p:sldId id="371" r:id="rId12"/>
    <p:sldId id="374" r:id="rId13"/>
    <p:sldId id="477" r:id="rId14"/>
    <p:sldId id="475" r:id="rId15"/>
    <p:sldId id="375" r:id="rId16"/>
    <p:sldId id="474" r:id="rId17"/>
    <p:sldId id="470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33FF"/>
    <a:srgbClr val="FF0000"/>
    <a:srgbClr val="FF00FF"/>
    <a:srgbClr val="663300"/>
    <a:srgbClr val="003300"/>
    <a:srgbClr val="0E0E14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1A60A-0A99-4221-AD30-AE26A09430A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3176-EE8A-4C36-B360-47BA890D61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3032-10B1-44BA-9CBB-4192F60F6D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A6DF-7473-413C-93DA-9B59A3E019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623F-820F-47E8-94BE-967D5C1CC5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6F6EDFD-1C6D-4B0B-9860-EFBC3E98102D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E7C5-54E8-4F1F-B0CE-CE6E13B416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66B-A202-436A-A1FE-D02B7BC099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016-C1DF-4AE7-97E1-A8F54FC432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933-C513-41E4-A6FD-1F55D906A5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3098F7-780D-46FA-A524-7B30B3E8BBA8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5811-E2B0-4285-86CC-5377AE3089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16D7-8B4A-483B-9B15-2535A0F65B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84FB-3490-4A4B-B195-90239EE8FE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19143" y="2858342"/>
            <a:ext cx="84105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具有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个结点的二叉树，采用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二叉链存储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结构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时，每个结点有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两个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指针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域，总共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22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个指针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域。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其中只有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个结点被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有效指针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所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指向，即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个非空指针域。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所以共有</a:t>
            </a:r>
            <a:r>
              <a:rPr kumimoji="1" lang="en-US" altLang="zh-CN" sz="22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sz="22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个空链域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95235" name="Text Box 3" descr="蓝色面巾纸"/>
          <p:cNvSpPr txBox="1">
            <a:spLocks noChangeArrowheads="1"/>
          </p:cNvSpPr>
          <p:nvPr/>
        </p:nvSpPr>
        <p:spPr bwMode="auto">
          <a:xfrm>
            <a:off x="323850" y="1376375"/>
            <a:ext cx="5105406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线索二叉树的概念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643174" y="357166"/>
            <a:ext cx="4105275" cy="57943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581" y="219224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回顾：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20716" y="388938"/>
            <a:ext cx="8023250" cy="56027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*pre;		   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CreatThread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*b)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*root;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root-&gt;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pre=root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的前驱结点，供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加线索用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中序遍历线索化二叉树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=root;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处理，加入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=pre;   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头结点右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85720" y="532228"/>
            <a:ext cx="8643935" cy="51209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*&amp;p)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对二叉树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进行中序线索化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       	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前驱线索化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}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当前结点的前驱线索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	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}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建立前驱结点的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后继线索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递归调用右子树线索化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8463" y="1571612"/>
            <a:ext cx="7805374" cy="3571900"/>
            <a:chOff x="552840" y="1679918"/>
            <a:chExt cx="7805374" cy="3571900"/>
          </a:xfrm>
        </p:grpSpPr>
        <p:sp>
          <p:nvSpPr>
            <p:cNvPr id="7" name="矩形 6"/>
            <p:cNvSpPr/>
            <p:nvPr/>
          </p:nvSpPr>
          <p:spPr>
            <a:xfrm>
              <a:off x="1285852" y="1679918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179984"/>
              <a:ext cx="7072362" cy="2357454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60452" y="4608876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000100" y="1822794"/>
              <a:ext cx="180000" cy="3429024"/>
            </a:xfrm>
            <a:prstGeom prst="leftBrac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840" y="1894232"/>
              <a:ext cx="461665" cy="307183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6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中序遍历</a:t>
              </a:r>
              <a:r>
                <a:rPr kumimoji="1" lang="en-US" altLang="zh-CN" sz="1800" spc="6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kumimoji="1" lang="zh-CN" altLang="en-US" sz="1800" spc="6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递归</a:t>
              </a:r>
              <a:r>
                <a:rPr kumimoji="1" lang="en-US" altLang="zh-CN" sz="1800" spc="6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</a:t>
              </a:r>
              <a:r>
                <a:rPr kumimoji="1" lang="zh-CN" altLang="en-US" sz="1800" spc="6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算法</a:t>
              </a:r>
              <a:endParaRPr lang="zh-CN" altLang="en-US" sz="1800" spc="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79388" y="1285860"/>
            <a:ext cx="86868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 遍历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某种次序的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二叉树，就是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从该次序下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开始结点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出发，反复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找到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该结点在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该次序下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后继结点，直到头结点。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132099" name="Text Box 3" descr="蓝色面巾纸"/>
          <p:cNvSpPr txBox="1">
            <a:spLocks noChangeArrowheads="1"/>
          </p:cNvSpPr>
          <p:nvPr/>
        </p:nvSpPr>
        <p:spPr bwMode="auto">
          <a:xfrm>
            <a:off x="395288" y="428604"/>
            <a:ext cx="496253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遍历线索化二叉树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14612" y="3000372"/>
            <a:ext cx="2595560" cy="2016125"/>
            <a:chOff x="2976572" y="2698759"/>
            <a:chExt cx="2595560" cy="201612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35347" y="4138622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840172" y="2986097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49772" y="2938472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263910" y="3562359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4406910" y="3590934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92697" y="3562359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056072" y="269875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551247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632335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97657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057660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551247" y="435452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14033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5786" y="2285992"/>
            <a:ext cx="8143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以中序线索二叉树为例，开始结点是根结点的最左下结点。</a:t>
            </a:r>
            <a:endParaRPr lang="zh-CN" altLang="en-US" sz="2200"/>
          </a:p>
        </p:txBody>
      </p:sp>
      <p:sp>
        <p:nvSpPr>
          <p:cNvPr id="27" name="TextBox 26"/>
          <p:cNvSpPr txBox="1"/>
          <p:nvPr/>
        </p:nvSpPr>
        <p:spPr>
          <a:xfrm>
            <a:off x="5643570" y="3857628"/>
            <a:ext cx="3214710" cy="183482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44000" rIns="108000" bIns="144000" rtlCol="0"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*p=tb-&gt;lchild;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(p-&gt;ltag==0)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p=p-&gt;lchild;	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857628"/>
            <a:ext cx="3357586" cy="2214578"/>
            <a:chOff x="428596" y="3857628"/>
            <a:chExt cx="3357586" cy="2214578"/>
          </a:xfrm>
        </p:grpSpPr>
        <p:sp>
          <p:nvSpPr>
            <p:cNvPr id="24" name="TextBox 23"/>
            <p:cNvSpPr txBox="1"/>
            <p:nvPr/>
          </p:nvSpPr>
          <p:spPr>
            <a:xfrm>
              <a:off x="1142976" y="385762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开始结点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357422" y="4000504"/>
              <a:ext cx="420426" cy="20358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596" y="5056543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在中序线索二叉树中，开始结点的左指针域为线索，即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ltag=1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1785918" y="4357694"/>
              <a:ext cx="142876" cy="571504"/>
            </a:xfrm>
            <a:prstGeom prst="upDownArrow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00694" y="3283865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找开始结点的算法：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5357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在中序线索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二叉树中中序遍历的过程：</a:t>
            </a:r>
            <a:endParaRPr lang="zh-CN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4572032" cy="27838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 ≠root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找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(*p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结点有右线索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一直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访问下去；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向右孩子结点；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48" name="Group 72"/>
          <p:cNvGrpSpPr>
            <a:grpSpLocks/>
          </p:cNvGrpSpPr>
          <p:nvPr/>
        </p:nvGrpSpPr>
        <p:grpSpPr bwMode="auto">
          <a:xfrm>
            <a:off x="4740306" y="1773410"/>
            <a:ext cx="1296987" cy="792162"/>
            <a:chOff x="2290" y="1010"/>
            <a:chExt cx="817" cy="499"/>
          </a:xfrm>
        </p:grpSpPr>
        <p:sp>
          <p:nvSpPr>
            <p:cNvPr id="382978" name="Rectangle 2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2979" name="Line 3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0" name="Line 4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49" name="Group 73"/>
          <p:cNvGrpSpPr>
            <a:grpSpLocks/>
          </p:cNvGrpSpPr>
          <p:nvPr/>
        </p:nvGrpSpPr>
        <p:grpSpPr bwMode="auto">
          <a:xfrm>
            <a:off x="5346731" y="4797597"/>
            <a:ext cx="1296987" cy="792163"/>
            <a:chOff x="2672" y="2915"/>
            <a:chExt cx="817" cy="499"/>
          </a:xfrm>
        </p:grpSpPr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5" name="Line 9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50" name="Group 74"/>
          <p:cNvGrpSpPr>
            <a:grpSpLocks/>
          </p:cNvGrpSpPr>
          <p:nvPr/>
        </p:nvGrpSpPr>
        <p:grpSpPr bwMode="auto">
          <a:xfrm>
            <a:off x="6367493" y="3005310"/>
            <a:ext cx="1296988" cy="792162"/>
            <a:chOff x="3315" y="1786"/>
            <a:chExt cx="817" cy="499"/>
          </a:xfrm>
        </p:grpSpPr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2" name="Line 16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51" name="Group 75"/>
          <p:cNvGrpSpPr>
            <a:grpSpLocks/>
          </p:cNvGrpSpPr>
          <p:nvPr/>
        </p:nvGrpSpPr>
        <p:grpSpPr bwMode="auto">
          <a:xfrm>
            <a:off x="7332693" y="4797597"/>
            <a:ext cx="1296988" cy="792163"/>
            <a:chOff x="3923" y="2915"/>
            <a:chExt cx="817" cy="499"/>
          </a:xfrm>
        </p:grpSpPr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2994" name="Line 18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5" name="Line 19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7" name="Line 21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2998" name="Freeform 22"/>
          <p:cNvSpPr>
            <a:spLocks/>
          </p:cNvSpPr>
          <p:nvPr/>
        </p:nvSpPr>
        <p:spPr bwMode="auto">
          <a:xfrm>
            <a:off x="4381531" y="2349672"/>
            <a:ext cx="719137" cy="627063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9" name="Freeform 23"/>
          <p:cNvSpPr>
            <a:spLocks/>
          </p:cNvSpPr>
          <p:nvPr/>
        </p:nvSpPr>
        <p:spPr bwMode="auto">
          <a:xfrm>
            <a:off x="5829331" y="2379835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0" name="Freeform 24"/>
          <p:cNvSpPr>
            <a:spLocks/>
          </p:cNvSpPr>
          <p:nvPr/>
        </p:nvSpPr>
        <p:spPr bwMode="auto">
          <a:xfrm>
            <a:off x="2941668" y="3611735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1" name="Freeform 25"/>
          <p:cNvSpPr>
            <a:spLocks/>
          </p:cNvSpPr>
          <p:nvPr/>
        </p:nvSpPr>
        <p:spPr bwMode="auto">
          <a:xfrm>
            <a:off x="6159531" y="3637135"/>
            <a:ext cx="533400" cy="1157287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2" name="Freeform 26"/>
          <p:cNvSpPr>
            <a:spLocks/>
          </p:cNvSpPr>
          <p:nvPr/>
        </p:nvSpPr>
        <p:spPr bwMode="auto">
          <a:xfrm>
            <a:off x="7391431" y="3637135"/>
            <a:ext cx="588962" cy="1160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7" name="Group 71"/>
          <p:cNvGrpSpPr>
            <a:grpSpLocks/>
          </p:cNvGrpSpPr>
          <p:nvPr/>
        </p:nvGrpSpPr>
        <p:grpSpPr bwMode="auto">
          <a:xfrm>
            <a:off x="3444906" y="2986260"/>
            <a:ext cx="1296987" cy="806450"/>
            <a:chOff x="1474" y="1774"/>
            <a:chExt cx="817" cy="508"/>
          </a:xfrm>
        </p:grpSpPr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83004" name="Line 28"/>
            <p:cNvSpPr>
              <a:spLocks noChangeShapeType="1"/>
            </p:cNvSpPr>
            <p:nvPr/>
          </p:nvSpPr>
          <p:spPr bwMode="auto">
            <a:xfrm>
              <a:off x="1882" y="205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06" name="Line 30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7" name="Line 31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45" name="Group 69"/>
          <p:cNvGrpSpPr>
            <a:grpSpLocks/>
          </p:cNvGrpSpPr>
          <p:nvPr/>
        </p:nvGrpSpPr>
        <p:grpSpPr bwMode="auto">
          <a:xfrm>
            <a:off x="2257456" y="4715047"/>
            <a:ext cx="1296987" cy="803275"/>
            <a:chOff x="726" y="2863"/>
            <a:chExt cx="817" cy="506"/>
          </a:xfrm>
        </p:grpSpPr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726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726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D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1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83011" name="Line 35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2" name="Line 36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46" name="Group 70"/>
          <p:cNvGrpSpPr>
            <a:grpSpLocks/>
          </p:cNvGrpSpPr>
          <p:nvPr/>
        </p:nvGrpSpPr>
        <p:grpSpPr bwMode="auto">
          <a:xfrm>
            <a:off x="3444906" y="5794547"/>
            <a:ext cx="1296987" cy="792163"/>
            <a:chOff x="1474" y="3543"/>
            <a:chExt cx="817" cy="499"/>
          </a:xfrm>
        </p:grpSpPr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G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14" name="Line 38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7" name="Line 41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18" name="Freeform 42"/>
          <p:cNvSpPr>
            <a:spLocks/>
          </p:cNvSpPr>
          <p:nvPr/>
        </p:nvSpPr>
        <p:spPr bwMode="auto">
          <a:xfrm>
            <a:off x="3263931" y="5288135"/>
            <a:ext cx="468312" cy="506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0" name="Freeform 44"/>
          <p:cNvSpPr>
            <a:spLocks/>
          </p:cNvSpPr>
          <p:nvPr/>
        </p:nvSpPr>
        <p:spPr bwMode="auto">
          <a:xfrm>
            <a:off x="3048031" y="5542135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1" name="Freeform 45"/>
          <p:cNvSpPr>
            <a:spLocks/>
          </p:cNvSpPr>
          <p:nvPr/>
        </p:nvSpPr>
        <p:spPr bwMode="auto">
          <a:xfrm>
            <a:off x="6208743" y="3814935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2" name="Freeform 46"/>
          <p:cNvSpPr>
            <a:spLocks/>
          </p:cNvSpPr>
          <p:nvPr/>
        </p:nvSpPr>
        <p:spPr bwMode="auto">
          <a:xfrm>
            <a:off x="7088218" y="3667297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4" name="Group 68"/>
          <p:cNvGrpSpPr>
            <a:grpSpLocks/>
          </p:cNvGrpSpPr>
          <p:nvPr/>
        </p:nvGrpSpPr>
        <p:grpSpPr bwMode="auto">
          <a:xfrm>
            <a:off x="4740306" y="393872"/>
            <a:ext cx="1296987" cy="792163"/>
            <a:chOff x="2290" y="141"/>
            <a:chExt cx="817" cy="499"/>
          </a:xfrm>
        </p:grpSpPr>
        <p:sp>
          <p:nvSpPr>
            <p:cNvPr id="383023" name="Rectangle 47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///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5" name="Line 49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6" name="Rectangle 50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7" name="Line 51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28" name="Line 52"/>
          <p:cNvSpPr>
            <a:spLocks noChangeShapeType="1"/>
          </p:cNvSpPr>
          <p:nvPr/>
        </p:nvSpPr>
        <p:spPr bwMode="auto">
          <a:xfrm flipH="1">
            <a:off x="5067331" y="974897"/>
            <a:ext cx="0" cy="792163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9" name="Freeform 53"/>
          <p:cNvSpPr>
            <a:spLocks/>
          </p:cNvSpPr>
          <p:nvPr/>
        </p:nvSpPr>
        <p:spPr bwMode="auto">
          <a:xfrm>
            <a:off x="5821393" y="970135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0" name="Freeform 54"/>
          <p:cNvSpPr>
            <a:spLocks/>
          </p:cNvSpPr>
          <p:nvPr/>
        </p:nvSpPr>
        <p:spPr bwMode="auto">
          <a:xfrm>
            <a:off x="6096031" y="678035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1" name="Freeform 55"/>
          <p:cNvSpPr>
            <a:spLocks/>
          </p:cNvSpPr>
          <p:nvPr/>
        </p:nvSpPr>
        <p:spPr bwMode="auto">
          <a:xfrm>
            <a:off x="4308506" y="2595735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2" name="Freeform 56"/>
          <p:cNvSpPr>
            <a:spLocks/>
          </p:cNvSpPr>
          <p:nvPr/>
        </p:nvSpPr>
        <p:spPr bwMode="auto">
          <a:xfrm>
            <a:off x="4064031" y="3802235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3" name="Freeform 57"/>
          <p:cNvSpPr>
            <a:spLocks/>
          </p:cNvSpPr>
          <p:nvPr/>
        </p:nvSpPr>
        <p:spPr bwMode="auto">
          <a:xfrm>
            <a:off x="1927256" y="957435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4" name="Freeform 58"/>
          <p:cNvSpPr>
            <a:spLocks/>
          </p:cNvSpPr>
          <p:nvPr/>
        </p:nvSpPr>
        <p:spPr bwMode="auto">
          <a:xfrm>
            <a:off x="4981606" y="2621135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5" name="Text Box 59"/>
          <p:cNvSpPr txBox="1">
            <a:spLocks noChangeArrowheads="1"/>
          </p:cNvSpPr>
          <p:nvPr/>
        </p:nvSpPr>
        <p:spPr bwMode="auto">
          <a:xfrm>
            <a:off x="357158" y="311300"/>
            <a:ext cx="3033704" cy="830997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中序线索二叉树的中序遍历</a:t>
            </a:r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3036" name="Text Box 60"/>
          <p:cNvSpPr txBox="1">
            <a:spLocks noChangeArrowheads="1"/>
          </p:cNvSpPr>
          <p:nvPr/>
        </p:nvSpPr>
        <p:spPr bwMode="auto">
          <a:xfrm>
            <a:off x="749306" y="1954374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3037" name="Text Box 61"/>
          <p:cNvSpPr txBox="1">
            <a:spLocks noChangeArrowheads="1"/>
          </p:cNvSpPr>
          <p:nvPr/>
        </p:nvSpPr>
        <p:spPr bwMode="auto">
          <a:xfrm>
            <a:off x="1103323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3038" name="Text Box 62"/>
          <p:cNvSpPr txBox="1">
            <a:spLocks noChangeArrowheads="1"/>
          </p:cNvSpPr>
          <p:nvPr/>
        </p:nvSpPr>
        <p:spPr bwMode="auto">
          <a:xfrm>
            <a:off x="1463686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3039" name="Text Box 63"/>
          <p:cNvSpPr txBox="1">
            <a:spLocks noChangeArrowheads="1"/>
          </p:cNvSpPr>
          <p:nvPr/>
        </p:nvSpPr>
        <p:spPr bwMode="auto">
          <a:xfrm>
            <a:off x="1820876" y="1954374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3040" name="Text Box 64"/>
          <p:cNvSpPr txBox="1">
            <a:spLocks noChangeArrowheads="1"/>
          </p:cNvSpPr>
          <p:nvPr/>
        </p:nvSpPr>
        <p:spPr bwMode="auto">
          <a:xfrm>
            <a:off x="2209825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3041" name="Text Box 65"/>
          <p:cNvSpPr txBox="1">
            <a:spLocks noChangeArrowheads="1"/>
          </p:cNvSpPr>
          <p:nvPr/>
        </p:nvSpPr>
        <p:spPr bwMode="auto">
          <a:xfrm>
            <a:off x="2535255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3042" name="Text Box 66"/>
          <p:cNvSpPr txBox="1">
            <a:spLocks noChangeArrowheads="1"/>
          </p:cNvSpPr>
          <p:nvPr/>
        </p:nvSpPr>
        <p:spPr bwMode="auto">
          <a:xfrm>
            <a:off x="2892446" y="1954374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3043" name="Text Box 67"/>
          <p:cNvSpPr txBox="1">
            <a:spLocks noChangeArrowheads="1"/>
          </p:cNvSpPr>
          <p:nvPr/>
        </p:nvSpPr>
        <p:spPr bwMode="auto">
          <a:xfrm>
            <a:off x="558782" y="2883068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sp>
        <p:nvSpPr>
          <p:cNvPr id="77" name="Text Box 68"/>
          <p:cNvSpPr txBox="1">
            <a:spLocks noChangeArrowheads="1"/>
          </p:cNvSpPr>
          <p:nvPr/>
        </p:nvSpPr>
        <p:spPr bwMode="auto">
          <a:xfrm>
            <a:off x="466726" y="1482826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340248" y="1370170"/>
            <a:ext cx="484195" cy="403228"/>
            <a:chOff x="1571604" y="4143380"/>
            <a:chExt cx="484195" cy="403228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85720" y="2883068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右指针不是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线索，转向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右孩子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3020" y="2883068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右指针是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线索，沿着线索访问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720" y="238300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操作：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5720" y="288306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找开始结点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>
          <a:xfrm>
            <a:off x="6553200" y="6350023"/>
            <a:ext cx="2133600" cy="365125"/>
          </a:xfrm>
        </p:spPr>
        <p:txBody>
          <a:bodyPr/>
          <a:lstStyle/>
          <a:p>
            <a:fld id="{46F6EDFD-1C6D-4B0B-9860-EFBC3E98102D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C -0.00938 0.02454 -0.01875 0.04375 -0.03611 0.07223 C -0.05347 0.1007 -0.08976 0.15023 -0.104 0.17084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 0.17083 C -0.10678 0.1794 -0.10955 0.18819 -0.129 0.23009 C -0.14844 0.27199 -0.18455 0.34722 -0.22066 0.42268 " pathEditMode="relative" ptsTypes="aaA">
                                      <p:cBhvr>
                                        <p:cTn id="2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7 0.42269 C -0.22067 0.42269 -0.13942 0.50232 -0.05817 0.58195 " pathEditMode="relative" ptsTypes="aA">
                                      <p:cBhvr>
                                        <p:cTn id="3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58195 C -0.04531 0.6294 -0.03247 0.67709 -0.01927 0.70232 C -0.00608 0.72755 0.01128 0.7382 0.02101 0.7338 C 0.03073 0.7294 0.05226 0.75024 0.03906 0.67639 C 0.02587 0.60255 -0.04167 0.37547 -0.05816 0.29121 C -0.07465 0.20695 -0.06719 0.18889 -0.05955 0.17084 " pathEditMode="relative" ptsTypes="aaaaaA">
                                      <p:cBhvr>
                                        <p:cTn id="5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0.17084 C -0.04792 0.2419 -0.03611 0.3132 -0.02344 0.33935 C -0.01077 0.36551 0.00486 0.35209 0.01684 0.32824 C 0.02882 0.3044 0.03541 0.25116 0.04878 0.19676 C 0.06215 0.14236 0.08732 0.04283 0.09739 0.00232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232 C 0.0974 0.00232 0.16962 0.08658 0.24184 0.17084 " pathEditMode="relative" ptsTypes="aA">
                                      <p:cBhvr>
                                        <p:cTn id="7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 0.17547 0.25833 0.18009 0.24045 0.22454 C 0.22257 0.26898 0.17864 0.35324 0.13489 0.4375 " pathEditMode="relative" ptsTypes="aaA">
                                      <p:cBhvr>
                                        <p:cTn id="7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0.4375 C 0.15121 0.49445 0.16753 0.55139 0.1835 0.58195 C 0.19948 0.6125 0.21823 0.66366 0.23073 0.62084 C 0.24323 0.57801 0.25104 0.39885 0.2585 0.32454 C 0.26597 0.25024 0.27048 0.21227 0.27517 0.17454 " pathEditMode="relative" ptsTypes="aaaaA">
                                      <p:cBhvr>
                                        <p:cTn id="8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712 0.21598 0.31441 0.38496 0.3335 0.4412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 0.44121 C 0.36215 0.50787 0.39097 0.57477 0.41406 0.60417 C 0.43715 0.63357 0.46944 0.67292 0.47239 0.61713 C 0.47534 0.56135 0.45798 0.38079 0.43212 0.26898 C 0.40625 0.15718 0.37187 0.02523 0.31684 -0.05324 C 0.2618 -0.13171 0.14635 -0.1706 0.10156 -0.20139 " pathEditMode="relative" rAng="0" ptsTypes="aaaaaa">
                                      <p:cBhvr>
                                        <p:cTn id="9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-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6" grpId="0"/>
      <p:bldP spid="383037" grpId="0"/>
      <p:bldP spid="383038" grpId="0"/>
      <p:bldP spid="383039" grpId="0"/>
      <p:bldP spid="383040" grpId="0"/>
      <p:bldP spid="383041" grpId="0"/>
      <p:bldP spid="383042" grpId="0"/>
      <p:bldP spid="383043" grpId="0"/>
      <p:bldP spid="81" grpId="0"/>
      <p:bldP spid="81" grpId="1"/>
      <p:bldP spid="82" grpId="0"/>
      <p:bldP spid="82" grpId="1"/>
      <p:bldP spid="84" grpId="0"/>
      <p:bldP spid="8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42918" y="142852"/>
            <a:ext cx="8686800" cy="5421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 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43240" y="3000372"/>
            <a:ext cx="4341813" cy="1435100"/>
            <a:chOff x="3759200" y="3073400"/>
            <a:chExt cx="4341813" cy="1435100"/>
          </a:xfrm>
        </p:grpSpPr>
        <p:sp>
          <p:nvSpPr>
            <p:cNvPr id="133123" name="Freeform 3"/>
            <p:cNvSpPr>
              <a:spLocks/>
            </p:cNvSpPr>
            <p:nvPr/>
          </p:nvSpPr>
          <p:spPr bwMode="auto">
            <a:xfrm>
              <a:off x="3759200" y="3073400"/>
              <a:ext cx="1892300" cy="1079500"/>
            </a:xfrm>
            <a:custGeom>
              <a:avLst/>
              <a:gdLst/>
              <a:ahLst/>
              <a:cxnLst>
                <a:cxn ang="0">
                  <a:pos x="1192" y="680"/>
                </a:cxn>
                <a:cxn ang="0">
                  <a:pos x="0" y="0"/>
                </a:cxn>
              </a:cxnLst>
              <a:rect l="0" t="0" r="r" b="b"/>
              <a:pathLst>
                <a:path w="1192" h="680">
                  <a:moveTo>
                    <a:pt x="1192" y="68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4716463" y="4111625"/>
              <a:ext cx="33845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如果是线索就一直访问下去</a:t>
              </a:r>
            </a:p>
          </p:txBody>
        </p:sp>
      </p:grp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42844" y="5896293"/>
            <a:ext cx="87868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优点：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中序遍历算法既没有递归也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没有用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栈，空间效率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得到提高。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642910" y="2714620"/>
            <a:ext cx="7488237" cy="17681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序线索二叉树可以提高先序遍历的效率吗？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序线索二叉树可以提高后序遍历的效率吗？</a:t>
            </a:r>
          </a:p>
        </p:txBody>
      </p:sp>
      <p:pic>
        <p:nvPicPr>
          <p:cNvPr id="381956" name="Picture 4" descr="u=1470203550,3311609488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28604"/>
            <a:ext cx="1352550" cy="2095500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71546"/>
            <a:ext cx="8143932" cy="4131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采用某种方法遍历二叉树的结果是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一个结点的</a:t>
            </a:r>
            <a:r>
              <a:rPr kumimoji="1"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线性序列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修改空</a:t>
            </a:r>
            <a:r>
              <a:rPr kumimoji="1" lang="zh-CN" altLang="en-US" sz="22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链域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改为存放指向结点的前驱和后继结点的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地址。</a:t>
            </a:r>
            <a:endParaRPr kumimoji="1" lang="en-US" altLang="zh-CN" sz="2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这样的指向该线性序列中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的“前驱”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和“后继”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的指针，称作</a:t>
            </a:r>
            <a:r>
              <a:rPr kumimoji="1" lang="zh-CN" altLang="en-US" sz="22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线索的过程称为</a:t>
            </a:r>
            <a:r>
              <a:rPr kumimoji="1"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线索化。</a:t>
            </a:r>
            <a:endParaRPr kumimoji="1" lang="en-US" altLang="zh-CN" sz="2200" dirty="0" smtClean="0">
              <a:solidFill>
                <a:srgbClr val="CC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线索化的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二叉树称为线索二叉树。</a:t>
            </a:r>
            <a:endParaRPr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显然线索二叉树与采用的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方法相关，有</a:t>
            </a:r>
            <a:r>
              <a:rPr kumimoji="1"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先序</a:t>
            </a:r>
            <a:r>
              <a:rPr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线索二叉树、中</a:t>
            </a:r>
            <a:r>
              <a:rPr kumimoji="1"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线索二叉树和后</a:t>
            </a:r>
            <a:r>
              <a:rPr kumimoji="1"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线索二叉树的目的是提高</a:t>
            </a:r>
            <a:r>
              <a:rPr lang="zh-CN" altLang="en-US" sz="2200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该遍历过程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的效率。</a:t>
            </a:r>
            <a:endParaRPr lang="zh-CN" altLang="en-US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相关概念：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00034" y="56922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在结点的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存储结构上增加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两个标志位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来区分这两种情况：</a:t>
            </a:r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/>
        </p:nvGraphicFramePr>
        <p:xfrm>
          <a:off x="1371600" y="4437063"/>
          <a:ext cx="6800850" cy="396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488"/>
                <a:gridCol w="1360487"/>
                <a:gridCol w="1358900"/>
                <a:gridCol w="1360488"/>
                <a:gridCol w="13604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ltag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lchild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data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rchild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rtag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42988" y="1250564"/>
            <a:ext cx="6815160" cy="892552"/>
            <a:chOff x="1042988" y="1250564"/>
            <a:chExt cx="6815160" cy="892552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1042988" y="1500174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左标志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ltag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000364" y="1250564"/>
              <a:ext cx="4857784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向左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孩子结点</a:t>
              </a:r>
              <a:endPara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指向前驱结点，即</a:t>
              </a:r>
              <a:r>
                <a:rPr kumimoji="1"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4" name="AutoShape 28"/>
            <p:cNvSpPr>
              <a:spLocks/>
            </p:cNvSpPr>
            <p:nvPr/>
          </p:nvSpPr>
          <p:spPr bwMode="auto">
            <a:xfrm>
              <a:off x="2700338" y="1395413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1258888" y="3692525"/>
            <a:ext cx="482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这样，每个结点的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存储结构如下：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2988" y="2465010"/>
            <a:ext cx="7172350" cy="892552"/>
            <a:chOff x="1042988" y="2465010"/>
            <a:chExt cx="7172350" cy="892552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042988" y="2641600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右标志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rtag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059113" y="2465010"/>
              <a:ext cx="51562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向右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孩子结点</a:t>
              </a:r>
              <a:endPara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后继结点， 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即</a:t>
              </a:r>
              <a:r>
                <a:rPr kumimoji="1"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8" name="AutoShape 32"/>
            <p:cNvSpPr>
              <a:spLocks/>
            </p:cNvSpPr>
            <p:nvPr/>
          </p:nvSpPr>
          <p:spPr bwMode="auto">
            <a:xfrm>
              <a:off x="2700338" y="2586038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4348" y="5286388"/>
            <a:ext cx="750099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为了方便算法设计，在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线索二叉树中再增加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kumimoji="1"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个头结点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。       </a:t>
            </a:r>
            <a:endParaRPr kumimoji="1"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00034" y="1530633"/>
            <a:ext cx="6929486" cy="282706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52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结点数据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ltag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增加的线索标记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左孩子或线索指针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右孩子或线索指针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树结点类型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 </a:t>
            </a:r>
            <a:endParaRPr kumimoji="1" lang="zh-CN" altLang="en-US" sz="1800" b="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567849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化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二叉树中结点的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635375" y="160337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4067175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4500563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635375" y="203517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4283075" y="20351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241800" y="462756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E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467360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5106988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241800" y="505936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4889500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5262563" y="2835275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5694363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6127750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5262563" y="3267075"/>
            <a:ext cx="12969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910263" y="32670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6227763" y="4627563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6659563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709295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6227763" y="5059363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6875463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6" name="Freeform 22"/>
          <p:cNvSpPr>
            <a:spLocks/>
          </p:cNvSpPr>
          <p:nvPr/>
        </p:nvSpPr>
        <p:spPr bwMode="auto">
          <a:xfrm>
            <a:off x="3276600" y="2179638"/>
            <a:ext cx="719138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7" name="Freeform 23"/>
          <p:cNvSpPr>
            <a:spLocks/>
          </p:cNvSpPr>
          <p:nvPr/>
        </p:nvSpPr>
        <p:spPr bwMode="auto">
          <a:xfrm>
            <a:off x="4724400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8" name="Freeform 24"/>
          <p:cNvSpPr>
            <a:spLocks/>
          </p:cNvSpPr>
          <p:nvPr/>
        </p:nvSpPr>
        <p:spPr bwMode="auto">
          <a:xfrm>
            <a:off x="1836738" y="3441700"/>
            <a:ext cx="868362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9" name="Freeform 25"/>
          <p:cNvSpPr>
            <a:spLocks/>
          </p:cNvSpPr>
          <p:nvPr/>
        </p:nvSpPr>
        <p:spPr bwMode="auto">
          <a:xfrm>
            <a:off x="5054600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0" name="Freeform 26"/>
          <p:cNvSpPr>
            <a:spLocks/>
          </p:cNvSpPr>
          <p:nvPr/>
        </p:nvSpPr>
        <p:spPr bwMode="auto">
          <a:xfrm>
            <a:off x="6286500" y="3467100"/>
            <a:ext cx="588963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2339975" y="32496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2" name="Line 38"/>
          <p:cNvSpPr>
            <a:spLocks noChangeShapeType="1"/>
          </p:cNvSpPr>
          <p:nvPr/>
        </p:nvSpPr>
        <p:spPr bwMode="auto">
          <a:xfrm>
            <a:off x="2987675" y="3262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2339975" y="281622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27717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6" name="Line 42"/>
          <p:cNvSpPr>
            <a:spLocks noChangeShapeType="1"/>
          </p:cNvSpPr>
          <p:nvPr/>
        </p:nvSpPr>
        <p:spPr bwMode="auto">
          <a:xfrm>
            <a:off x="32035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1152525" y="497522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1800225" y="498792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1152525" y="45450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D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0" name="Line 46"/>
          <p:cNvSpPr>
            <a:spLocks noChangeShapeType="1"/>
          </p:cNvSpPr>
          <p:nvPr/>
        </p:nvSpPr>
        <p:spPr bwMode="auto">
          <a:xfrm>
            <a:off x="1604963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1" name="Line 47"/>
          <p:cNvSpPr>
            <a:spLocks noChangeShapeType="1"/>
          </p:cNvSpPr>
          <p:nvPr/>
        </p:nvSpPr>
        <p:spPr bwMode="auto">
          <a:xfrm>
            <a:off x="2038350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339975" y="56245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G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>
            <a:off x="2771775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>
            <a:off x="3205163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2339975" y="60563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>
            <a:off x="2987675" y="6056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7" name="Freeform 53"/>
          <p:cNvSpPr>
            <a:spLocks/>
          </p:cNvSpPr>
          <p:nvPr/>
        </p:nvSpPr>
        <p:spPr bwMode="auto">
          <a:xfrm>
            <a:off x="2159000" y="5118100"/>
            <a:ext cx="46831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9" name="Freeform 55"/>
          <p:cNvSpPr>
            <a:spLocks/>
          </p:cNvSpPr>
          <p:nvPr/>
        </p:nvSpPr>
        <p:spPr bwMode="auto">
          <a:xfrm>
            <a:off x="1943100" y="5372100"/>
            <a:ext cx="757238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1" name="Freeform 27"/>
          <p:cNvSpPr>
            <a:spLocks/>
          </p:cNvSpPr>
          <p:nvPr/>
        </p:nvSpPr>
        <p:spPr bwMode="auto">
          <a:xfrm>
            <a:off x="5103813" y="3644900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2" name="Freeform 28"/>
          <p:cNvSpPr>
            <a:spLocks/>
          </p:cNvSpPr>
          <p:nvPr/>
        </p:nvSpPr>
        <p:spPr bwMode="auto">
          <a:xfrm>
            <a:off x="5983288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631448" y="223838"/>
            <a:ext cx="1300915" cy="792162"/>
            <a:chOff x="3631448" y="223838"/>
            <a:chExt cx="1300915" cy="792162"/>
          </a:xfrm>
        </p:grpSpPr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3631448" y="223838"/>
              <a:ext cx="129698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///  1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>
              <a:off x="4067175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>
              <a:off x="4500563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3635375" y="655638"/>
              <a:ext cx="129698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>
              <a:off x="4283075" y="655638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38" name="Line 34"/>
          <p:cNvSpPr>
            <a:spLocks noChangeShapeType="1"/>
          </p:cNvSpPr>
          <p:nvPr/>
        </p:nvSpPr>
        <p:spPr bwMode="auto">
          <a:xfrm flipH="1">
            <a:off x="3962400" y="804863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9" name="Freeform 35"/>
          <p:cNvSpPr>
            <a:spLocks/>
          </p:cNvSpPr>
          <p:nvPr/>
        </p:nvSpPr>
        <p:spPr bwMode="auto">
          <a:xfrm>
            <a:off x="4716463" y="800100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0" name="Freeform 36"/>
          <p:cNvSpPr>
            <a:spLocks/>
          </p:cNvSpPr>
          <p:nvPr/>
        </p:nvSpPr>
        <p:spPr bwMode="auto">
          <a:xfrm>
            <a:off x="4991100" y="508000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3" name="Freeform 39"/>
          <p:cNvSpPr>
            <a:spLocks/>
          </p:cNvSpPr>
          <p:nvPr/>
        </p:nvSpPr>
        <p:spPr bwMode="auto">
          <a:xfrm>
            <a:off x="3203575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8" name="Freeform 54"/>
          <p:cNvSpPr>
            <a:spLocks/>
          </p:cNvSpPr>
          <p:nvPr/>
        </p:nvSpPr>
        <p:spPr bwMode="auto">
          <a:xfrm>
            <a:off x="2959100" y="3632200"/>
            <a:ext cx="881063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0" name="Freeform 56"/>
          <p:cNvSpPr>
            <a:spLocks/>
          </p:cNvSpPr>
          <p:nvPr/>
        </p:nvSpPr>
        <p:spPr bwMode="auto">
          <a:xfrm>
            <a:off x="822325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1" name="Freeform 57"/>
          <p:cNvSpPr>
            <a:spLocks/>
          </p:cNvSpPr>
          <p:nvPr/>
        </p:nvSpPr>
        <p:spPr bwMode="auto">
          <a:xfrm>
            <a:off x="3876675" y="2451100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285720" y="357166"/>
            <a:ext cx="250033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线索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在线索二叉树中再增加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一个头结点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85786" y="1285860"/>
            <a:ext cx="4929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建立某种次序的线索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过程：</a:t>
            </a:r>
            <a:endParaRPr kumimoji="1" lang="zh-CN" altLang="en-US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1" name="Text Box 3" descr="蓝色面巾纸"/>
          <p:cNvSpPr txBox="1">
            <a:spLocks noChangeArrowheads="1"/>
          </p:cNvSpPr>
          <p:nvPr/>
        </p:nvSpPr>
        <p:spPr bwMode="auto">
          <a:xfrm>
            <a:off x="357158" y="428604"/>
            <a:ext cx="4071966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线索化二叉树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572008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zh-CN" altLang="en-US" sz="22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中序线索二叉树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为例，讨论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建立线索二叉树的算法。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857364"/>
            <a:ext cx="771530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以该遍历方法遍历一棵二叉树。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在遍历的过程中，检查当前访问结点的左、右指针域是否为空：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如果左指针域为空，将它改为指向前驱结点的线索；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如果右指针域为空，将它改为指向后继结点的线索。</a:t>
            </a:r>
            <a:endParaRPr lang="zh-CN" altLang="en-US" sz="220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55650" y="1777996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CreatThread(b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：对以二叉链存储的二叉树</a:t>
            </a: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进行中序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线索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化，并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返回线索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化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后头结点的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指针</a:t>
            </a:r>
            <a:r>
              <a:rPr kumimoji="1"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root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Thread(p)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算法：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对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以</a:t>
            </a:r>
            <a:r>
              <a:rPr kumimoji="1"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根结点的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二叉树子树的中序线索化。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4243391" cy="57246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建立中序线索二叉树的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785786" y="928670"/>
            <a:ext cx="757078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总是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当前线索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化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全局变量，指向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刚刚访问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过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的中序前驱结点，*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的中序后继结点。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285728"/>
            <a:ext cx="3643338" cy="47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在中序遍历中</a:t>
            </a:r>
            <a:r>
              <a:rPr kumimoji="1" lang="en-US" altLang="zh-CN" sz="2200" dirty="0" smtClean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335084" y="3286124"/>
            <a:ext cx="2736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的前驱结点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709722" y="4349750"/>
            <a:ext cx="1716097" cy="431800"/>
            <a:chOff x="1709722" y="4349750"/>
            <a:chExt cx="1716097" cy="431800"/>
          </a:xfrm>
        </p:grpSpPr>
        <p:sp>
          <p:nvSpPr>
            <p:cNvPr id="384020" name="Rectangle 20"/>
            <p:cNvSpPr>
              <a:spLocks noChangeArrowheads="1"/>
            </p:cNvSpPr>
            <p:nvPr/>
          </p:nvSpPr>
          <p:spPr bwMode="auto">
            <a:xfrm>
              <a:off x="1709722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227329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284955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14414" y="3740150"/>
            <a:ext cx="819150" cy="609600"/>
            <a:chOff x="1214414" y="3740150"/>
            <a:chExt cx="819150" cy="609600"/>
          </a:xfrm>
        </p:grpSpPr>
        <p:sp>
          <p:nvSpPr>
            <p:cNvPr id="384024" name="Arc 24"/>
            <p:cNvSpPr>
              <a:spLocks/>
            </p:cNvSpPr>
            <p:nvPr/>
          </p:nvSpPr>
          <p:spPr bwMode="auto">
            <a:xfrm>
              <a:off x="1816076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1214414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pre</a:t>
              </a:r>
            </a:p>
          </p:txBody>
        </p:sp>
      </p:grp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905399" y="3286124"/>
            <a:ext cx="273843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中序序列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后继结点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4819" y="4349750"/>
            <a:ext cx="1657350" cy="431800"/>
            <a:chOff x="5584819" y="4349750"/>
            <a:chExt cx="1657350" cy="431800"/>
          </a:xfrm>
        </p:grpSpPr>
        <p:sp>
          <p:nvSpPr>
            <p:cNvPr id="384026" name="Rectangle 26"/>
            <p:cNvSpPr>
              <a:spLocks noChangeArrowheads="1"/>
            </p:cNvSpPr>
            <p:nvPr/>
          </p:nvSpPr>
          <p:spPr bwMode="auto">
            <a:xfrm>
              <a:off x="5584819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8" name="Rectangle 28"/>
            <p:cNvSpPr>
              <a:spLocks noChangeArrowheads="1"/>
            </p:cNvSpPr>
            <p:nvPr/>
          </p:nvSpPr>
          <p:spPr bwMode="auto">
            <a:xfrm>
              <a:off x="608964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666590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57818" y="3740150"/>
            <a:ext cx="650875" cy="609600"/>
            <a:chOff x="5357818" y="3740150"/>
            <a:chExt cx="650875" cy="609600"/>
          </a:xfrm>
        </p:grpSpPr>
        <p:sp>
          <p:nvSpPr>
            <p:cNvPr id="384030" name="Arc 30"/>
            <p:cNvSpPr>
              <a:spLocks/>
            </p:cNvSpPr>
            <p:nvPr/>
          </p:nvSpPr>
          <p:spPr bwMode="auto">
            <a:xfrm>
              <a:off x="5791205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1" name="Text Box 31"/>
            <p:cNvSpPr txBox="1">
              <a:spLocks noChangeArrowheads="1"/>
            </p:cNvSpPr>
            <p:nvPr/>
          </p:nvSpPr>
          <p:spPr bwMode="auto">
            <a:xfrm>
              <a:off x="5357818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73293" y="4781550"/>
            <a:ext cx="2084393" cy="985798"/>
            <a:chOff x="1701789" y="4781550"/>
            <a:chExt cx="2084393" cy="985798"/>
          </a:xfrm>
        </p:grpSpPr>
        <p:sp>
          <p:nvSpPr>
            <p:cNvPr id="384032" name="Line 32"/>
            <p:cNvSpPr>
              <a:spLocks noChangeShapeType="1"/>
            </p:cNvSpPr>
            <p:nvPr/>
          </p:nvSpPr>
          <p:spPr bwMode="auto">
            <a:xfrm flipV="1">
              <a:off x="2493952" y="4781550"/>
              <a:ext cx="0" cy="3603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3" name="Text Box 33"/>
            <p:cNvSpPr txBox="1">
              <a:spLocks noChangeArrowheads="1"/>
            </p:cNvSpPr>
            <p:nvPr/>
          </p:nvSpPr>
          <p:spPr bwMode="auto">
            <a:xfrm>
              <a:off x="1701789" y="5213350"/>
              <a:ext cx="2084393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NULL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，改为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后继线索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29190" y="4799013"/>
            <a:ext cx="1990749" cy="934998"/>
            <a:chOff x="5357818" y="4799013"/>
            <a:chExt cx="1990749" cy="934998"/>
          </a:xfrm>
        </p:grpSpPr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6373810" y="4799013"/>
              <a:ext cx="0" cy="36036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5" name="Text Box 35"/>
            <p:cNvSpPr txBox="1">
              <a:spLocks noChangeArrowheads="1"/>
            </p:cNvSpPr>
            <p:nvPr/>
          </p:nvSpPr>
          <p:spPr bwMode="auto">
            <a:xfrm>
              <a:off x="5357818" y="5180013"/>
              <a:ext cx="1990749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NULL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，改为前驱线索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3158067" y="4572000"/>
            <a:ext cx="2506133" cy="586317"/>
          </a:xfrm>
          <a:custGeom>
            <a:avLst/>
            <a:gdLst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586317">
                <a:moveTo>
                  <a:pt x="16933" y="0"/>
                </a:moveTo>
                <a:cubicBezTo>
                  <a:pt x="8466" y="59266"/>
                  <a:pt x="0" y="118533"/>
                  <a:pt x="194733" y="215900"/>
                </a:cubicBezTo>
                <a:cubicBezTo>
                  <a:pt x="389466" y="313267"/>
                  <a:pt x="800100" y="582083"/>
                  <a:pt x="1185333" y="584200"/>
                </a:cubicBezTo>
                <a:cubicBezTo>
                  <a:pt x="1570566" y="586317"/>
                  <a:pt x="2038349" y="407458"/>
                  <a:pt x="2506133" y="2286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276600" y="3997300"/>
            <a:ext cx="2565400" cy="587400"/>
          </a:xfrm>
          <a:custGeom>
            <a:avLst/>
            <a:gdLst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87400 h 587400"/>
              <a:gd name="connsiteX1" fmla="*/ 2273300 w 2565400"/>
              <a:gd name="connsiteY1" fmla="*/ 333400 h 587400"/>
              <a:gd name="connsiteX2" fmla="*/ 1524000 w 2565400"/>
              <a:gd name="connsiteY2" fmla="*/ 38100 h 587400"/>
              <a:gd name="connsiteX3" fmla="*/ 393700 w 2565400"/>
              <a:gd name="connsiteY3" fmla="*/ 104800 h 587400"/>
              <a:gd name="connsiteX4" fmla="*/ 0 w 2565400"/>
              <a:gd name="connsiteY4" fmla="*/ 333400 h 5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587400">
                <a:moveTo>
                  <a:pt x="2565400" y="587400"/>
                </a:moveTo>
                <a:cubicBezTo>
                  <a:pt x="2506133" y="494266"/>
                  <a:pt x="2446867" y="424950"/>
                  <a:pt x="2273300" y="333400"/>
                </a:cubicBezTo>
                <a:cubicBezTo>
                  <a:pt x="2099733" y="241850"/>
                  <a:pt x="1837267" y="76200"/>
                  <a:pt x="1524000" y="38100"/>
                </a:cubicBezTo>
                <a:cubicBezTo>
                  <a:pt x="1210733" y="0"/>
                  <a:pt x="647700" y="55583"/>
                  <a:pt x="393700" y="104800"/>
                </a:cubicBezTo>
                <a:cubicBezTo>
                  <a:pt x="139700" y="154017"/>
                  <a:pt x="69850" y="231800"/>
                  <a:pt x="0" y="3334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143372" y="2714620"/>
            <a:ext cx="285752" cy="571504"/>
          </a:xfrm>
          <a:prstGeom prst="downArrow">
            <a:avLst/>
          </a:prstGeom>
          <a:ln>
            <a:tailEnd type="arrow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1" grpId="0"/>
      <p:bldP spid="384027" grpId="0"/>
      <p:bldP spid="23" grpId="0" animBg="1"/>
      <p:bldP spid="24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49" name="Group 73"/>
          <p:cNvGrpSpPr>
            <a:grpSpLocks/>
          </p:cNvGrpSpPr>
          <p:nvPr/>
        </p:nvGrpSpPr>
        <p:grpSpPr bwMode="auto">
          <a:xfrm>
            <a:off x="3803618" y="1603375"/>
            <a:ext cx="1296987" cy="792163"/>
            <a:chOff x="2290" y="1010"/>
            <a:chExt cx="817" cy="499"/>
          </a:xfrm>
        </p:grpSpPr>
        <p:sp>
          <p:nvSpPr>
            <p:cNvPr id="254979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1" name="Group 75"/>
          <p:cNvGrpSpPr>
            <a:grpSpLocks/>
          </p:cNvGrpSpPr>
          <p:nvPr/>
        </p:nvGrpSpPr>
        <p:grpSpPr bwMode="auto">
          <a:xfrm>
            <a:off x="4410043" y="4627563"/>
            <a:ext cx="1296987" cy="792162"/>
            <a:chOff x="2672" y="2915"/>
            <a:chExt cx="817" cy="499"/>
          </a:xfrm>
        </p:grpSpPr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2" name="Group 76"/>
          <p:cNvGrpSpPr>
            <a:grpSpLocks/>
          </p:cNvGrpSpPr>
          <p:nvPr/>
        </p:nvGrpSpPr>
        <p:grpSpPr bwMode="auto">
          <a:xfrm>
            <a:off x="5430805" y="2835275"/>
            <a:ext cx="1296988" cy="792163"/>
            <a:chOff x="3315" y="1786"/>
            <a:chExt cx="817" cy="499"/>
          </a:xfrm>
        </p:grpSpPr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3" name="Group 77"/>
          <p:cNvGrpSpPr>
            <a:grpSpLocks/>
          </p:cNvGrpSpPr>
          <p:nvPr/>
        </p:nvGrpSpPr>
        <p:grpSpPr bwMode="auto">
          <a:xfrm>
            <a:off x="6396005" y="4627563"/>
            <a:ext cx="1296988" cy="792162"/>
            <a:chOff x="3923" y="2915"/>
            <a:chExt cx="817" cy="499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4999" name="Freeform 23"/>
          <p:cNvSpPr>
            <a:spLocks/>
          </p:cNvSpPr>
          <p:nvPr/>
        </p:nvSpPr>
        <p:spPr bwMode="auto">
          <a:xfrm>
            <a:off x="3444843" y="2179638"/>
            <a:ext cx="719137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892643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5222843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6454743" y="3467100"/>
            <a:ext cx="588962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6" name="Freeform 30"/>
          <p:cNvSpPr>
            <a:spLocks/>
          </p:cNvSpPr>
          <p:nvPr/>
        </p:nvSpPr>
        <p:spPr bwMode="auto">
          <a:xfrm>
            <a:off x="5272055" y="3644900"/>
            <a:ext cx="725488" cy="2205038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7" name="Freeform 31"/>
          <p:cNvSpPr>
            <a:spLocks/>
          </p:cNvSpPr>
          <p:nvPr/>
        </p:nvSpPr>
        <p:spPr bwMode="auto">
          <a:xfrm>
            <a:off x="6151530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5045" name="Group 69"/>
          <p:cNvGrpSpPr>
            <a:grpSpLocks/>
          </p:cNvGrpSpPr>
          <p:nvPr/>
        </p:nvGrpSpPr>
        <p:grpSpPr bwMode="auto">
          <a:xfrm>
            <a:off x="3803618" y="223838"/>
            <a:ext cx="1296987" cy="1373187"/>
            <a:chOff x="2290" y="141"/>
            <a:chExt cx="817" cy="865"/>
          </a:xfrm>
        </p:grpSpPr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///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3" name="Line 37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H="1">
              <a:off x="2496" y="507"/>
              <a:ext cx="0" cy="499"/>
            </a:xfrm>
            <a:prstGeom prst="lin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4" name="Group 78"/>
          <p:cNvGrpSpPr>
            <a:grpSpLocks/>
          </p:cNvGrpSpPr>
          <p:nvPr/>
        </p:nvGrpSpPr>
        <p:grpSpPr bwMode="auto">
          <a:xfrm>
            <a:off x="4884705" y="508000"/>
            <a:ext cx="3179763" cy="5441950"/>
            <a:chOff x="2971" y="320"/>
            <a:chExt cx="2003" cy="3428"/>
          </a:xfrm>
        </p:grpSpPr>
        <p:sp>
          <p:nvSpPr>
            <p:cNvPr id="255015" name="Freeform 39"/>
            <p:cNvSpPr>
              <a:spLocks/>
            </p:cNvSpPr>
            <p:nvPr/>
          </p:nvSpPr>
          <p:spPr bwMode="auto">
            <a:xfrm>
              <a:off x="2971" y="504"/>
              <a:ext cx="1597" cy="2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315" y="1225"/>
                </a:cxn>
                <a:cxn ang="0">
                  <a:pos x="1597" y="2408"/>
                </a:cxn>
              </a:cxnLst>
              <a:rect l="0" t="0" r="r" b="b"/>
              <a:pathLst>
                <a:path w="1597" h="2408">
                  <a:moveTo>
                    <a:pt x="0" y="0"/>
                  </a:moveTo>
                  <a:cubicBezTo>
                    <a:pt x="230" y="34"/>
                    <a:pt x="461" y="68"/>
                    <a:pt x="680" y="272"/>
                  </a:cubicBezTo>
                  <a:cubicBezTo>
                    <a:pt x="899" y="476"/>
                    <a:pt x="1162" y="869"/>
                    <a:pt x="1315" y="1225"/>
                  </a:cubicBezTo>
                  <a:cubicBezTo>
                    <a:pt x="1468" y="1581"/>
                    <a:pt x="1538" y="2162"/>
                    <a:pt x="1597" y="2408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7" name="Freeform 41"/>
            <p:cNvSpPr>
              <a:spLocks/>
            </p:cNvSpPr>
            <p:nvPr/>
          </p:nvSpPr>
          <p:spPr bwMode="auto">
            <a:xfrm>
              <a:off x="3144" y="320"/>
              <a:ext cx="1830" cy="3428"/>
            </a:xfrm>
            <a:custGeom>
              <a:avLst/>
              <a:gdLst/>
              <a:ahLst/>
              <a:cxnLst>
                <a:cxn ang="0">
                  <a:pos x="1369" y="2996"/>
                </a:cxn>
                <a:cxn ang="0">
                  <a:pos x="1460" y="3269"/>
                </a:cxn>
                <a:cxn ang="0">
                  <a:pos x="1732" y="3269"/>
                </a:cxn>
                <a:cxn ang="0">
                  <a:pos x="1686" y="2316"/>
                </a:cxn>
                <a:cxn ang="0">
                  <a:pos x="870" y="411"/>
                </a:cxn>
                <a:cxn ang="0">
                  <a:pos x="0" y="0"/>
                </a:cxn>
              </a:cxnLst>
              <a:rect l="0" t="0" r="r" b="b"/>
              <a:pathLst>
                <a:path w="1830" h="3428">
                  <a:moveTo>
                    <a:pt x="1369" y="2996"/>
                  </a:moveTo>
                  <a:cubicBezTo>
                    <a:pt x="1384" y="3109"/>
                    <a:pt x="1400" y="3223"/>
                    <a:pt x="1460" y="3269"/>
                  </a:cubicBezTo>
                  <a:cubicBezTo>
                    <a:pt x="1520" y="3315"/>
                    <a:pt x="1694" y="3428"/>
                    <a:pt x="1732" y="3269"/>
                  </a:cubicBezTo>
                  <a:cubicBezTo>
                    <a:pt x="1770" y="3110"/>
                    <a:pt x="1830" y="2792"/>
                    <a:pt x="1686" y="2316"/>
                  </a:cubicBezTo>
                  <a:cubicBezTo>
                    <a:pt x="1542" y="1840"/>
                    <a:pt x="1151" y="797"/>
                    <a:pt x="870" y="411"/>
                  </a:cubicBezTo>
                  <a:cubicBezTo>
                    <a:pt x="589" y="25"/>
                    <a:pt x="181" y="86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 type="none" w="lg" len="sm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48" name="Group 72"/>
          <p:cNvGrpSpPr>
            <a:grpSpLocks/>
          </p:cNvGrpSpPr>
          <p:nvPr/>
        </p:nvGrpSpPr>
        <p:grpSpPr bwMode="auto">
          <a:xfrm>
            <a:off x="2508218" y="2816225"/>
            <a:ext cx="1296987" cy="793750"/>
            <a:chOff x="1474" y="1774"/>
            <a:chExt cx="817" cy="500"/>
          </a:xfrm>
        </p:grpSpPr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1882" y="204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3" name="Rectangle 47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47" name="Group 71"/>
          <p:cNvGrpSpPr>
            <a:grpSpLocks/>
          </p:cNvGrpSpPr>
          <p:nvPr/>
        </p:nvGrpSpPr>
        <p:grpSpPr bwMode="auto">
          <a:xfrm>
            <a:off x="1327118" y="4545013"/>
            <a:ext cx="1296987" cy="803275"/>
            <a:chOff x="730" y="2863"/>
            <a:chExt cx="817" cy="506"/>
          </a:xfrm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730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8" name="Rectangle 52"/>
            <p:cNvSpPr>
              <a:spLocks noChangeArrowheads="1"/>
            </p:cNvSpPr>
            <p:nvPr/>
          </p:nvSpPr>
          <p:spPr bwMode="auto">
            <a:xfrm>
              <a:off x="730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D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0" name="Group 74"/>
          <p:cNvGrpSpPr>
            <a:grpSpLocks/>
          </p:cNvGrpSpPr>
          <p:nvPr/>
        </p:nvGrpSpPr>
        <p:grpSpPr bwMode="auto">
          <a:xfrm>
            <a:off x="2508218" y="5624513"/>
            <a:ext cx="1296987" cy="792162"/>
            <a:chOff x="1474" y="3543"/>
            <a:chExt cx="817" cy="499"/>
          </a:xfrm>
        </p:grpSpPr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G  </a:t>
              </a:r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32" name="Line 56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4" name="Rectangle 58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5036" name="Freeform 60"/>
          <p:cNvSpPr>
            <a:spLocks/>
          </p:cNvSpPr>
          <p:nvPr/>
        </p:nvSpPr>
        <p:spPr bwMode="auto">
          <a:xfrm>
            <a:off x="2327243" y="5118100"/>
            <a:ext cx="468312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7" name="Freeform 61"/>
          <p:cNvSpPr>
            <a:spLocks/>
          </p:cNvSpPr>
          <p:nvPr/>
        </p:nvSpPr>
        <p:spPr bwMode="auto">
          <a:xfrm>
            <a:off x="3127343" y="3632200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9" name="Freeform 63"/>
          <p:cNvSpPr>
            <a:spLocks/>
          </p:cNvSpPr>
          <p:nvPr/>
        </p:nvSpPr>
        <p:spPr bwMode="auto">
          <a:xfrm>
            <a:off x="2111343" y="5372100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1" name="Freeform 65"/>
          <p:cNvSpPr>
            <a:spLocks/>
          </p:cNvSpPr>
          <p:nvPr/>
        </p:nvSpPr>
        <p:spPr bwMode="auto">
          <a:xfrm>
            <a:off x="990568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3" name="Freeform 67"/>
          <p:cNvSpPr>
            <a:spLocks/>
          </p:cNvSpPr>
          <p:nvPr/>
        </p:nvSpPr>
        <p:spPr bwMode="auto">
          <a:xfrm>
            <a:off x="4044918" y="2451100"/>
            <a:ext cx="708025" cy="3233738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14283" y="857232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80975" y="260350"/>
            <a:ext cx="260507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中序线索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化演示</a:t>
            </a:r>
            <a:endParaRPr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4319555" y="6000768"/>
            <a:ext cx="30241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中序线索树建立完毕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3143240" y="71414"/>
            <a:ext cx="673104" cy="368324"/>
            <a:chOff x="3395685" y="71414"/>
            <a:chExt cx="673104" cy="36832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3870346" y="28572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5685" y="71414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76283" y="4130680"/>
            <a:ext cx="484195" cy="403228"/>
            <a:chOff x="1571604" y="4143380"/>
            <a:chExt cx="484195" cy="403228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816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10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06859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92611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78363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6411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4986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2004980" y="3441700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3371818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58148" y="3429000"/>
            <a:ext cx="1142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p=NULL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21 C -0.01875 0.09051 -0.03611 0.13704 -0.06232 0.19977 C -0.08854 0.2625 -0.13229 0.35417 -0.15816 0.42014 C -0.18403 0.48611 -0.20538 0.55949 -0.21788 0.5960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2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162 C 0.05486 0.00278 0.10278 -0.00393 0.13403 0.02199 C 0.16528 0.04792 0.18021 0.12894 0.19236 0.15718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0.59606 C -0.18489 0.61065 -0.15607 0.62083 -0.1276 0.64792 C -0.09913 0.675 -0.06389 0.73588 -0.04705 0.7590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15718 C 0.1625 0.01181 0.13455 -0.13102 0.12847 -0.19838 C 0.12239 -0.26574 0.15052 -0.23657 0.15625 -0.2465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75162 C -0.03871 0.72407 -0.04687 0.69676 -0.05955 0.63866 C -0.07222 0.58055 -0.10173 0.45254 -0.10677 0.40347 C -0.1118 0.3544 -0.09357 0.35648 -0.0901 0.344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0.24652 C 0.16892 -0.29606 0.18073 -0.34375 0.20069 -0.3743 C 0.22066 -0.40486 0.26007 -0.41828 0.27569 -0.42986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34792 C -0.06788 0.34467 -0.0691 0.34167 -0.05816 0.31829 C -0.04722 0.29491 -0.01736 0.23241 -0.00121 0.20717 C 0.01493 0.18194 0.03073 0.175 0.03906 0.1664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42986 C 0.27257 -0.44791 0.26962 -0.46574 0.28542 -0.41504 C 0.30121 -0.36435 0.35677 -0.19652 0.37014 -0.12615 C 0.38351 -0.05578 0.37465 -0.0243 0.36597 0.0071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16458 C 0.05018 0.14884 0.04757 0.1331 0.06129 0.1794 C 0.075 0.22569 0.12465 0.37176 0.1349 0.44236 C 0.14514 0.51273 0.125 0.56852 0.1224 0.6016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00717 C 0.37136 -0.00903 0.37691 -0.02523 0.39653 -0.06875 C 0.41615 -0.11227 0.45 -0.1831 0.48403 -0.25394 " pathEditMode="relative" ptsTypes="aaA">
                                      <p:cBhvr>
                                        <p:cTn id="8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60162 C 0.14132 0.57523 0.13958 0.54907 0.1474 0.51273 C 0.15521 0.47639 0.17101 0.41204 0.19045 0.3831 C 0.2099 0.35417 0.23698 0.34629 0.26406 0.33866 " pathEditMode="relative" ptsTypes="aaaA">
                                      <p:cBhvr>
                                        <p:cTn id="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03 -0.25393 C 0.48559 -0.26944 0.49097 -0.27986 0.51319 -0.24838 C 0.53542 -0.2169 0.5967 -0.10879 0.61736 -0.06504 C 0.63802 -0.02129 0.63281 -0.00208 0.6368 0.0145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34051 C 0.26129 0.34051 0.29948 0.47385 0.33768 0.60718 " pathEditMode="relative" ptsTypes="aA">
                                      <p:cBhvr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81 0.01458 C 0.67466 -0.0588 0.71268 -0.13194 0.72848 -0.16134 " pathEditMode="relative" ptsTypes="aA">
                                      <p:cBhvr>
                                        <p:cTn id="11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6" grpId="0" animBg="1"/>
      <p:bldP spid="255007" grpId="0" animBg="1"/>
      <p:bldP spid="255037" grpId="0" animBg="1"/>
      <p:bldP spid="255039" grpId="0" animBg="1"/>
      <p:bldP spid="255041" grpId="0" animBg="1"/>
      <p:bldP spid="255043" grpId="0" animBg="1"/>
      <p:bldP spid="25505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255021" grpId="0" animBg="1"/>
      <p:bldP spid="9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885</Words>
  <Application>Microsoft PowerPoint</Application>
  <PresentationFormat>全屏显示(4:3)</PresentationFormat>
  <Paragraphs>202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917</cp:revision>
  <dcterms:created xsi:type="dcterms:W3CDTF">2004-04-08T11:59:15Z</dcterms:created>
  <dcterms:modified xsi:type="dcterms:W3CDTF">2017-12-07T09:51:39Z</dcterms:modified>
</cp:coreProperties>
</file>