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312" r:id="rId2"/>
    <p:sldId id="313" r:id="rId3"/>
    <p:sldId id="314" r:id="rId4"/>
    <p:sldId id="354" r:id="rId5"/>
    <p:sldId id="356" r:id="rId6"/>
    <p:sldId id="316" r:id="rId7"/>
    <p:sldId id="317" r:id="rId8"/>
    <p:sldId id="380" r:id="rId9"/>
    <p:sldId id="379" r:id="rId10"/>
    <p:sldId id="357" r:id="rId11"/>
    <p:sldId id="377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3333CC"/>
    <a:srgbClr val="3366FF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0DE1-F3D4-4CCF-A86A-B657B6446EF1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6CF0-37FC-4A76-BF78-4C727CAA4B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71472" y="2151049"/>
            <a:ext cx="8305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A0A0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个顶点的有向图，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中顶点序列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称为一个</a:t>
            </a:r>
            <a:r>
              <a:rPr kumimoji="1" lang="zh-CN" altLang="en-US" sz="2200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拓扑序列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，当且仅当该顶点序列满足下列条件：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图中的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（或从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有一条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90557" y="1436669"/>
            <a:ext cx="3095625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5286388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在一个有向图中找一个拓扑序列的过程称为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拓扑排序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682889" y="571480"/>
            <a:ext cx="38893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拓扑排序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786322"/>
            <a:ext cx="60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则在拓扑序列中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必须排在顶点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85852" y="3753915"/>
            <a:ext cx="5429288" cy="675217"/>
            <a:chOff x="1285852" y="4150783"/>
            <a:chExt cx="5429288" cy="675217"/>
          </a:xfrm>
        </p:grpSpPr>
        <p:sp>
          <p:nvSpPr>
            <p:cNvPr id="7" name="椭圆 6"/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571472" y="2756126"/>
            <a:ext cx="8280400" cy="20507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个有向图中存在回路，能否进行拓扑排序？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个有向图能够产生所有顶点的拓扑序列，该图一定是有向无环图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吗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   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59078" name="Picture 6" descr="u=3926558227,52399796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333375"/>
            <a:ext cx="3168650" cy="2382838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10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257028" name="Picture 4" descr="u=3263964857,906400587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765175"/>
            <a:ext cx="2279650" cy="27352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928662" y="1571612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/>
                <a:gridCol w="2773362"/>
                <a:gridCol w="2438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09600" y="381000"/>
            <a:ext cx="8229600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sz="2200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课程之间的先后关系可用有向图表示：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6835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89390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3044837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1893900" y="3303572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006737" y="2727309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760800" y="21843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853125" y="3230547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173175" y="1430322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2397137" y="1430322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2252675" y="1646222"/>
            <a:ext cx="865187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2397137" y="3159109"/>
            <a:ext cx="647700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3476637" y="2638409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3536962" y="1558909"/>
            <a:ext cx="2389188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2432062" y="3563922"/>
            <a:ext cx="3417888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422662" y="1685909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42910" y="4143380"/>
            <a:ext cx="446563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这样排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课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643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42976" y="4714884"/>
            <a:ext cx="2987696" cy="1543118"/>
            <a:chOff x="1142976" y="4714884"/>
            <a:chExt cx="2987696" cy="1543118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学期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30474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学期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584336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3198803" y="5711841"/>
              <a:ext cx="285752" cy="635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 descr="羊皮纸"/>
          <p:cNvSpPr txBox="1">
            <a:spLocks noChangeArrowheads="1"/>
          </p:cNvSpPr>
          <p:nvPr/>
        </p:nvSpPr>
        <p:spPr bwMode="auto">
          <a:xfrm>
            <a:off x="609600" y="1196975"/>
            <a:ext cx="7924800" cy="347787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）从有向图中选择一个没有前驱（即入度为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）的顶点并且输出它。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删去该顶点，并且删去从该顶点发出的全部有向边。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）重复上述两步，直到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剩余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不再存在没有前驱的顶点为止。</a:t>
            </a:r>
            <a:endParaRPr kumimoji="1" lang="zh-CN" altLang="en-US" sz="22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827088" y="428604"/>
            <a:ext cx="2808287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排序步骤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4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75565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198120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3132138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1981200" y="3213100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3094038" y="2636838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3848100" y="20939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40425" y="314007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58059" name="Line 11"/>
          <p:cNvSpPr>
            <a:spLocks noChangeShapeType="1"/>
          </p:cNvSpPr>
          <p:nvPr/>
        </p:nvSpPr>
        <p:spPr bwMode="auto">
          <a:xfrm>
            <a:off x="1260475" y="1339850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>
            <a:off x="2484438" y="1339850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2339975" y="1555750"/>
            <a:ext cx="865188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 flipV="1">
            <a:off x="2484438" y="3068638"/>
            <a:ext cx="647700" cy="36036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3" name="Freeform 15"/>
          <p:cNvSpPr>
            <a:spLocks/>
          </p:cNvSpPr>
          <p:nvPr/>
        </p:nvSpPr>
        <p:spPr bwMode="auto">
          <a:xfrm>
            <a:off x="3563938" y="2547938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4" name="Freeform 16"/>
          <p:cNvSpPr>
            <a:spLocks/>
          </p:cNvSpPr>
          <p:nvPr/>
        </p:nvSpPr>
        <p:spPr bwMode="auto">
          <a:xfrm>
            <a:off x="3624263" y="1468438"/>
            <a:ext cx="2389187" cy="174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5" name="Freeform 17"/>
          <p:cNvSpPr>
            <a:spLocks/>
          </p:cNvSpPr>
          <p:nvPr/>
        </p:nvSpPr>
        <p:spPr bwMode="auto">
          <a:xfrm>
            <a:off x="2519363" y="3473450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6" name="Freeform 18"/>
          <p:cNvSpPr>
            <a:spLocks/>
          </p:cNvSpPr>
          <p:nvPr/>
        </p:nvSpPr>
        <p:spPr bwMode="auto">
          <a:xfrm>
            <a:off x="3509963" y="1595438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50825" y="144463"/>
            <a:ext cx="2535225" cy="476250"/>
          </a:xfrm>
          <a:prstGeom prst="rect">
            <a:avLst/>
          </a:prstGeom>
          <a:solidFill>
            <a:srgbClr val="339933"/>
          </a:solidFill>
          <a:ln w="19050" algn="ctr">
            <a:solidFill>
              <a:srgbClr val="339933"/>
            </a:solidFill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684213" y="4141121"/>
            <a:ext cx="345598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产生一个拓扑序列：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 dirty="0" err="1">
                <a:latin typeface="Consolas" pitchFamily="49" charset="0"/>
                <a:cs typeface="Consolas" pitchFamily="49" charset="0"/>
              </a:rPr>
              <a:t>6</a:t>
            </a:r>
            <a:endParaRPr lang="en-US" altLang="zh-CN" sz="22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排序完成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2" grpId="1" animBg="1"/>
      <p:bldP spid="258053" grpId="0" animBg="1"/>
      <p:bldP spid="258053" grpId="1" animBg="1"/>
      <p:bldP spid="258054" grpId="0" animBg="1"/>
      <p:bldP spid="258054" grpId="1" animBg="1"/>
      <p:bldP spid="258055" grpId="0" animBg="1"/>
      <p:bldP spid="258055" grpId="1" animBg="1"/>
      <p:bldP spid="258056" grpId="0" animBg="1"/>
      <p:bldP spid="258056" grpId="1" animBg="1"/>
      <p:bldP spid="258057" grpId="0" animBg="1"/>
      <p:bldP spid="258057" grpId="1" animBg="1"/>
      <p:bldP spid="258058" grpId="0" animBg="1"/>
      <p:bldP spid="258058" grpId="1" animBg="1"/>
      <p:bldP spid="258059" grpId="0" animBg="1"/>
      <p:bldP spid="258060" grpId="0" animBg="1"/>
      <p:bldP spid="258061" grpId="0" animBg="1"/>
      <p:bldP spid="258062" grpId="0" animBg="1"/>
      <p:bldP spid="258063" grpId="0" animBg="1"/>
      <p:bldP spid="258064" grpId="0" animBg="1"/>
      <p:bldP spid="258065" grpId="0" animBg="1"/>
      <p:bldP spid="258066" grpId="0" animBg="1"/>
      <p:bldP spid="258069" grpId="0"/>
      <p:bldP spid="258070" grpId="0"/>
      <p:bldP spid="258071" grpId="0"/>
      <p:bldP spid="258072" grpId="0"/>
      <p:bldP spid="258073" grpId="0"/>
      <p:bldP spid="258074" grpId="0"/>
      <p:bldP spid="258075" grpId="0"/>
      <p:bldP spid="2580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2071678"/>
            <a:ext cx="5357850" cy="218480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存放顶点入度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3529012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排序算法设计</a:t>
            </a:r>
            <a:endParaRPr lang="zh-CN" altLang="en-US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9751" y="1341438"/>
            <a:ext cx="6032514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邻接表定义中的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VNode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类型修改如下：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559432" y="2792552"/>
            <a:ext cx="2941658" cy="707886"/>
            <a:chOff x="5416556" y="2935428"/>
            <a:chExt cx="2941658" cy="707886"/>
          </a:xfrm>
        </p:grpSpPr>
        <p:cxnSp>
          <p:nvCxnSpPr>
            <p:cNvPr id="6" name="直接箭头连接符 5"/>
            <p:cNvCxnSpPr/>
            <p:nvPr/>
          </p:nvCxnSpPr>
          <p:spPr>
            <a:xfrm rot="10800000" flipV="1">
              <a:off x="5416556" y="3324225"/>
              <a:ext cx="12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72264" y="293542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用于找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入度为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的顶点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4500" y="1038246"/>
            <a:ext cx="7699400" cy="43072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TopSort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拓扑排序算法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St[MAXV]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top=-1;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的指针为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入度置初值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G-&gt;adjlist[i].count=0;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(i=0;i&lt;G-&gt;n;i++)		//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求所有顶点的入度</a:t>
            </a: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G-&gt;adjlist[p-&gt;adjvex].count++;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56165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拓扑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排序算法如下：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457122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修改后的含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个顶点的邻接表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561549" y="997727"/>
            <a:ext cx="214314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7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 smtClean="0"/>
              <a:t>/11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572560" cy="59093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(G-&gt;adjlist[i].count==0)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top++;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St[top]=i;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(top&gt;-1)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i=St[top];top--;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",i);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输出该顶点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p=G-&gt;adjlist[i].firstarc;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找第一个邻接点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的出边邻接点的入度减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j=p-&gt;adjvex;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G-&gt;adjlist[j].count--;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(G-&gt;adjlist[j].count==0)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将入度为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top++;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St[top]=j;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358246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对如图所示的图进行拓扑排序，可以得到不同的拓扑序列个数是（ ）。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cs typeface="Consolas" pitchFamily="49" charset="0"/>
              </a:rPr>
              <a:t>    A. 4		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B. 3</a:t>
            </a:r>
            <a:r>
              <a:rPr lang="en-US" sz="2200" smtClean="0">
                <a:latin typeface="Consolas" pitchFamily="49" charset="0"/>
                <a:cs typeface="Consolas" pitchFamily="49" charset="0"/>
              </a:rPr>
              <a:t>		C. 2		D. 1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571736" y="2143116"/>
            <a:ext cx="3611272" cy="1857388"/>
            <a:chOff x="2960992" y="2285992"/>
            <a:chExt cx="3611272" cy="1857388"/>
          </a:xfrm>
        </p:grpSpPr>
        <p:sp>
          <p:nvSpPr>
            <p:cNvPr id="5" name="椭圆 4"/>
            <p:cNvSpPr/>
            <p:nvPr/>
          </p:nvSpPr>
          <p:spPr bwMode="auto">
            <a:xfrm>
              <a:off x="4493256" y="228599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60992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746810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46942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4264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3360455" y="3289025"/>
              <a:ext cx="454892" cy="454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707802" y="2172646"/>
              <a:ext cx="438107" cy="11328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9" idx="1"/>
            </p:cNvCxnSpPr>
            <p:nvPr/>
          </p:nvCxnSpPr>
          <p:spPr>
            <a:xfrm>
              <a:off x="4961256" y="2519992"/>
              <a:ext cx="1211545" cy="4381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8" idx="2"/>
            </p:cNvCxnSpPr>
            <p:nvPr/>
          </p:nvCxnSpPr>
          <p:spPr>
            <a:xfrm>
              <a:off x="4214810" y="3909380"/>
              <a:ext cx="532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  <a:endCxn id="9" idx="3"/>
            </p:cNvCxnSpPr>
            <p:nvPr/>
          </p:nvCxnSpPr>
          <p:spPr>
            <a:xfrm flipV="1">
              <a:off x="5214942" y="3289025"/>
              <a:ext cx="957859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8" idx="1"/>
            </p:cNvCxnSpPr>
            <p:nvPr/>
          </p:nvCxnSpPr>
          <p:spPr>
            <a:xfrm>
              <a:off x="3428992" y="3123562"/>
              <a:ext cx="1386487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14348" y="4429132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不同的拓扑序列有：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aebcd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abced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abecd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。答案为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6446" y="357187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注：</a:t>
            </a:r>
            <a:r>
              <a:rPr 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2010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年全国考研题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9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481</Words>
  <Application>Microsoft PowerPoint</Application>
  <PresentationFormat>全屏显示(4:3)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1064</cp:revision>
  <dcterms:created xsi:type="dcterms:W3CDTF">2004-10-20T02:22:59Z</dcterms:created>
  <dcterms:modified xsi:type="dcterms:W3CDTF">2017-12-07T09:55:49Z</dcterms:modified>
</cp:coreProperties>
</file>