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1"/>
  </p:notesMasterIdLst>
  <p:sldIdLst>
    <p:sldId id="295" r:id="rId2"/>
    <p:sldId id="485" r:id="rId3"/>
    <p:sldId id="500" r:id="rId4"/>
    <p:sldId id="501" r:id="rId5"/>
    <p:sldId id="502" r:id="rId6"/>
    <p:sldId id="486" r:id="rId7"/>
    <p:sldId id="487" r:id="rId8"/>
    <p:sldId id="488" r:id="rId9"/>
    <p:sldId id="503" r:id="rId10"/>
    <p:sldId id="504" r:id="rId11"/>
    <p:sldId id="505" r:id="rId12"/>
    <p:sldId id="507" r:id="rId13"/>
    <p:sldId id="506" r:id="rId14"/>
    <p:sldId id="491" r:id="rId15"/>
    <p:sldId id="508" r:id="rId16"/>
    <p:sldId id="509" r:id="rId17"/>
    <p:sldId id="510" r:id="rId18"/>
    <p:sldId id="511" r:id="rId19"/>
    <p:sldId id="512" r:id="rId20"/>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00FF"/>
    <a:srgbClr val="669900"/>
    <a:srgbClr val="6600CC"/>
    <a:srgbClr val="000000"/>
    <a:srgbClr val="0033CC"/>
    <a:srgbClr val="FF3300"/>
    <a:srgbClr val="808000"/>
    <a:srgbClr val="3366CC"/>
  </p:clrMru>
</p:presentationPr>
</file>

<file path=ppt/tableStyles.xml><?xml version="1.0" encoding="utf-8"?>
<a:tblStyleLst xmlns:a="http://schemas.openxmlformats.org/drawingml/2006/main" def="{5C22544A-7EE6-4342-B048-85BDC9FD1C3A}">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47" autoAdjust="0"/>
    <p:restoredTop sz="94581" autoAdjust="0"/>
  </p:normalViewPr>
  <p:slideViewPr>
    <p:cSldViewPr>
      <p:cViewPr varScale="1">
        <p:scale>
          <a:sx n="75" d="100"/>
          <a:sy n="75" d="100"/>
        </p:scale>
        <p:origin x="-6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1A70754-95A5-4CAA-868A-E72F053637E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E38F08-44BF-4642-A499-5689B8C3727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006DFA0-0457-4024-9E69-BF8CD5EB984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212CA-D34A-40E3-AFE0-26915C4FE1F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D9CE54D-1897-4669-84E7-A56C8EBBAB0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3EA6A8-3A22-4C70-A2DB-AF31AD5E8969}"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1B821CE-6942-4A43-A0A0-A8C59F95609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9AB4865-7BA5-48C5-94C2-CF738209C47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/19</a:t>
            </a: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3D299BF-7BD1-46F9-A3C3-BD773687F5C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054371-229B-4F0D-9E69-97C7B50F0F5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1</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2" name="TextBox 11"/>
          <p:cNvSpPr txBox="1"/>
          <p:nvPr/>
        </p:nvSpPr>
        <p:spPr>
          <a:xfrm>
            <a:off x="1643042" y="1995398"/>
            <a:ext cx="3929090"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生成树和最小生成树</a:t>
            </a:r>
            <a:endParaRPr lang="zh-CN" altLang="en-US" sz="2800">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571472" y="447675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带权连通图</a:t>
            </a:r>
          </a:p>
        </p:txBody>
      </p:sp>
      <p:grpSp>
        <p:nvGrpSpPr>
          <p:cNvPr id="25" name="组合 24"/>
          <p:cNvGrpSpPr/>
          <p:nvPr/>
        </p:nvGrpSpPr>
        <p:grpSpPr>
          <a:xfrm>
            <a:off x="2000232" y="4143380"/>
            <a:ext cx="2500330" cy="785815"/>
            <a:chOff x="2000232" y="3178374"/>
            <a:chExt cx="2500330" cy="589361"/>
          </a:xfrm>
        </p:grpSpPr>
        <p:sp>
          <p:nvSpPr>
            <p:cNvPr id="15" name="TextBox 14"/>
            <p:cNvSpPr txBox="1"/>
            <p:nvPr/>
          </p:nvSpPr>
          <p:spPr>
            <a:xfrm>
              <a:off x="3500430" y="3409945"/>
              <a:ext cx="1000132"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178374"/>
              <a:ext cx="1785950" cy="32230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latin typeface="微软雅黑" pitchFamily="34" charset="-122"/>
                  <a:ea typeface="微软雅黑" pitchFamily="34" charset="-122"/>
                  <a:cs typeface="Times New Roman" pitchFamily="18" charset="0"/>
                </a:rPr>
                <a:t>极小连通子图</a:t>
              </a:r>
            </a:p>
          </p:txBody>
        </p:sp>
      </p:grpSp>
      <p:grpSp>
        <p:nvGrpSpPr>
          <p:cNvPr id="26" name="组合 25"/>
          <p:cNvGrpSpPr/>
          <p:nvPr/>
        </p:nvGrpSpPr>
        <p:grpSpPr>
          <a:xfrm>
            <a:off x="4500562" y="4143381"/>
            <a:ext cx="3429024" cy="785817"/>
            <a:chOff x="4500562" y="3178372"/>
            <a:chExt cx="3429024" cy="589362"/>
          </a:xfrm>
        </p:grpSpPr>
        <p:sp>
          <p:nvSpPr>
            <p:cNvPr id="18" name="TextBox 17"/>
            <p:cNvSpPr txBox="1"/>
            <p:nvPr/>
          </p:nvSpPr>
          <p:spPr>
            <a:xfrm>
              <a:off x="6429388" y="3409944"/>
              <a:ext cx="1500198"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最小生成树</a:t>
              </a:r>
            </a:p>
          </p:txBody>
        </p:sp>
        <p:sp>
          <p:nvSpPr>
            <p:cNvPr id="21" name="TextBox 20"/>
            <p:cNvSpPr txBox="1"/>
            <p:nvPr/>
          </p:nvSpPr>
          <p:spPr>
            <a:xfrm>
              <a:off x="4500562" y="3178372"/>
              <a:ext cx="1928826" cy="322299"/>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latin typeface="微软雅黑" pitchFamily="34" charset="-122"/>
                  <a:ea typeface="微软雅黑" pitchFamily="34"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36E68863-33C2-4D6D-B9FA-F4917E910219}" type="slidenum">
              <a:rPr lang="en-US" altLang="zh-CN" smtClean="0"/>
              <a:pPr/>
              <a:t>1</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820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多源最短路径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Flody</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3"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ea typeface="宋体"/>
                  <a:cs typeface="Consolas" pitchFamily="49" charset="0"/>
                </a:rPr>
                <a:t>～</a:t>
              </a:r>
              <a:r>
                <a:rPr lang="en-US" altLang="zh-CN" sz="1800" i="1" smtClean="0">
                  <a:solidFill>
                    <a:srgbClr val="0000FF"/>
                  </a:solidFill>
                  <a:latin typeface="Consolas" pitchFamily="49" charset="0"/>
                  <a:ea typeface="宋体"/>
                  <a:cs typeface="Consolas" pitchFamily="49" charset="0"/>
                </a:rPr>
                <a:t>n</a:t>
              </a:r>
              <a:r>
                <a:rPr lang="en-US" altLang="zh-CN" sz="1800" smtClean="0">
                  <a:solidFill>
                    <a:srgbClr val="0000FF"/>
                  </a:solidFill>
                  <a:latin typeface="Consolas" pitchFamily="49" charset="0"/>
                  <a:ea typeface="宋体"/>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714348" y="4000504"/>
            <a:ext cx="3929090"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迭代</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时间复杂度：</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10</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61981"/>
            <a:ext cx="6643734" cy="1631216"/>
          </a:xfrm>
          <a:prstGeom prst="rect">
            <a:avLst/>
          </a:prstGeom>
          <a:noFill/>
        </p:spPr>
        <p:txBody>
          <a:bodyPr wrap="square" rtlCol="0">
            <a:spAutoFit/>
          </a:bodyPr>
          <a:lstStyle/>
          <a:p>
            <a:pPr algn="l">
              <a:lnSpc>
                <a:spcPts val="3000"/>
              </a:lnSpc>
              <a:spcBef>
                <a:spcPts val="0"/>
              </a:spcBef>
            </a:pPr>
            <a:r>
              <a:rPr lang="en-US" sz="2000" smtClean="0">
                <a:solidFill>
                  <a:srgbClr val="0000FF"/>
                </a:solidFill>
                <a:latin typeface="Consolas" pitchFamily="49" charset="0"/>
                <a:ea typeface="楷体" pitchFamily="49" charset="-122"/>
                <a:cs typeface="Consolas" pitchFamily="49" charset="0"/>
              </a:rPr>
              <a:t>    Dijkstra</a:t>
            </a:r>
            <a:r>
              <a:rPr lang="zh-CN" altLang="en-US" sz="2000" smtClean="0">
                <a:solidFill>
                  <a:srgbClr val="0000FF"/>
                </a:solidFill>
                <a:latin typeface="Consolas" pitchFamily="49" charset="0"/>
                <a:ea typeface="楷体" pitchFamily="49" charset="-122"/>
                <a:cs typeface="Consolas" pitchFamily="49" charset="0"/>
              </a:rPr>
              <a:t>算法用于求单源最短路径，为了求一个图中</a:t>
            </a:r>
            <a:r>
              <a:rPr lang="zh-CN" altLang="en-US" sz="2000" smtClean="0">
                <a:solidFill>
                  <a:srgbClr val="FF00FF"/>
                </a:solidFill>
                <a:latin typeface="Consolas" pitchFamily="49" charset="0"/>
                <a:ea typeface="楷体" pitchFamily="49" charset="-122"/>
                <a:cs typeface="Consolas" pitchFamily="49" charset="0"/>
              </a:rPr>
              <a:t>所有顶点对</a:t>
            </a:r>
            <a:r>
              <a:rPr lang="zh-CN" altLang="en-US" sz="2000" smtClean="0">
                <a:solidFill>
                  <a:srgbClr val="0000FF"/>
                </a:solidFill>
                <a:latin typeface="Consolas" pitchFamily="49" charset="0"/>
                <a:ea typeface="楷体" pitchFamily="49" charset="-122"/>
                <a:cs typeface="Consolas" pitchFamily="49" charset="0"/>
              </a:rPr>
              <a:t>之间的最短路径，可以以每个顶点作为起点调用</a:t>
            </a:r>
            <a:r>
              <a:rPr lang="en-US" sz="2000" smtClean="0">
                <a:solidFill>
                  <a:srgbClr val="0000FF"/>
                </a:solidFill>
                <a:latin typeface="Consolas" pitchFamily="49" charset="0"/>
                <a:ea typeface="楷体" pitchFamily="49" charset="-122"/>
                <a:cs typeface="Consolas" pitchFamily="49" charset="0"/>
              </a:rPr>
              <a:t>Dijkstra</a:t>
            </a:r>
            <a:r>
              <a:rPr lang="zh-CN" altLang="en-US" sz="2000" smtClean="0">
                <a:solidFill>
                  <a:srgbClr val="0000FF"/>
                </a:solidFill>
                <a:latin typeface="Consolas" pitchFamily="49" charset="0"/>
                <a:ea typeface="楷体" pitchFamily="49" charset="-122"/>
                <a:cs typeface="Consolas" pitchFamily="49" charset="0"/>
              </a:rPr>
              <a:t>算法，</a:t>
            </a:r>
            <a:r>
              <a:rPr lang="en-US" sz="2000" smtClean="0">
                <a:solidFill>
                  <a:srgbClr val="0000FF"/>
                </a:solidFill>
                <a:latin typeface="Consolas" pitchFamily="49" charset="0"/>
                <a:ea typeface="楷体" pitchFamily="49" charset="-122"/>
                <a:cs typeface="Consolas" pitchFamily="49" charset="0"/>
              </a:rPr>
              <a:t>Floyd</a:t>
            </a:r>
            <a:r>
              <a:rPr lang="zh-CN" altLang="en-US" sz="2000" smtClean="0">
                <a:solidFill>
                  <a:srgbClr val="0000FF"/>
                </a:solidFill>
                <a:latin typeface="Consolas" pitchFamily="49" charset="0"/>
                <a:ea typeface="楷体" pitchFamily="49" charset="-122"/>
                <a:cs typeface="Consolas" pitchFamily="49" charset="0"/>
              </a:rPr>
              <a:t>算法和这种算法相比，有什么优势？</a:t>
            </a:r>
          </a:p>
        </p:txBody>
      </p:sp>
      <p:sp>
        <p:nvSpPr>
          <p:cNvPr id="5" name="TextBox 4"/>
          <p:cNvSpPr txBox="1"/>
          <p:nvPr/>
        </p:nvSpPr>
        <p:spPr>
          <a:xfrm>
            <a:off x="928662" y="2995854"/>
            <a:ext cx="4071966"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从每个顶点调用</a:t>
            </a:r>
            <a:r>
              <a:rPr lang="en-US" altLang="zh-CN" sz="2000" smtClean="0">
                <a:solidFill>
                  <a:srgbClr val="0000FF"/>
                </a:solidFill>
                <a:latin typeface="Consolas" pitchFamily="49" charset="0"/>
                <a:ea typeface="楷体" pitchFamily="49" charset="-122"/>
                <a:cs typeface="Consolas" pitchFamily="49" charset="0"/>
              </a:rPr>
              <a:t>Dijkstra</a:t>
            </a:r>
            <a:r>
              <a:rPr lang="zh-CN" altLang="en-US" sz="2000" smtClean="0">
                <a:solidFill>
                  <a:srgbClr val="0000FF"/>
                </a:solidFill>
                <a:latin typeface="Consolas" pitchFamily="49" charset="0"/>
                <a:ea typeface="楷体" pitchFamily="49" charset="-122"/>
                <a:cs typeface="Consolas" pitchFamily="49" charset="0"/>
              </a:rPr>
              <a:t>算法</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en-US" sz="2000" smtClean="0">
                <a:solidFill>
                  <a:srgbClr val="0000FF"/>
                </a:solidFill>
                <a:latin typeface="Consolas" pitchFamily="49" charset="0"/>
                <a:ea typeface="楷体" pitchFamily="49" charset="-122"/>
                <a:cs typeface="Consolas" pitchFamily="49" charset="0"/>
              </a:rPr>
              <a:t>Floyd</a:t>
            </a:r>
            <a:r>
              <a:rPr lang="zh-CN" altLang="en-US" sz="2000" smtClean="0">
                <a:solidFill>
                  <a:srgbClr val="0000FF"/>
                </a:solidFill>
                <a:latin typeface="Consolas" pitchFamily="49" charset="0"/>
                <a:ea typeface="楷体" pitchFamily="49" charset="-122"/>
                <a:cs typeface="Consolas" pitchFamily="49" charset="0"/>
              </a:rPr>
              <a:t>算法</a:t>
            </a:r>
          </a:p>
        </p:txBody>
      </p:sp>
      <p:grpSp>
        <p:nvGrpSpPr>
          <p:cNvPr id="8" name="组合 7"/>
          <p:cNvGrpSpPr/>
          <p:nvPr/>
        </p:nvGrpSpPr>
        <p:grpSpPr>
          <a:xfrm>
            <a:off x="5072066" y="2942163"/>
            <a:ext cx="2928958" cy="952507"/>
            <a:chOff x="5072066" y="1928808"/>
            <a:chExt cx="2928958" cy="714380"/>
          </a:xfrm>
        </p:grpSpPr>
        <p:sp>
          <p:nvSpPr>
            <p:cNvPr id="6" name="右大括号 5"/>
            <p:cNvSpPr/>
            <p:nvPr/>
          </p:nvSpPr>
          <p:spPr>
            <a:xfrm>
              <a:off x="5072066" y="1928808"/>
              <a:ext cx="214314" cy="71438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 name="TextBox 6"/>
            <p:cNvSpPr txBox="1"/>
            <p:nvPr/>
          </p:nvSpPr>
          <p:spPr>
            <a:xfrm>
              <a:off x="5357818" y="2063746"/>
              <a:ext cx="2643206"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时间复杂度：</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grpSp>
      <p:sp>
        <p:nvSpPr>
          <p:cNvPr id="10" name="TextBox 9"/>
          <p:cNvSpPr txBox="1"/>
          <p:nvPr/>
        </p:nvSpPr>
        <p:spPr>
          <a:xfrm>
            <a:off x="1142976" y="4381507"/>
            <a:ext cx="4857784"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从每个顶点调用</a:t>
            </a:r>
            <a:r>
              <a:rPr lang="en-US" altLang="zh-CN" sz="2000" smtClean="0">
                <a:solidFill>
                  <a:srgbClr val="0000FF"/>
                </a:solidFill>
                <a:latin typeface="Consolas" pitchFamily="49" charset="0"/>
                <a:ea typeface="楷体" pitchFamily="49" charset="-122"/>
                <a:cs typeface="Consolas" pitchFamily="49" charset="0"/>
              </a:rPr>
              <a:t>Dijkstra</a:t>
            </a:r>
            <a:r>
              <a:rPr lang="zh-CN" altLang="en-US" sz="2000" smtClean="0">
                <a:solidFill>
                  <a:srgbClr val="0000FF"/>
                </a:solidFill>
                <a:latin typeface="Consolas" pitchFamily="49" charset="0"/>
                <a:ea typeface="楷体" pitchFamily="49" charset="-122"/>
                <a:cs typeface="Consolas" pitchFamily="49" charset="0"/>
              </a:rPr>
              <a:t>算法：独立</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en-US" sz="2000" smtClean="0">
                <a:solidFill>
                  <a:srgbClr val="0000FF"/>
                </a:solidFill>
                <a:latin typeface="Consolas" pitchFamily="49" charset="0"/>
                <a:ea typeface="楷体" pitchFamily="49" charset="-122"/>
                <a:cs typeface="Consolas" pitchFamily="49" charset="0"/>
              </a:rPr>
              <a:t>Floyd</a:t>
            </a:r>
            <a:r>
              <a:rPr lang="zh-CN" altLang="en-US" sz="2000" smtClean="0">
                <a:solidFill>
                  <a:srgbClr val="0000FF"/>
                </a:solidFill>
                <a:latin typeface="Consolas" pitchFamily="49" charset="0"/>
                <a:ea typeface="楷体" pitchFamily="49" charset="-122"/>
                <a:cs typeface="Consolas" pitchFamily="49" charset="0"/>
              </a:rPr>
              <a:t>算法：</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共享</a:t>
            </a:r>
          </a:p>
        </p:txBody>
      </p:sp>
      <p:grpSp>
        <p:nvGrpSpPr>
          <p:cNvPr id="13" name="组合 12"/>
          <p:cNvGrpSpPr/>
          <p:nvPr/>
        </p:nvGrpSpPr>
        <p:grpSpPr>
          <a:xfrm>
            <a:off x="5929322" y="4786322"/>
            <a:ext cx="2786082" cy="477054"/>
            <a:chOff x="5929322" y="3375425"/>
            <a:chExt cx="2786082" cy="357790"/>
          </a:xfrm>
        </p:grpSpPr>
        <p:sp>
          <p:nvSpPr>
            <p:cNvPr id="11" name="燕尾形箭头 10"/>
            <p:cNvSpPr/>
            <p:nvPr/>
          </p:nvSpPr>
          <p:spPr>
            <a:xfrm>
              <a:off x="5929322" y="3429006"/>
              <a:ext cx="428628" cy="285752"/>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6500826" y="3375425"/>
              <a:ext cx="2214578" cy="357790"/>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latin typeface="Consolas" pitchFamily="49" charset="0"/>
                  <a:ea typeface="微软雅黑" pitchFamily="34" charset="-122"/>
                  <a:cs typeface="Consolas" pitchFamily="49" charset="0"/>
                </a:rPr>
                <a:t>Floyd</a:t>
              </a:r>
              <a:r>
                <a:rPr lang="zh-CN" altLang="en-US" sz="1800" smtClean="0">
                  <a:solidFill>
                    <a:srgbClr val="0000FF"/>
                  </a:solidFill>
                  <a:latin typeface="Consolas" pitchFamily="49" charset="0"/>
                  <a:ea typeface="微软雅黑" pitchFamily="34" charset="-122"/>
                  <a:cs typeface="Consolas" pitchFamily="49" charset="0"/>
                </a:rPr>
                <a:t>算法性能更好</a:t>
              </a:r>
            </a:p>
          </p:txBody>
        </p:sp>
      </p:grpSp>
      <p:pic>
        <p:nvPicPr>
          <p:cNvPr id="15" name="Picture 2"/>
          <p:cNvPicPr>
            <a:picLocks noChangeAspect="1" noChangeArrowheads="1"/>
          </p:cNvPicPr>
          <p:nvPr/>
        </p:nvPicPr>
        <p:blipFill>
          <a:blip r:embed="rId3" cstate="print"/>
          <a:srcRect/>
          <a:stretch>
            <a:fillRect/>
          </a:stretch>
        </p:blipFill>
        <p:spPr bwMode="auto">
          <a:xfrm>
            <a:off x="142844" y="1183983"/>
            <a:ext cx="785818" cy="1006759"/>
          </a:xfrm>
          <a:prstGeom prst="rect">
            <a:avLst/>
          </a:prstGeom>
          <a:ln>
            <a:noFill/>
          </a:ln>
          <a:effectLst>
            <a:softEdge rad="112500"/>
          </a:effectLst>
        </p:spPr>
      </p:pic>
      <p:sp>
        <p:nvSpPr>
          <p:cNvPr id="16" name="灯片编号占位符 15"/>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11</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80"/>
            <a:ext cx="5715040" cy="1246495"/>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设下图中的顶点表示村庄，有向边代表交通路线，若要建立一家医院，试问建在</a:t>
            </a:r>
            <a:r>
              <a:rPr lang="zh-CN" altLang="en-US" sz="2000" smtClean="0">
                <a:solidFill>
                  <a:srgbClr val="FF00FF"/>
                </a:solidFill>
                <a:latin typeface="Consolas" pitchFamily="49" charset="0"/>
                <a:ea typeface="楷体" pitchFamily="49" charset="-122"/>
                <a:cs typeface="Consolas" pitchFamily="49" charset="0"/>
              </a:rPr>
              <a:t>哪一个村庄</a:t>
            </a:r>
            <a:r>
              <a:rPr lang="zh-CN" altLang="en-US" sz="2000" smtClean="0">
                <a:solidFill>
                  <a:srgbClr val="0000FF"/>
                </a:solidFill>
                <a:latin typeface="Consolas" pitchFamily="49" charset="0"/>
                <a:ea typeface="楷体" pitchFamily="49" charset="-122"/>
                <a:cs typeface="Consolas" pitchFamily="49"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4" name="组合 43"/>
          <p:cNvGrpSpPr/>
          <p:nvPr/>
        </p:nvGrpSpPr>
        <p:grpSpPr>
          <a:xfrm>
            <a:off x="2143108" y="2229771"/>
            <a:ext cx="3155972" cy="3135373"/>
            <a:chOff x="4416424" y="1958080"/>
            <a:chExt cx="3155972" cy="2351530"/>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12</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12</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5715008" y="195808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4</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5715008" y="249481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4</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5</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15</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6</a:t>
              </a:r>
              <a:endParaRPr lang="zh-CN" altLang="en-US" sz="1600" smtClean="0">
                <a:solidFill>
                  <a:srgbClr val="0000FF"/>
                </a:solidFill>
                <a:latin typeface="Consolas" pitchFamily="49" charset="0"/>
                <a:ea typeface="楷体" pitchFamily="49" charset="-122"/>
                <a:cs typeface="Consolas" pitchFamily="49" charset="0"/>
              </a:endParaRPr>
            </a:p>
          </p:txBody>
        </p:sp>
      </p:grpSp>
      <p:pic>
        <p:nvPicPr>
          <p:cNvPr id="32" name="Picture 2"/>
          <p:cNvPicPr>
            <a:picLocks noChangeAspect="1" noChangeArrowheads="1"/>
          </p:cNvPicPr>
          <p:nvPr/>
        </p:nvPicPr>
        <p:blipFill>
          <a:blip r:embed="rId2" cstate="print"/>
          <a:srcRect/>
          <a:stretch>
            <a:fillRect/>
          </a:stretch>
        </p:blipFill>
        <p:spPr bwMode="auto">
          <a:xfrm>
            <a:off x="214282" y="705761"/>
            <a:ext cx="785818" cy="1006759"/>
          </a:xfrm>
          <a:prstGeom prst="rect">
            <a:avLst/>
          </a:prstGeom>
          <a:ln>
            <a:noFill/>
          </a:ln>
          <a:effectLst>
            <a:softEdge rad="112500"/>
          </a:effectLst>
        </p:spPr>
      </p:pic>
      <p:sp>
        <p:nvSpPr>
          <p:cNvPr id="46" name="灯片编号占位符 45"/>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12</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利用</a:t>
            </a:r>
            <a:r>
              <a:rPr lang="en-US" altLang="zh-CN" sz="2000" smtClean="0">
                <a:solidFill>
                  <a:srgbClr val="0000FF"/>
                </a:solidFill>
                <a:latin typeface="Consolas" pitchFamily="49" charset="0"/>
                <a:ea typeface="楷体" pitchFamily="49" charset="-122"/>
                <a:cs typeface="Consolas" pitchFamily="49" charset="0"/>
              </a:rPr>
              <a:t>Floyd</a:t>
            </a:r>
            <a:r>
              <a:rPr lang="zh-CN" altLang="en-US" sz="2000" smtClean="0">
                <a:solidFill>
                  <a:srgbClr val="0000FF"/>
                </a:solidFill>
                <a:latin typeface="Consolas" pitchFamily="49" charset="0"/>
                <a:ea typeface="楷体" pitchFamily="49" charset="-122"/>
                <a:cs typeface="Consolas" pitchFamily="49"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31745" name="Object 1"/>
          <p:cNvGraphicFramePr>
            <a:graphicFrameLocks noChangeAspect="1"/>
          </p:cNvGraphicFramePr>
          <p:nvPr/>
        </p:nvGraphicFramePr>
        <p:xfrm>
          <a:off x="214282" y="1142985"/>
          <a:ext cx="2625274" cy="2286001"/>
        </p:xfrm>
        <a:graphic>
          <a:graphicData uri="http://schemas.openxmlformats.org/presentationml/2006/ole">
            <p:oleObj spid="_x0000_s31745" name="Equation" r:id="rId4" imgW="1498320" imgH="977760" progId="Equation.3">
              <p:embed/>
            </p:oleObj>
          </a:graphicData>
        </a:graphic>
      </p:graphicFrame>
      <p:sp>
        <p:nvSpPr>
          <p:cNvPr id="6" name="TextBox 5"/>
          <p:cNvSpPr txBox="1"/>
          <p:nvPr/>
        </p:nvSpPr>
        <p:spPr>
          <a:xfrm>
            <a:off x="3857620" y="1047733"/>
            <a:ext cx="4357718"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求得每对村庄之间的最少交通代价</a:t>
            </a:r>
          </a:p>
        </p:txBody>
      </p:sp>
      <p:graphicFrame>
        <p:nvGraphicFramePr>
          <p:cNvPr id="7" name="表格 6"/>
          <p:cNvGraphicFramePr>
            <a:graphicFrameLocks noGrp="1"/>
          </p:cNvGraphicFramePr>
          <p:nvPr/>
        </p:nvGraphicFramePr>
        <p:xfrm>
          <a:off x="3143241" y="1809739"/>
          <a:ext cx="5786477" cy="3048000"/>
        </p:xfrm>
        <a:graphic>
          <a:graphicData uri="http://schemas.openxmlformats.org/drawingml/2006/table">
            <a:tbl>
              <a:tblPr>
                <a:tableStyleId>{E269D01E-BC32-4049-B463-5C60D7B0CCD2}</a:tableStyleId>
              </a:tblPr>
              <a:tblGrid>
                <a:gridCol w="2237436"/>
                <a:gridCol w="3549041"/>
              </a:tblGrid>
              <a:tr h="508000">
                <a:tc>
                  <a:txBody>
                    <a:bodyPr/>
                    <a:lstStyle/>
                    <a:p>
                      <a:pPr indent="0" algn="ctr">
                        <a:lnSpc>
                          <a:spcPts val="3000"/>
                        </a:lnSpc>
                        <a:spcAft>
                          <a:spcPts val="0"/>
                        </a:spcAft>
                      </a:pPr>
                      <a:r>
                        <a:rPr lang="zh-CN" sz="2000" b="1" kern="100">
                          <a:latin typeface="楷体" pitchFamily="49" charset="-122"/>
                          <a:ea typeface="楷体" pitchFamily="49" charset="-122"/>
                        </a:rPr>
                        <a:t>医院建在的村庄</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2000" b="1" kern="100">
                          <a:latin typeface="楷体" pitchFamily="49" charset="-122"/>
                          <a:ea typeface="楷体" pitchFamily="49" charset="-122"/>
                        </a:rPr>
                        <a:t>各村庄往返总的交通代价</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nchor="ctr"/>
                </a:tc>
              </a:tr>
              <a:tr h="508000">
                <a:tc>
                  <a:txBody>
                    <a:bodyPr/>
                    <a:lstStyle/>
                    <a:p>
                      <a:pPr indent="0" algn="ctr" fontAlgn="auto">
                        <a:lnSpc>
                          <a:spcPts val="3000"/>
                        </a:lnSpc>
                        <a:spcAft>
                          <a:spcPts val="0"/>
                        </a:spcAft>
                        <a:tabLst>
                          <a:tab pos="2600325" algn="ctr"/>
                          <a:tab pos="5200650" algn="r"/>
                          <a:tab pos="266700" algn="l"/>
                        </a:tabLst>
                      </a:pPr>
                      <a:r>
                        <a:rPr lang="en-US" sz="2000" b="1" kern="100">
                          <a:latin typeface="楷体" pitchFamily="49" charset="-122"/>
                          <a:ea typeface="楷体" pitchFamily="49" charset="-122"/>
                        </a:rPr>
                        <a:t>0</a:t>
                      </a:r>
                      <a:endParaRPr lang="zh-CN" sz="2000" b="1" kern="105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000" b="1" kern="100">
                          <a:latin typeface="楷体" pitchFamily="49" charset="-122"/>
                          <a:ea typeface="楷体" pitchFamily="49" charset="-122"/>
                        </a:rPr>
                        <a:t>12+16+4+7+13+16+4+18=90</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000" b="1" kern="100">
                          <a:latin typeface="楷体" pitchFamily="49" charset="-122"/>
                          <a:ea typeface="楷体" pitchFamily="49" charset="-122"/>
                        </a:rPr>
                        <a:t>1</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000" b="1" kern="100">
                          <a:latin typeface="楷体" pitchFamily="49" charset="-122"/>
                          <a:ea typeface="楷体" pitchFamily="49" charset="-122"/>
                        </a:rPr>
                        <a:t>13+29+17+20+12++8+5=115</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000" b="1" kern="100">
                          <a:latin typeface="楷体" pitchFamily="49" charset="-122"/>
                          <a:ea typeface="楷体" pitchFamily="49" charset="-122"/>
                        </a:rPr>
                        <a:t>2</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000" b="1" kern="100">
                          <a:latin typeface="楷体" pitchFamily="49" charset="-122"/>
                          <a:ea typeface="楷体" pitchFamily="49" charset="-122"/>
                        </a:rPr>
                        <a:t>16+11+12+6+16+29+12+34=136</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000" b="1" kern="100">
                          <a:latin typeface="楷体" pitchFamily="49" charset="-122"/>
                          <a:ea typeface="楷体" pitchFamily="49" charset="-122"/>
                        </a:rPr>
                        <a:t>3</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000" b="1" kern="100">
                          <a:latin typeface="楷体" pitchFamily="49" charset="-122"/>
                          <a:ea typeface="楷体" pitchFamily="49" charset="-122"/>
                        </a:rPr>
                        <a:t>4+8+12+3+4+17+12+22=</a:t>
                      </a:r>
                      <a:r>
                        <a:rPr lang="en-US" sz="2000" b="1" kern="100">
                          <a:solidFill>
                            <a:srgbClr val="FF0000"/>
                          </a:solidFill>
                          <a:latin typeface="楷体" pitchFamily="49" charset="-122"/>
                          <a:ea typeface="楷体" pitchFamily="49" charset="-122"/>
                        </a:rPr>
                        <a:t>82</a:t>
                      </a:r>
                      <a:endParaRPr lang="zh-CN" sz="2000" b="1" kern="100">
                        <a:solidFill>
                          <a:srgbClr val="FF0000"/>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2000" b="1" kern="100">
                          <a:latin typeface="楷体" pitchFamily="49" charset="-122"/>
                          <a:ea typeface="楷体" pitchFamily="49" charset="-122"/>
                        </a:rPr>
                        <a:t>4</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000" b="1" kern="100">
                          <a:latin typeface="楷体" pitchFamily="49" charset="-122"/>
                          <a:ea typeface="楷体" pitchFamily="49" charset="-122"/>
                        </a:rPr>
                        <a:t>18+5+34+22+7+20+6+3+0=115</a:t>
                      </a:r>
                      <a:endParaRPr lang="zh-CN" sz="2000" b="1" kern="100">
                        <a:solidFill>
                          <a:srgbClr val="0000FF"/>
                        </a:solidFill>
                        <a:latin typeface="楷体" pitchFamily="49" charset="-122"/>
                        <a:ea typeface="楷体" pitchFamily="49" charset="-122"/>
                        <a:cs typeface="Times New Roman" pitchFamily="18" charset="0"/>
                      </a:endParaRPr>
                    </a:p>
                  </a:txBody>
                  <a:tcPr marL="68580" marR="68580" marT="0" marB="0"/>
                </a:tc>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nvGrpSpPr>
          <p:cNvPr id="11" name="组合 10"/>
          <p:cNvGrpSpPr/>
          <p:nvPr/>
        </p:nvGrpSpPr>
        <p:grpSpPr>
          <a:xfrm>
            <a:off x="3929058" y="4989979"/>
            <a:ext cx="4357718" cy="939351"/>
            <a:chOff x="3714744" y="3714758"/>
            <a:chExt cx="4357718" cy="704513"/>
          </a:xfrm>
        </p:grpSpPr>
        <p:sp>
          <p:nvSpPr>
            <p:cNvPr id="9" name="TextBox 8"/>
            <p:cNvSpPr txBox="1"/>
            <p:nvPr/>
          </p:nvSpPr>
          <p:spPr>
            <a:xfrm>
              <a:off x="3714744" y="4089806"/>
              <a:ext cx="4357718" cy="329465"/>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Consolas" pitchFamily="49" charset="0"/>
                  <a:ea typeface="微软雅黑" pitchFamily="34" charset="-122"/>
                  <a:cs typeface="Consolas" pitchFamily="49" charset="0"/>
                </a:rPr>
                <a:t>把医院建在村庄</a:t>
              </a:r>
              <a:r>
                <a:rPr lang="en-US" sz="1800" smtClean="0">
                  <a:solidFill>
                    <a:srgbClr val="C00000"/>
                  </a:solidFill>
                  <a:latin typeface="Consolas" pitchFamily="49" charset="0"/>
                  <a:ea typeface="微软雅黑" pitchFamily="34" charset="-122"/>
                  <a:cs typeface="Consolas" pitchFamily="49" charset="0"/>
                </a:rPr>
                <a:t>3</a:t>
              </a:r>
              <a:r>
                <a:rPr lang="zh-CN" altLang="en-US" sz="1800" smtClean="0">
                  <a:solidFill>
                    <a:srgbClr val="C00000"/>
                  </a:solidFill>
                  <a:latin typeface="Consolas" pitchFamily="49" charset="0"/>
                  <a:ea typeface="微软雅黑" pitchFamily="34" charset="-122"/>
                  <a:cs typeface="Consolas" pitchFamily="49" charset="0"/>
                </a:rPr>
                <a:t>时总体交通代价最少。</a:t>
              </a: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13</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1" name="TextBox 10"/>
          <p:cNvSpPr txBox="1"/>
          <p:nvPr/>
        </p:nvSpPr>
        <p:spPr>
          <a:xfrm>
            <a:off x="1428728" y="466820"/>
            <a:ext cx="2786082" cy="566309"/>
          </a:xfrm>
          <a:prstGeom prst="rect">
            <a:avLst/>
          </a:prstGeom>
          <a:noFill/>
        </p:spPr>
        <p:txBody>
          <a:bodyPr wrap="square" rtlCol="0">
            <a:spAutoFit/>
          </a:bodyPr>
          <a:lstStyle/>
          <a:p>
            <a:pPr algn="l"/>
            <a:r>
              <a:rPr lang="zh-CN" altLang="en-US" sz="2800" smtClean="0">
                <a:solidFill>
                  <a:srgbClr val="FF0000"/>
                </a:solidFill>
                <a:latin typeface="Consolas" pitchFamily="49" charset="0"/>
                <a:ea typeface="微软雅黑" pitchFamily="34" charset="-122"/>
                <a:cs typeface="Consolas" pitchFamily="49" charset="0"/>
              </a:rPr>
              <a:t>  拓 扑 排 序</a:t>
            </a:r>
            <a:endParaRPr lang="zh-CN" altLang="en-US" sz="2800">
              <a:solidFill>
                <a:srgbClr val="FF0000"/>
              </a:solidFill>
              <a:latin typeface="Consolas" pitchFamily="49" charset="0"/>
              <a:ea typeface="微软雅黑" pitchFamily="34" charset="-122"/>
              <a:cs typeface="Consolas" pitchFamily="49" charset="0"/>
            </a:endParaRPr>
          </a:p>
        </p:txBody>
      </p:sp>
      <p:sp>
        <p:nvSpPr>
          <p:cNvPr id="12" name="TextBox 11"/>
          <p:cNvSpPr txBox="1"/>
          <p:nvPr/>
        </p:nvSpPr>
        <p:spPr>
          <a:xfrm>
            <a:off x="785786" y="2346660"/>
            <a:ext cx="2286016" cy="44230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找入度为</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的顶点</a:t>
            </a:r>
          </a:p>
        </p:txBody>
      </p:sp>
      <p:sp>
        <p:nvSpPr>
          <p:cNvPr id="13" name="TextBox 12"/>
          <p:cNvSpPr txBox="1"/>
          <p:nvPr/>
        </p:nvSpPr>
        <p:spPr>
          <a:xfrm>
            <a:off x="3786182" y="2156159"/>
            <a:ext cx="2714644" cy="827021"/>
          </a:xfrm>
          <a:prstGeom prst="rect">
            <a:avLst/>
          </a:prstGeom>
          <a:noFill/>
        </p:spPr>
        <p:txBody>
          <a:bodyPr wrap="square" rtlCol="0">
            <a:spAutoFit/>
          </a:bodyPr>
          <a:lstStyle/>
          <a:p>
            <a:pPr>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输出该顶点，删除从它出发的所有出边</a:t>
            </a:r>
          </a:p>
        </p:txBody>
      </p:sp>
      <p:cxnSp>
        <p:nvCxnSpPr>
          <p:cNvPr id="15" name="直接箭头连接符 14"/>
          <p:cNvCxnSpPr/>
          <p:nvPr/>
        </p:nvCxnSpPr>
        <p:spPr>
          <a:xfrm>
            <a:off x="3143240" y="2641065"/>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19" name="组合 18"/>
          <p:cNvGrpSpPr/>
          <p:nvPr/>
        </p:nvGrpSpPr>
        <p:grpSpPr>
          <a:xfrm>
            <a:off x="2357422" y="3394419"/>
            <a:ext cx="5214974" cy="1684278"/>
            <a:chOff x="2357422" y="2857502"/>
            <a:chExt cx="5214974" cy="1263208"/>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2357422" y="3500444"/>
              <a:ext cx="5214974" cy="62026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C00000"/>
                  </a:solidFill>
                  <a:latin typeface="Consolas" pitchFamily="49" charset="0"/>
                  <a:ea typeface="微软雅黑" pitchFamily="34" charset="-122"/>
                  <a:cs typeface="Consolas" pitchFamily="49" charset="0"/>
                </a:rPr>
                <a:t>成功</a:t>
              </a:r>
              <a:r>
                <a:rPr lang="zh-CN" altLang="en-US" sz="2000" smtClean="0">
                  <a:solidFill>
                    <a:srgbClr val="0000FF"/>
                  </a:solidFill>
                  <a:latin typeface="Consolas" pitchFamily="49" charset="0"/>
                  <a:ea typeface="楷体" pitchFamily="49" charset="-122"/>
                  <a:cs typeface="Consolas" pitchFamily="49" charset="0"/>
                </a:rPr>
                <a:t>：产生所有顶点的拓扑序列</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zh-CN" altLang="en-US" sz="1800" smtClean="0">
                  <a:solidFill>
                    <a:srgbClr val="C00000"/>
                  </a:solidFill>
                  <a:latin typeface="Consolas" pitchFamily="49" charset="0"/>
                  <a:ea typeface="微软雅黑" pitchFamily="34" charset="-122"/>
                  <a:cs typeface="Consolas" pitchFamily="49" charset="0"/>
                </a:rPr>
                <a:t>不成功</a:t>
              </a:r>
              <a:r>
                <a:rPr lang="zh-CN" altLang="en-US" sz="2000" smtClean="0">
                  <a:solidFill>
                    <a:srgbClr val="0000FF"/>
                  </a:solidFill>
                  <a:latin typeface="Consolas" pitchFamily="49" charset="0"/>
                  <a:ea typeface="楷体" pitchFamily="49" charset="-122"/>
                  <a:cs typeface="Consolas" pitchFamily="49" charset="0"/>
                </a:rPr>
                <a:t>：不能产生所有顶点的拓扑序列</a:t>
              </a:r>
              <a:endParaRPr lang="en-US" altLang="zh-CN" sz="2000" smtClean="0">
                <a:solidFill>
                  <a:srgbClr val="0000FF"/>
                </a:solidFill>
                <a:latin typeface="Consolas" pitchFamily="49" charset="0"/>
                <a:ea typeface="楷体" pitchFamily="49"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14</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476230"/>
            <a:ext cx="6143668" cy="2554545"/>
          </a:xfrm>
          <a:prstGeom prst="rect">
            <a:avLst/>
          </a:prstGeom>
          <a:noFill/>
        </p:spPr>
        <p:txBody>
          <a:bodyPr wrap="square" rtlCol="0">
            <a:spAutoFit/>
          </a:bodyPr>
          <a:lstStyle/>
          <a:p>
            <a:pPr algn="l">
              <a:lnSpc>
                <a:spcPts val="3200"/>
              </a:lnSpc>
              <a:spcBef>
                <a:spcPts val="0"/>
              </a:spcBef>
            </a:pPr>
            <a:r>
              <a:rPr lang="zh-CN" altLang="en-US" sz="2000" smtClean="0">
                <a:solidFill>
                  <a:srgbClr val="0000FF"/>
                </a:solidFill>
                <a:latin typeface="Consolas" pitchFamily="49" charset="0"/>
                <a:ea typeface="楷体" pitchFamily="49" charset="-122"/>
                <a:cs typeface="Consolas" pitchFamily="49" charset="0"/>
              </a:rPr>
              <a:t>   若一个有向图中的顶点不能排成一个拓扑序列，则可断定该有向图（  ）</a:t>
            </a:r>
          </a:p>
          <a:p>
            <a:pPr algn="l">
              <a:lnSpc>
                <a:spcPts val="3200"/>
              </a:lnSpc>
              <a:spcBef>
                <a:spcPts val="0"/>
              </a:spcBef>
            </a:pPr>
            <a:r>
              <a:rPr lang="en-US" sz="2000" smtClean="0">
                <a:solidFill>
                  <a:srgbClr val="0000FF"/>
                </a:solidFill>
                <a:latin typeface="Consolas" pitchFamily="49" charset="0"/>
                <a:ea typeface="楷体" pitchFamily="49" charset="-122"/>
                <a:cs typeface="Consolas" pitchFamily="49" charset="0"/>
              </a:rPr>
              <a:t>    A.</a:t>
            </a:r>
            <a:r>
              <a:rPr lang="zh-CN" altLang="en-US" sz="2000" smtClean="0">
                <a:solidFill>
                  <a:srgbClr val="0000FF"/>
                </a:solidFill>
                <a:latin typeface="Consolas" pitchFamily="49" charset="0"/>
                <a:ea typeface="楷体" pitchFamily="49" charset="-122"/>
                <a:cs typeface="Consolas" pitchFamily="49" charset="0"/>
              </a:rPr>
              <a:t>是个有根有向图</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200"/>
              </a:lnSpc>
              <a:spcBef>
                <a:spcPts val="0"/>
              </a:spcBef>
            </a:pPr>
            <a:r>
              <a:rPr lang="en-US" sz="2000" smtClean="0">
                <a:solidFill>
                  <a:srgbClr val="0000FF"/>
                </a:solidFill>
                <a:latin typeface="Consolas" pitchFamily="49" charset="0"/>
                <a:ea typeface="楷体" pitchFamily="49" charset="-122"/>
                <a:cs typeface="Consolas" pitchFamily="49" charset="0"/>
              </a:rPr>
              <a:t>    B.</a:t>
            </a:r>
            <a:r>
              <a:rPr lang="zh-CN" altLang="en-US" sz="2000" smtClean="0">
                <a:solidFill>
                  <a:srgbClr val="0000FF"/>
                </a:solidFill>
                <a:latin typeface="Consolas" pitchFamily="49" charset="0"/>
                <a:ea typeface="楷体" pitchFamily="49" charset="-122"/>
                <a:cs typeface="Consolas" pitchFamily="49" charset="0"/>
              </a:rPr>
              <a:t>是个强连通图</a:t>
            </a:r>
          </a:p>
          <a:p>
            <a:pPr algn="l">
              <a:lnSpc>
                <a:spcPts val="3200"/>
              </a:lnSpc>
              <a:spcBef>
                <a:spcPts val="0"/>
              </a:spcBef>
            </a:pPr>
            <a:r>
              <a:rPr lang="en-US" sz="2000" smtClean="0">
                <a:solidFill>
                  <a:srgbClr val="0000FF"/>
                </a:solidFill>
                <a:latin typeface="Consolas" pitchFamily="49" charset="0"/>
                <a:ea typeface="楷体" pitchFamily="49" charset="-122"/>
                <a:cs typeface="Consolas" pitchFamily="49" charset="0"/>
              </a:rPr>
              <a:t>    C.</a:t>
            </a:r>
            <a:r>
              <a:rPr lang="zh-CN" altLang="en-US" sz="2000" smtClean="0">
                <a:solidFill>
                  <a:srgbClr val="0000FF"/>
                </a:solidFill>
                <a:latin typeface="Consolas" pitchFamily="49" charset="0"/>
                <a:ea typeface="楷体" pitchFamily="49" charset="-122"/>
                <a:cs typeface="Consolas" pitchFamily="49" charset="0"/>
              </a:rPr>
              <a:t>含有多个入度为</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的顶点</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200"/>
              </a:lnSpc>
              <a:spcBef>
                <a:spcPts val="0"/>
              </a:spcBef>
            </a:pPr>
            <a:r>
              <a:rPr lang="en-US" sz="2000" smtClean="0">
                <a:solidFill>
                  <a:srgbClr val="0000FF"/>
                </a:solidFill>
                <a:latin typeface="Consolas" pitchFamily="49" charset="0"/>
                <a:ea typeface="楷体" pitchFamily="49" charset="-122"/>
                <a:cs typeface="Consolas" pitchFamily="49" charset="0"/>
              </a:rPr>
              <a:t>    D.</a:t>
            </a:r>
            <a:r>
              <a:rPr lang="zh-CN" altLang="en-US" sz="2000" smtClean="0">
                <a:solidFill>
                  <a:srgbClr val="0000FF"/>
                </a:solidFill>
                <a:latin typeface="Consolas" pitchFamily="49" charset="0"/>
                <a:ea typeface="楷体" pitchFamily="49" charset="-122"/>
                <a:cs typeface="Consolas" pitchFamily="49" charset="0"/>
              </a:rPr>
              <a:t>含有顶点数目大于</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的强连通分量</a:t>
            </a:r>
          </a:p>
        </p:txBody>
      </p:sp>
      <p:sp>
        <p:nvSpPr>
          <p:cNvPr id="6" name="TextBox 5"/>
          <p:cNvSpPr txBox="1"/>
          <p:nvPr/>
        </p:nvSpPr>
        <p:spPr>
          <a:xfrm>
            <a:off x="5786446" y="2500306"/>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7" name="TextBox 6"/>
          <p:cNvSpPr txBox="1"/>
          <p:nvPr/>
        </p:nvSpPr>
        <p:spPr>
          <a:xfrm>
            <a:off x="500034" y="3857633"/>
            <a:ext cx="2786082" cy="403828"/>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latin typeface="Consolas" pitchFamily="49" charset="0"/>
                <a:ea typeface="楷体" pitchFamily="49" charset="-122"/>
                <a:cs typeface="Consolas" pitchFamily="49" charset="0"/>
              </a:rPr>
              <a:t>不能排成一个拓扑序列</a:t>
            </a:r>
            <a:endParaRPr lang="en-US" altLang="zh-CN" sz="2000" smtClean="0">
              <a:solidFill>
                <a:srgbClr val="0000FF"/>
              </a:solidFill>
              <a:latin typeface="Consolas" pitchFamily="49" charset="0"/>
              <a:ea typeface="楷体" pitchFamily="49" charset="-122"/>
              <a:cs typeface="Consolas" pitchFamily="49" charset="0"/>
            </a:endParaRPr>
          </a:p>
        </p:txBody>
      </p:sp>
      <p:grpSp>
        <p:nvGrpSpPr>
          <p:cNvPr id="12" name="组合 11"/>
          <p:cNvGrpSpPr/>
          <p:nvPr/>
        </p:nvGrpSpPr>
        <p:grpSpPr>
          <a:xfrm>
            <a:off x="3357554" y="3857633"/>
            <a:ext cx="1500198" cy="408520"/>
            <a:chOff x="3357554" y="3429006"/>
            <a:chExt cx="1500198" cy="306390"/>
          </a:xfrm>
        </p:grpSpPr>
        <p:sp>
          <p:nvSpPr>
            <p:cNvPr id="8" name="TextBox 7"/>
            <p:cNvSpPr txBox="1"/>
            <p:nvPr/>
          </p:nvSpPr>
          <p:spPr>
            <a:xfrm>
              <a:off x="3714744" y="3429006"/>
              <a:ext cx="1143008" cy="302871"/>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latin typeface="Consolas" pitchFamily="49" charset="0"/>
                  <a:ea typeface="楷体" pitchFamily="49" charset="-122"/>
                  <a:cs typeface="Consolas" pitchFamily="49" charset="0"/>
                </a:rPr>
                <a:t>有回路</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10" name="燕尾形箭头 9"/>
            <p:cNvSpPr/>
            <p:nvPr/>
          </p:nvSpPr>
          <p:spPr>
            <a:xfrm>
              <a:off x="3357554" y="35210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latin typeface="Consolas" pitchFamily="49" charset="0"/>
                <a:cs typeface="Consolas" pitchFamily="49" charset="0"/>
              </a:endParaRPr>
            </a:p>
          </p:txBody>
        </p:sp>
      </p:grpSp>
      <p:grpSp>
        <p:nvGrpSpPr>
          <p:cNvPr id="13" name="组合 12"/>
          <p:cNvGrpSpPr/>
          <p:nvPr/>
        </p:nvGrpSpPr>
        <p:grpSpPr>
          <a:xfrm>
            <a:off x="5000628" y="3857624"/>
            <a:ext cx="3571900" cy="403827"/>
            <a:chOff x="5000628" y="3429006"/>
            <a:chExt cx="3571900" cy="302871"/>
          </a:xfrm>
        </p:grpSpPr>
        <p:sp>
          <p:nvSpPr>
            <p:cNvPr id="9" name="TextBox 8"/>
            <p:cNvSpPr txBox="1"/>
            <p:nvPr/>
          </p:nvSpPr>
          <p:spPr>
            <a:xfrm>
              <a:off x="5357818" y="3429006"/>
              <a:ext cx="3214710" cy="302871"/>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latin typeface="Consolas" pitchFamily="49" charset="0"/>
                  <a:ea typeface="楷体" pitchFamily="49" charset="-122"/>
                  <a:cs typeface="Consolas" pitchFamily="49" charset="0"/>
                </a:rPr>
                <a:t>顶点数大于</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的强连通分量</a:t>
              </a:r>
            </a:p>
          </p:txBody>
        </p:sp>
        <p:sp>
          <p:nvSpPr>
            <p:cNvPr id="11" name="燕尾形箭头 10"/>
            <p:cNvSpPr/>
            <p:nvPr/>
          </p:nvSpPr>
          <p:spPr>
            <a:xfrm>
              <a:off x="5000628" y="35083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latin typeface="Consolas" pitchFamily="49" charset="0"/>
                <a:cs typeface="Consolas" pitchFamily="49" charset="0"/>
              </a:endParaRPr>
            </a:p>
          </p:txBody>
        </p:sp>
      </p:grpSp>
      <p:pic>
        <p:nvPicPr>
          <p:cNvPr id="16" name="Picture 2"/>
          <p:cNvPicPr>
            <a:picLocks noChangeAspect="1" noChangeArrowheads="1"/>
          </p:cNvPicPr>
          <p:nvPr/>
        </p:nvPicPr>
        <p:blipFill>
          <a:blip r:embed="rId2" cstate="print"/>
          <a:srcRect/>
          <a:stretch>
            <a:fillRect/>
          </a:stretch>
        </p:blipFill>
        <p:spPr bwMode="auto">
          <a:xfrm>
            <a:off x="214282"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15</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7500990" cy="1631216"/>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    若用邻接矩阵存储有向图，矩阵中主对角线以下的元素均为零，则关于该图拓扑序列的结论是（  ）。</a:t>
            </a:r>
          </a:p>
          <a:p>
            <a:pPr algn="l">
              <a:lnSpc>
                <a:spcPts val="3000"/>
              </a:lnSpc>
              <a:spcBef>
                <a:spcPts val="0"/>
              </a:spcBef>
            </a:pPr>
            <a:r>
              <a:rPr lang="pt-BR" sz="2000" smtClean="0">
                <a:solidFill>
                  <a:srgbClr val="0000FF"/>
                </a:solidFill>
                <a:latin typeface="Consolas" pitchFamily="49" charset="0"/>
                <a:ea typeface="楷体" pitchFamily="49" charset="-122"/>
                <a:cs typeface="Consolas" pitchFamily="49" charset="0"/>
              </a:rPr>
              <a:t>  A.</a:t>
            </a:r>
            <a:r>
              <a:rPr lang="zh-CN" altLang="en-US" sz="2000" smtClean="0">
                <a:solidFill>
                  <a:srgbClr val="0000FF"/>
                </a:solidFill>
                <a:latin typeface="Consolas" pitchFamily="49" charset="0"/>
                <a:ea typeface="楷体" pitchFamily="49" charset="-122"/>
                <a:cs typeface="Consolas" pitchFamily="49" charset="0"/>
              </a:rPr>
              <a:t>存在，且唯一</a:t>
            </a:r>
            <a:r>
              <a:rPr lang="pt-BR" sz="2000" smtClean="0">
                <a:solidFill>
                  <a:srgbClr val="0000FF"/>
                </a:solidFill>
                <a:latin typeface="Consolas" pitchFamily="49" charset="0"/>
                <a:ea typeface="楷体" pitchFamily="49" charset="-122"/>
                <a:cs typeface="Consolas" pitchFamily="49" charset="0"/>
              </a:rPr>
              <a:t>		B.</a:t>
            </a:r>
            <a:r>
              <a:rPr lang="zh-CN" altLang="en-US" sz="2000" smtClean="0">
                <a:solidFill>
                  <a:srgbClr val="0000FF"/>
                </a:solidFill>
                <a:latin typeface="Consolas" pitchFamily="49" charset="0"/>
                <a:ea typeface="楷体" pitchFamily="49" charset="-122"/>
                <a:cs typeface="Consolas" pitchFamily="49" charset="0"/>
              </a:rPr>
              <a:t>存在、且不唯一</a:t>
            </a:r>
          </a:p>
          <a:p>
            <a:pPr algn="l">
              <a:lnSpc>
                <a:spcPts val="3000"/>
              </a:lnSpc>
              <a:spcBef>
                <a:spcPts val="0"/>
              </a:spcBef>
            </a:pPr>
            <a:r>
              <a:rPr lang="pt-BR" sz="2000" smtClean="0">
                <a:solidFill>
                  <a:srgbClr val="0000FF"/>
                </a:solidFill>
                <a:latin typeface="Consolas" pitchFamily="49" charset="0"/>
                <a:ea typeface="楷体" pitchFamily="49" charset="-122"/>
                <a:cs typeface="Consolas" pitchFamily="49" charset="0"/>
              </a:rPr>
              <a:t>  C.</a:t>
            </a:r>
            <a:r>
              <a:rPr lang="zh-CN" altLang="en-US" sz="2000" smtClean="0">
                <a:solidFill>
                  <a:srgbClr val="0000FF"/>
                </a:solidFill>
                <a:latin typeface="Consolas" pitchFamily="49" charset="0"/>
                <a:ea typeface="楷体" pitchFamily="49" charset="-122"/>
                <a:cs typeface="Consolas" pitchFamily="49" charset="0"/>
              </a:rPr>
              <a:t>存在，可能不唯一</a:t>
            </a:r>
            <a:r>
              <a:rPr lang="pt-BR" sz="2000" smtClean="0">
                <a:solidFill>
                  <a:srgbClr val="0000FF"/>
                </a:solidFill>
                <a:latin typeface="Consolas" pitchFamily="49" charset="0"/>
                <a:ea typeface="楷体" pitchFamily="49" charset="-122"/>
                <a:cs typeface="Consolas" pitchFamily="49" charset="0"/>
              </a:rPr>
              <a:t>		D.</a:t>
            </a:r>
            <a:r>
              <a:rPr lang="zh-CN" altLang="en-US" sz="2000" smtClean="0">
                <a:solidFill>
                  <a:srgbClr val="0000FF"/>
                </a:solidFill>
                <a:latin typeface="Consolas" pitchFamily="49" charset="0"/>
                <a:ea typeface="楷体" pitchFamily="49" charset="-122"/>
                <a:cs typeface="Consolas" pitchFamily="49" charset="0"/>
              </a:rPr>
              <a:t>无法确定是否存在</a:t>
            </a:r>
          </a:p>
        </p:txBody>
      </p:sp>
      <p:sp>
        <p:nvSpPr>
          <p:cNvPr id="4" name="TextBox 3"/>
          <p:cNvSpPr txBox="1"/>
          <p:nvPr/>
        </p:nvSpPr>
        <p:spPr>
          <a:xfrm>
            <a:off x="642910" y="2714620"/>
            <a:ext cx="7715304"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有向图：顶点</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 → </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&lt;</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）可能有边，而顶点</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 →</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一定没有边</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3714744" y="1785926"/>
            <a:ext cx="357190" cy="457369"/>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12" name="组合 11"/>
          <p:cNvGrpSpPr/>
          <p:nvPr/>
        </p:nvGrpSpPr>
        <p:grpSpPr>
          <a:xfrm>
            <a:off x="2643174" y="3330127"/>
            <a:ext cx="3214710" cy="979939"/>
            <a:chOff x="2857488" y="2954340"/>
            <a:chExt cx="3214710" cy="734954"/>
          </a:xfrm>
        </p:grpSpPr>
        <p:sp>
          <p:nvSpPr>
            <p:cNvPr id="6" name="TextBox 5"/>
            <p:cNvSpPr txBox="1"/>
            <p:nvPr/>
          </p:nvSpPr>
          <p:spPr>
            <a:xfrm>
              <a:off x="2857488" y="3357568"/>
              <a:ext cx="3214710" cy="331726"/>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13" name="组合 12"/>
          <p:cNvGrpSpPr/>
          <p:nvPr/>
        </p:nvGrpSpPr>
        <p:grpSpPr>
          <a:xfrm>
            <a:off x="1643042" y="4476505"/>
            <a:ext cx="5214974" cy="976571"/>
            <a:chOff x="1857356" y="3814122"/>
            <a:chExt cx="5214974" cy="732428"/>
          </a:xfrm>
        </p:grpSpPr>
        <p:sp>
          <p:nvSpPr>
            <p:cNvPr id="7" name="TextBox 6"/>
            <p:cNvSpPr txBox="1"/>
            <p:nvPr/>
          </p:nvSpPr>
          <p:spPr>
            <a:xfrm>
              <a:off x="1857356" y="4214824"/>
              <a:ext cx="5214974" cy="331726"/>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可以产生拓扑序列，但拓扑序列不一定唯一</a:t>
              </a:r>
            </a:p>
          </p:txBody>
        </p:sp>
        <p:sp>
          <p:nvSpPr>
            <p:cNvPr id="11" name="下箭头 10"/>
            <p:cNvSpPr/>
            <p:nvPr/>
          </p:nvSpPr>
          <p:spPr>
            <a:xfrm>
              <a:off x="4166682" y="3814122"/>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pic>
        <p:nvPicPr>
          <p:cNvPr id="16" name="Picture 2"/>
          <p:cNvPicPr>
            <a:picLocks noChangeAspect="1" noChangeArrowheads="1"/>
          </p:cNvPicPr>
          <p:nvPr/>
        </p:nvPicPr>
        <p:blipFill>
          <a:blip r:embed="rId2" cstate="print"/>
          <a:srcRect/>
          <a:stretch>
            <a:fillRect/>
          </a:stretch>
        </p:blipFill>
        <p:spPr bwMode="auto">
          <a:xfrm>
            <a:off x="142844"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16</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4</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关 键 路 径</a:t>
            </a:r>
            <a:endParaRPr lang="zh-CN" altLang="en-US" sz="2800">
              <a:solidFill>
                <a:srgbClr val="FF0000"/>
              </a:solidFill>
              <a:latin typeface="微软雅黑" pitchFamily="34" charset="-122"/>
              <a:ea typeface="微软雅黑" pitchFamily="34" charset="-122"/>
            </a:endParaRPr>
          </a:p>
        </p:txBody>
      </p:sp>
      <p:sp>
        <p:nvSpPr>
          <p:cNvPr id="8" name="TextBox 7"/>
          <p:cNvSpPr txBox="1"/>
          <p:nvPr/>
        </p:nvSpPr>
        <p:spPr>
          <a:xfrm>
            <a:off x="1928794" y="1523987"/>
            <a:ext cx="5929354" cy="2862322"/>
          </a:xfrm>
          <a:prstGeom prst="rect">
            <a:avLst/>
          </a:prstGeom>
          <a:noFill/>
        </p:spPr>
        <p:txBody>
          <a:bodyPr wrap="square" rtlCol="0">
            <a:spAutoFit/>
          </a:bodyPr>
          <a:lstStyle/>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对事件（顶点）进行拓扑排序</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按</a:t>
            </a:r>
            <a:r>
              <a:rPr lang="zh-CN" altLang="en-US" sz="2000" smtClean="0">
                <a:solidFill>
                  <a:srgbClr val="FF00FF"/>
                </a:solidFill>
                <a:latin typeface="Consolas" pitchFamily="49" charset="0"/>
                <a:ea typeface="楷体" pitchFamily="49" charset="-122"/>
                <a:cs typeface="Consolas" pitchFamily="49" charset="0"/>
              </a:rPr>
              <a:t>拓扑序列</a:t>
            </a:r>
            <a:r>
              <a:rPr lang="zh-CN" altLang="en-US" sz="2000" smtClean="0">
                <a:solidFill>
                  <a:srgbClr val="0000FF"/>
                </a:solidFill>
                <a:latin typeface="Consolas" pitchFamily="49" charset="0"/>
                <a:ea typeface="楷体" pitchFamily="49" charset="-122"/>
                <a:cs typeface="Consolas" pitchFamily="49" charset="0"/>
              </a:rPr>
              <a:t>求所有事件的最早开始时间</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按</a:t>
            </a:r>
            <a:r>
              <a:rPr lang="zh-CN" altLang="en-US" sz="2000" smtClean="0">
                <a:solidFill>
                  <a:srgbClr val="FF00FF"/>
                </a:solidFill>
                <a:latin typeface="Consolas" pitchFamily="49" charset="0"/>
                <a:ea typeface="楷体" pitchFamily="49" charset="-122"/>
                <a:cs typeface="Consolas" pitchFamily="49" charset="0"/>
              </a:rPr>
              <a:t>拓扑逆序列</a:t>
            </a:r>
            <a:r>
              <a:rPr lang="zh-CN" altLang="en-US" sz="2000" smtClean="0">
                <a:solidFill>
                  <a:srgbClr val="0000FF"/>
                </a:solidFill>
                <a:latin typeface="Consolas" pitchFamily="49" charset="0"/>
                <a:ea typeface="楷体" pitchFamily="49" charset="-122"/>
                <a:cs typeface="Consolas" pitchFamily="49" charset="0"/>
              </a:rPr>
              <a:t>求所有事件的最迟开始时间</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求所有活动（边）的最早开始时间</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求所有活动的最迟开始时间</a:t>
            </a:r>
          </a:p>
          <a:p>
            <a:pPr marL="457200" indent="-457200" algn="l">
              <a:lnSpc>
                <a:spcPts val="36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关键活动：最早开始时间</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最迟开始时间</a:t>
            </a:r>
          </a:p>
        </p:txBody>
      </p:sp>
      <p:pic>
        <p:nvPicPr>
          <p:cNvPr id="9" name="Picture 1"/>
          <p:cNvPicPr>
            <a:picLocks noChangeAspect="1" noChangeArrowheads="1"/>
          </p:cNvPicPr>
          <p:nvPr/>
        </p:nvPicPr>
        <p:blipFill>
          <a:blip r:embed="rId3"/>
          <a:srcRect/>
          <a:stretch>
            <a:fillRect/>
          </a:stretch>
        </p:blipFill>
        <p:spPr bwMode="auto">
          <a:xfrm>
            <a:off x="714349" y="1809739"/>
            <a:ext cx="1049401" cy="1428760"/>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17</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666731"/>
            <a:ext cx="7715304" cy="2400657"/>
          </a:xfrm>
          <a:prstGeom prst="rect">
            <a:avLst/>
          </a:prstGeom>
          <a:noFill/>
        </p:spPr>
        <p:txBody>
          <a:bodyPr wrap="square" rtlCol="0">
            <a:spAutoFit/>
          </a:bodyPr>
          <a:lstStyle/>
          <a:p>
            <a:pPr algn="l">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以下对于</a:t>
            </a:r>
            <a:r>
              <a:rPr lang="en-US" sz="2000" smtClean="0">
                <a:solidFill>
                  <a:srgbClr val="0000FF"/>
                </a:solidFill>
                <a:latin typeface="Consolas" pitchFamily="49" charset="0"/>
                <a:ea typeface="楷体" pitchFamily="49" charset="-122"/>
                <a:cs typeface="Consolas" pitchFamily="49" charset="0"/>
              </a:rPr>
              <a:t>AOE</a:t>
            </a:r>
            <a:r>
              <a:rPr lang="zh-CN" altLang="en-US" sz="2000" smtClean="0">
                <a:solidFill>
                  <a:srgbClr val="0000FF"/>
                </a:solidFill>
                <a:latin typeface="Consolas" pitchFamily="49" charset="0"/>
                <a:ea typeface="楷体" pitchFamily="49" charset="-122"/>
                <a:cs typeface="Consolas" pitchFamily="49" charset="0"/>
              </a:rPr>
              <a:t>网的叙述中，</a:t>
            </a:r>
            <a:r>
              <a:rPr lang="zh-CN" altLang="en-US" sz="2000" smtClean="0">
                <a:solidFill>
                  <a:srgbClr val="FF00FF"/>
                </a:solidFill>
                <a:latin typeface="Consolas" pitchFamily="49" charset="0"/>
                <a:ea typeface="楷体" pitchFamily="49" charset="-122"/>
                <a:cs typeface="Consolas" pitchFamily="49" charset="0"/>
              </a:rPr>
              <a:t>错误</a:t>
            </a:r>
            <a:r>
              <a:rPr lang="zh-CN" altLang="en-US" sz="2000" smtClean="0">
                <a:solidFill>
                  <a:srgbClr val="0000FF"/>
                </a:solidFill>
                <a:latin typeface="Consolas" pitchFamily="49" charset="0"/>
                <a:ea typeface="楷体" pitchFamily="49" charset="-122"/>
                <a:cs typeface="Consolas" pitchFamily="49" charset="0"/>
              </a:rPr>
              <a:t>的是（  ）。</a:t>
            </a:r>
          </a:p>
          <a:p>
            <a:pPr algn="l">
              <a:lnSpc>
                <a:spcPct val="150000"/>
              </a:lnSpc>
              <a:spcBef>
                <a:spcPts val="0"/>
              </a:spcBef>
            </a:pPr>
            <a:r>
              <a:rPr lang="en-US" sz="2000"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在</a:t>
            </a:r>
            <a:r>
              <a:rPr lang="en-US" sz="2000" smtClean="0">
                <a:solidFill>
                  <a:srgbClr val="0000FF"/>
                </a:solidFill>
                <a:latin typeface="Consolas" pitchFamily="49" charset="0"/>
                <a:ea typeface="楷体" pitchFamily="49" charset="-122"/>
                <a:cs typeface="Consolas" pitchFamily="49" charset="0"/>
              </a:rPr>
              <a:t>AOE</a:t>
            </a:r>
            <a:r>
              <a:rPr lang="zh-CN" altLang="en-US" sz="2000" smtClean="0">
                <a:solidFill>
                  <a:srgbClr val="0000FF"/>
                </a:solidFill>
                <a:latin typeface="Consolas" pitchFamily="49" charset="0"/>
                <a:ea typeface="楷体" pitchFamily="49" charset="-122"/>
                <a:cs typeface="Consolas" pitchFamily="49" charset="0"/>
              </a:rPr>
              <a:t>网中可能存在多条关键路径</a:t>
            </a:r>
          </a:p>
          <a:p>
            <a:pPr algn="l">
              <a:lnSpc>
                <a:spcPct val="150000"/>
              </a:lnSpc>
              <a:spcBef>
                <a:spcPts val="0"/>
              </a:spcBef>
            </a:pPr>
            <a:r>
              <a:rPr lang="en-US" sz="2000"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关键活动不按期完成就会影响整个工程的完成时间</a:t>
            </a:r>
          </a:p>
          <a:p>
            <a:pPr algn="l">
              <a:lnSpc>
                <a:spcPct val="150000"/>
              </a:lnSpc>
              <a:spcBef>
                <a:spcPts val="0"/>
              </a:spcBef>
            </a:pPr>
            <a:r>
              <a:rPr lang="en-US" sz="2000"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任何一个关键活动提前完成，整个工程也将提前完成</a:t>
            </a:r>
          </a:p>
          <a:p>
            <a:pPr algn="l">
              <a:lnSpc>
                <a:spcPct val="150000"/>
              </a:lnSpc>
              <a:spcBef>
                <a:spcPts val="0"/>
              </a:spcBef>
            </a:pPr>
            <a:r>
              <a:rPr lang="en-US" sz="2000" smtClean="0">
                <a:solidFill>
                  <a:srgbClr val="0000FF"/>
                </a:solidFill>
                <a:latin typeface="Consolas" pitchFamily="49" charset="0"/>
                <a:ea typeface="楷体" pitchFamily="49" charset="-122"/>
                <a:cs typeface="Consolas" pitchFamily="49" charset="0"/>
              </a:rPr>
              <a:t>D.</a:t>
            </a:r>
            <a:r>
              <a:rPr lang="zh-CN" altLang="en-US" sz="2000" smtClean="0">
                <a:solidFill>
                  <a:srgbClr val="0000FF"/>
                </a:solidFill>
                <a:latin typeface="Consolas" pitchFamily="49" charset="0"/>
                <a:ea typeface="楷体" pitchFamily="49" charset="-122"/>
                <a:cs typeface="Consolas" pitchFamily="49" charset="0"/>
              </a:rPr>
              <a:t>所有关键活动都提前完成，整个工程也将提前完成</a:t>
            </a:r>
          </a:p>
        </p:txBody>
      </p:sp>
      <p:sp>
        <p:nvSpPr>
          <p:cNvPr id="4" name="TextBox 3"/>
          <p:cNvSpPr txBox="1"/>
          <p:nvPr/>
        </p:nvSpPr>
        <p:spPr>
          <a:xfrm>
            <a:off x="5357818" y="1142984"/>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7" name="TextBox 6"/>
          <p:cNvSpPr txBox="1"/>
          <p:nvPr/>
        </p:nvSpPr>
        <p:spPr>
          <a:xfrm>
            <a:off x="7476894" y="2143116"/>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a:ea typeface="宋体"/>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8" name="TextBox 7"/>
          <p:cNvSpPr txBox="1"/>
          <p:nvPr/>
        </p:nvSpPr>
        <p:spPr>
          <a:xfrm>
            <a:off x="7500958" y="1683805"/>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sp>
        <p:nvSpPr>
          <p:cNvPr id="9" name="TextBox 8"/>
          <p:cNvSpPr txBox="1"/>
          <p:nvPr/>
        </p:nvSpPr>
        <p:spPr>
          <a:xfrm>
            <a:off x="7500958" y="2643182"/>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pic>
        <p:nvPicPr>
          <p:cNvPr id="12" name="Picture 2"/>
          <p:cNvPicPr>
            <a:picLocks noChangeAspect="1" noChangeArrowheads="1"/>
          </p:cNvPicPr>
          <p:nvPr/>
        </p:nvPicPr>
        <p:blipFill>
          <a:blip r:embed="rId2" cstate="print"/>
          <a:srcRect/>
          <a:stretch>
            <a:fillRect/>
          </a:stretch>
        </p:blipFill>
        <p:spPr bwMode="auto">
          <a:xfrm>
            <a:off x="285720" y="952483"/>
            <a:ext cx="785818" cy="1006759"/>
          </a:xfrm>
          <a:prstGeom prst="rect">
            <a:avLst/>
          </a:prstGeom>
          <a:ln>
            <a:noFill/>
          </a:ln>
          <a:effectLst>
            <a:softEdge rad="112500"/>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18</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ss3.bdstatic.com/70cFv8Sh_Q1YnxGkpoWK1HF6hhy/it/u=2961287279,2481472052&amp;fm=23&amp;gp=0.jpg"/>
          <p:cNvPicPr>
            <a:picLocks noChangeAspect="1" noChangeArrowheads="1" noCrop="1"/>
          </p:cNvPicPr>
          <p:nvPr/>
        </p:nvPicPr>
        <p:blipFill>
          <a:blip r:embed="rId2"/>
          <a:srcRect/>
          <a:stretch>
            <a:fillRect/>
          </a:stretch>
        </p:blipFill>
        <p:spPr bwMode="auto">
          <a:xfrm>
            <a:off x="1500166" y="1714488"/>
            <a:ext cx="2571768" cy="2228868"/>
          </a:xfrm>
          <a:prstGeom prst="rect">
            <a:avLst/>
          </a:prstGeom>
          <a:noFill/>
        </p:spPr>
      </p:pic>
      <p:sp>
        <p:nvSpPr>
          <p:cNvPr id="4" name="灯片编号占位符 3"/>
          <p:cNvSpPr>
            <a:spLocks noGrp="1"/>
          </p:cNvSpPr>
          <p:nvPr>
            <p:ph type="sldNum" sz="quarter" idx="12"/>
          </p:nvPr>
        </p:nvSpPr>
        <p:spPr/>
        <p:txBody>
          <a:bodyPr/>
          <a:lstStyle/>
          <a:p>
            <a:fld id="{36E68863-33C2-4D6D-B9FA-F4917E910219}" type="slidenum">
              <a:rPr lang="en-US" altLang="zh-CN" smtClean="0"/>
              <a:pPr/>
              <a:t>19</a:t>
            </a:fld>
            <a:r>
              <a:rPr lang="en-US" altLang="zh-CN" smtClean="0"/>
              <a:t>/19</a:t>
            </a:r>
            <a:endParaRPr lang="en-US" altLang="zh-CN"/>
          </a:p>
        </p:txBody>
      </p:sp>
      <p:pic>
        <p:nvPicPr>
          <p:cNvPr id="3" name="Picture 2" descr="https://ss1.bdstatic.com/70cFuXSh_Q1YnxGkpoWK1HF6hhy/it/u=262374194,3069344697&amp;fm=23&amp;gp=0.jpg"/>
          <p:cNvPicPr>
            <a:picLocks noChangeAspect="1" noChangeArrowheads="1"/>
          </p:cNvPicPr>
          <p:nvPr/>
        </p:nvPicPr>
        <p:blipFill>
          <a:blip r:embed="rId3"/>
          <a:srcRect/>
          <a:stretch>
            <a:fillRect/>
          </a:stretch>
        </p:blipFill>
        <p:spPr bwMode="auto">
          <a:xfrm>
            <a:off x="4429124" y="714356"/>
            <a:ext cx="3500462" cy="495348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71538" y="1238235"/>
            <a:ext cx="4929222" cy="1015663"/>
          </a:xfrm>
          <a:prstGeom prst="rect">
            <a:avLst/>
          </a:prstGeom>
          <a:noFill/>
        </p:spPr>
        <p:txBody>
          <a:bodyPr wrap="square" rtlCol="0">
            <a:spAutoFit/>
          </a:bodyPr>
          <a:lstStyle/>
          <a:p>
            <a:pPr marL="457200" indent="-457200" algn="l">
              <a:lnSpc>
                <a:spcPct val="150000"/>
              </a:lnSpc>
              <a:spcBef>
                <a:spcPts val="0"/>
              </a:spcBef>
              <a:buBlip>
                <a:blip r:embed="rId2"/>
              </a:buBlip>
            </a:pPr>
            <a:r>
              <a:rPr lang="zh-CN" altLang="en-US" sz="2000" smtClean="0">
                <a:solidFill>
                  <a:srgbClr val="0000FF"/>
                </a:solidFill>
                <a:ea typeface="楷体" pitchFamily="49" charset="-122"/>
                <a:cs typeface="Times New Roman" pitchFamily="18" charset="0"/>
              </a:rPr>
              <a:t>深度优先遍历   </a:t>
            </a:r>
            <a:r>
              <a:rPr lang="zh-CN" altLang="en-US" sz="2000" smtClean="0">
                <a:solidFill>
                  <a:srgbClr val="FF00FF"/>
                </a:solidFill>
                <a:ea typeface="楷体" pitchFamily="49" charset="-122"/>
                <a:cs typeface="Times New Roman" pitchFamily="18" charset="0"/>
                <a:sym typeface="Wingdings"/>
              </a:rPr>
              <a:t>  </a:t>
            </a:r>
            <a:r>
              <a:rPr lang="zh-CN" altLang="en-US" sz="2000" smtClean="0">
                <a:solidFill>
                  <a:srgbClr val="0000FF"/>
                </a:solidFill>
                <a:ea typeface="楷体" pitchFamily="49" charset="-122"/>
                <a:cs typeface="Times New Roman" pitchFamily="18" charset="0"/>
              </a:rPr>
              <a:t>深度优先生成树</a:t>
            </a:r>
            <a:endParaRPr lang="en-US" altLang="zh-CN" sz="2000" smtClean="0">
              <a:solidFill>
                <a:srgbClr val="0000FF"/>
              </a:solidFill>
              <a:ea typeface="楷体" pitchFamily="49" charset="-122"/>
              <a:cs typeface="Times New Roman" pitchFamily="18" charset="0"/>
              <a:sym typeface="Wingdings"/>
            </a:endParaRPr>
          </a:p>
          <a:p>
            <a:pPr marL="457200" indent="-457200" algn="l">
              <a:lnSpc>
                <a:spcPct val="150000"/>
              </a:lnSpc>
              <a:spcBef>
                <a:spcPts val="0"/>
              </a:spcBef>
              <a:buBlip>
                <a:blip r:embed="rId2"/>
              </a:buBlip>
            </a:pPr>
            <a:r>
              <a:rPr lang="zh-CN" altLang="en-US" sz="2000" smtClean="0">
                <a:solidFill>
                  <a:srgbClr val="0000FF"/>
                </a:solidFill>
                <a:ea typeface="楷体" pitchFamily="49" charset="-122"/>
                <a:cs typeface="Times New Roman" pitchFamily="18" charset="0"/>
              </a:rPr>
              <a:t>广度优先遍历   </a:t>
            </a:r>
            <a:r>
              <a:rPr lang="zh-CN" altLang="en-US" sz="2000" smtClean="0">
                <a:solidFill>
                  <a:srgbClr val="FF00FF"/>
                </a:solidFill>
                <a:ea typeface="楷体" pitchFamily="49" charset="-122"/>
                <a:cs typeface="Times New Roman" pitchFamily="18" charset="0"/>
                <a:sym typeface="Wingdings"/>
              </a:rPr>
              <a:t>  </a:t>
            </a:r>
            <a:r>
              <a:rPr lang="zh-CN" altLang="en-US" sz="2000" smtClean="0">
                <a:solidFill>
                  <a:srgbClr val="0000FF"/>
                </a:solidFill>
                <a:ea typeface="楷体" pitchFamily="49" charset="-122"/>
                <a:cs typeface="Times New Roman" pitchFamily="18" charset="0"/>
              </a:rPr>
              <a:t>广度优先生成树</a:t>
            </a:r>
            <a:endParaRPr lang="en-US" altLang="zh-CN" sz="2000" smtClean="0">
              <a:solidFill>
                <a:srgbClr val="0000FF"/>
              </a:solidFill>
              <a:ea typeface="楷体" pitchFamily="49" charset="-122"/>
              <a:cs typeface="Times New Roman" pitchFamily="18" charset="0"/>
              <a:sym typeface="Wingdings"/>
            </a:endParaRPr>
          </a:p>
        </p:txBody>
      </p:sp>
      <p:sp>
        <p:nvSpPr>
          <p:cNvPr id="29" name="TextBox 28"/>
          <p:cNvSpPr txBox="1"/>
          <p:nvPr/>
        </p:nvSpPr>
        <p:spPr>
          <a:xfrm>
            <a:off x="1071538" y="2952747"/>
            <a:ext cx="542928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广度优先生成树高度 </a:t>
            </a:r>
            <a:r>
              <a:rPr lang="zh-CN" altLang="en-US" sz="2000" smtClean="0">
                <a:solidFill>
                  <a:srgbClr val="FF00FF"/>
                </a:solidFill>
                <a:ea typeface="楷体" pitchFamily="49" charset="-122"/>
                <a:cs typeface="Times New Roman" pitchFamily="18" charset="0"/>
              </a:rPr>
              <a:t> </a:t>
            </a:r>
            <a:r>
              <a:rPr lang="zh-CN" altLang="en-US" sz="2000" smtClean="0">
                <a:solidFill>
                  <a:srgbClr val="FF00FF"/>
                </a:solidFill>
                <a:latin typeface="宋体"/>
                <a:ea typeface="宋体"/>
                <a:cs typeface="Times New Roman" pitchFamily="18" charset="0"/>
              </a:rPr>
              <a:t>≤</a:t>
            </a:r>
            <a:r>
              <a:rPr lang="zh-CN" altLang="en-US" sz="2000" smtClean="0">
                <a:solidFill>
                  <a:srgbClr val="0000FF"/>
                </a:solidFill>
                <a:latin typeface="宋体"/>
                <a:ea typeface="宋体"/>
                <a:cs typeface="Times New Roman" pitchFamily="18" charset="0"/>
              </a:rPr>
              <a:t> </a:t>
            </a:r>
            <a:r>
              <a:rPr lang="zh-CN" altLang="en-US" sz="2000" smtClean="0">
                <a:solidFill>
                  <a:srgbClr val="0000FF"/>
                </a:solidFill>
                <a:latin typeface="楷体" pitchFamily="49" charset="-122"/>
                <a:ea typeface="楷体" pitchFamily="49" charset="-122"/>
                <a:cs typeface="Times New Roman" pitchFamily="18" charset="0"/>
              </a:rPr>
              <a:t>深</a:t>
            </a:r>
            <a:r>
              <a:rPr lang="zh-CN" altLang="en-US" sz="2000" smtClean="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508229"/>
            <a:ext cx="6429420" cy="1378839"/>
          </a:xfrm>
          <a:prstGeom prst="rect">
            <a:avLst/>
          </a:prstGeom>
          <a:noFill/>
        </p:spPr>
        <p:txBody>
          <a:bodyPr wrap="square" rtlCol="0">
            <a:spAutoFit/>
          </a:bodyPr>
          <a:lstStyle/>
          <a:p>
            <a:pPr algn="l"/>
            <a:r>
              <a:rPr lang="zh-CN" altLang="en-US" sz="2200" smtClean="0">
                <a:solidFill>
                  <a:srgbClr val="0000FF"/>
                </a:solidFill>
                <a:latin typeface="Consolas" pitchFamily="49" charset="0"/>
                <a:ea typeface="楷体" pitchFamily="49" charset="-122"/>
                <a:cs typeface="Consolas" pitchFamily="49" charset="0"/>
              </a:rPr>
              <a:t>若一个具有</a:t>
            </a:r>
            <a:r>
              <a:rPr lang="en-US"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个顶点和</a:t>
            </a:r>
            <a:r>
              <a:rPr lang="en-US" sz="2200" i="1" smtClean="0">
                <a:solidFill>
                  <a:srgbClr val="0000FF"/>
                </a:solidFill>
                <a:latin typeface="Consolas" pitchFamily="49" charset="0"/>
                <a:ea typeface="楷体" pitchFamily="49" charset="-122"/>
                <a:cs typeface="Consolas" pitchFamily="49" charset="0"/>
              </a:rPr>
              <a:t>e</a:t>
            </a:r>
            <a:r>
              <a:rPr lang="zh-CN" altLang="en-US" sz="2200" smtClean="0">
                <a:solidFill>
                  <a:srgbClr val="0000FF"/>
                </a:solidFill>
                <a:latin typeface="Consolas" pitchFamily="49" charset="0"/>
                <a:ea typeface="楷体" pitchFamily="49" charset="-122"/>
                <a:cs typeface="Consolas" pitchFamily="49" charset="0"/>
              </a:rPr>
              <a:t>条边的无向图是一个森林（</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&gt;</a:t>
            </a:r>
            <a:r>
              <a:rPr lang="en-US" sz="2200" i="1" smtClean="0">
                <a:solidFill>
                  <a:srgbClr val="0000FF"/>
                </a:solidFill>
                <a:latin typeface="Consolas" pitchFamily="49" charset="0"/>
                <a:ea typeface="楷体" pitchFamily="49" charset="-122"/>
                <a:cs typeface="Consolas" pitchFamily="49" charset="0"/>
              </a:rPr>
              <a:t>e</a:t>
            </a:r>
            <a:r>
              <a:rPr lang="zh-CN" altLang="en-US" sz="2200" smtClean="0">
                <a:solidFill>
                  <a:srgbClr val="0000FF"/>
                </a:solidFill>
                <a:latin typeface="Consolas" pitchFamily="49" charset="0"/>
                <a:ea typeface="楷体" pitchFamily="49" charset="-122"/>
                <a:cs typeface="Consolas" pitchFamily="49" charset="0"/>
              </a:rPr>
              <a:t>），则该森林必有（    ）棵树。</a:t>
            </a:r>
          </a:p>
          <a:p>
            <a:pPr algn="l"/>
            <a:r>
              <a:rPr lang="en-US" sz="2200" smtClean="0">
                <a:solidFill>
                  <a:srgbClr val="0000FF"/>
                </a:solidFill>
                <a:latin typeface="Consolas" pitchFamily="49" charset="0"/>
                <a:ea typeface="楷体" pitchFamily="49" charset="-122"/>
                <a:cs typeface="Consolas" pitchFamily="49" charset="0"/>
              </a:rPr>
              <a:t>  A.</a:t>
            </a:r>
            <a:r>
              <a:rPr lang="en-US" sz="2200" i="1" smtClean="0">
                <a:solidFill>
                  <a:srgbClr val="0000FF"/>
                </a:solidFill>
                <a:latin typeface="Consolas" pitchFamily="49" charset="0"/>
                <a:ea typeface="楷体" pitchFamily="49" charset="-122"/>
                <a:cs typeface="Consolas" pitchFamily="49" charset="0"/>
              </a:rPr>
              <a:t>e</a:t>
            </a:r>
            <a:r>
              <a:rPr lang="en-US" sz="2200" smtClean="0">
                <a:solidFill>
                  <a:srgbClr val="0000FF"/>
                </a:solidFill>
                <a:latin typeface="Consolas" pitchFamily="49" charset="0"/>
                <a:ea typeface="楷体" pitchFamily="49" charset="-122"/>
                <a:cs typeface="Consolas" pitchFamily="49" charset="0"/>
              </a:rPr>
              <a:t>	      B.</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		C.</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e</a:t>
            </a:r>
            <a:r>
              <a:rPr lang="en-US" sz="2200" smtClean="0">
                <a:solidFill>
                  <a:srgbClr val="0000FF"/>
                </a:solidFill>
                <a:latin typeface="Consolas" pitchFamily="49" charset="0"/>
                <a:ea typeface="楷体" pitchFamily="49" charset="-122"/>
                <a:cs typeface="Consolas" pitchFamily="49" charset="0"/>
              </a:rPr>
              <a:t>		D.1</a:t>
            </a:r>
            <a:endParaRPr lang="zh-CN" altLang="en-US" sz="22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928662" y="2381243"/>
            <a:ext cx="7929618" cy="2246769"/>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设该森林有</a:t>
            </a:r>
            <a:r>
              <a:rPr lang="en-US"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棵树，结点个数分别为</a:t>
            </a:r>
            <a:r>
              <a:rPr lang="en-US" sz="2000" i="1" smtClean="0">
                <a:solidFill>
                  <a:srgbClr val="0000FF"/>
                </a:solidFill>
                <a:latin typeface="Consolas" pitchFamily="49" charset="0"/>
                <a:ea typeface="楷体" pitchFamily="49" charset="-122"/>
                <a:cs typeface="Consolas" pitchFamily="49" charset="0"/>
              </a:rPr>
              <a:t>n</a:t>
            </a:r>
            <a:r>
              <a:rPr lang="en-US"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mj-ea"/>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i="1" baseline="-25000" smtClean="0">
                <a:solidFill>
                  <a:srgbClr val="0000FF"/>
                </a:solidFill>
                <a:latin typeface="Consolas" pitchFamily="49" charset="0"/>
                <a:ea typeface="楷体" pitchFamily="49" charset="-122"/>
                <a:cs typeface="Consolas" pitchFamily="49" charset="0"/>
              </a:rPr>
              <a:t>m</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总结点数</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 </a:t>
            </a:r>
            <a:r>
              <a:rPr lang="en-US" sz="2000" i="1" smtClean="0">
                <a:solidFill>
                  <a:srgbClr val="0000FF"/>
                </a:solidFill>
                <a:latin typeface="Consolas" pitchFamily="49" charset="0"/>
                <a:ea typeface="楷体" pitchFamily="49" charset="-122"/>
                <a:cs typeface="Consolas" pitchFamily="49" charset="0"/>
              </a:rPr>
              <a:t>n</a:t>
            </a:r>
            <a:r>
              <a:rPr lang="en-US" sz="2000" baseline="-25000" smtClean="0">
                <a:solidFill>
                  <a:srgbClr val="0000FF"/>
                </a:solidFill>
                <a:latin typeface="Consolas" pitchFamily="49" charset="0"/>
                <a:ea typeface="楷体" pitchFamily="49" charset="-122"/>
                <a:cs typeface="Consolas" pitchFamily="49" charset="0"/>
              </a:rPr>
              <a:t>1 </a:t>
            </a:r>
            <a:r>
              <a:rPr lang="en-US" sz="2000" smtClean="0">
                <a:solidFill>
                  <a:srgbClr val="0000FF"/>
                </a:solidFill>
                <a:latin typeface="Consolas" pitchFamily="49" charset="0"/>
                <a:ea typeface="楷体" pitchFamily="49" charset="-122"/>
                <a:cs typeface="Consolas" pitchFamily="49" charset="0"/>
              </a:rPr>
              <a:t>+ </a:t>
            </a:r>
            <a:r>
              <a:rPr lang="en-US" sz="2000" i="1" smtClean="0">
                <a:solidFill>
                  <a:srgbClr val="0000FF"/>
                </a:solidFill>
                <a:latin typeface="Consolas" pitchFamily="49" charset="0"/>
                <a:ea typeface="楷体" pitchFamily="49" charset="-122"/>
                <a:cs typeface="Consolas" pitchFamily="49" charset="0"/>
              </a:rPr>
              <a:t>n</a:t>
            </a:r>
            <a:r>
              <a:rPr lang="en-US" sz="2000" baseline="-25000" smtClean="0">
                <a:solidFill>
                  <a:srgbClr val="0000FF"/>
                </a:solidFill>
                <a:latin typeface="Consolas" pitchFamily="49" charset="0"/>
                <a:ea typeface="楷体" pitchFamily="49" charset="-122"/>
                <a:cs typeface="Consolas" pitchFamily="49" charset="0"/>
              </a:rPr>
              <a:t>2 </a:t>
            </a:r>
            <a:r>
              <a:rPr 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mn-ea"/>
                <a:cs typeface="Consolas" pitchFamily="49" charset="0"/>
              </a:rPr>
              <a:t>… </a:t>
            </a:r>
            <a:r>
              <a:rPr lang="en-US" sz="2000" smtClean="0">
                <a:solidFill>
                  <a:srgbClr val="0000FF"/>
                </a:solidFill>
                <a:latin typeface="Consolas" pitchFamily="49" charset="0"/>
                <a:ea typeface="楷体" pitchFamily="49" charset="-122"/>
                <a:cs typeface="Consolas" pitchFamily="49" charset="0"/>
              </a:rPr>
              <a:t>+ </a:t>
            </a:r>
            <a:r>
              <a:rPr lang="en-US" sz="2000" i="1" smtClean="0">
                <a:solidFill>
                  <a:srgbClr val="0000FF"/>
                </a:solidFill>
                <a:latin typeface="Consolas" pitchFamily="49" charset="0"/>
                <a:ea typeface="楷体" pitchFamily="49" charset="-122"/>
                <a:cs typeface="Consolas" pitchFamily="49" charset="0"/>
              </a:rPr>
              <a:t>n</a:t>
            </a:r>
            <a:r>
              <a:rPr lang="en-US" sz="2000" i="1" baseline="-25000" smtClean="0">
                <a:solidFill>
                  <a:srgbClr val="0000FF"/>
                </a:solidFill>
                <a:latin typeface="Consolas" pitchFamily="49" charset="0"/>
                <a:ea typeface="楷体" pitchFamily="49" charset="-122"/>
                <a:cs typeface="Consolas" pitchFamily="49" charset="0"/>
              </a:rPr>
              <a:t>m</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第</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棵树的边数</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i="1" baseline="-25000"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（可以看成自己的生成树）</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总边数 </a:t>
            </a:r>
            <a:r>
              <a:rPr lang="en-US" sz="2000" smtClean="0">
                <a:solidFill>
                  <a:srgbClr val="0000FF"/>
                </a:solidFill>
                <a:latin typeface="Consolas" pitchFamily="49" charset="0"/>
                <a:ea typeface="楷体" pitchFamily="49" charset="-122"/>
                <a:cs typeface="Consolas" pitchFamily="49" charset="0"/>
              </a:rPr>
              <a:t>= (</a:t>
            </a:r>
            <a:r>
              <a:rPr lang="en-US" sz="2000" i="1" smtClean="0">
                <a:solidFill>
                  <a:srgbClr val="0000FF"/>
                </a:solidFill>
                <a:latin typeface="Consolas" pitchFamily="49" charset="0"/>
                <a:ea typeface="楷体" pitchFamily="49" charset="-122"/>
                <a:cs typeface="Consolas" pitchFamily="49" charset="0"/>
              </a:rPr>
              <a:t>n</a:t>
            </a:r>
            <a:r>
              <a:rPr lang="en-US" sz="2000" baseline="-25000" smtClean="0">
                <a:solidFill>
                  <a:srgbClr val="0000FF"/>
                </a:solidFill>
                <a:latin typeface="Consolas" pitchFamily="49" charset="0"/>
                <a:ea typeface="楷体" pitchFamily="49" charset="-122"/>
                <a:cs typeface="Consolas" pitchFamily="49" charset="0"/>
              </a:rPr>
              <a:t>1</a:t>
            </a:r>
            <a:r>
              <a:rPr lang="en-US" sz="2000" smtClean="0">
                <a:solidFill>
                  <a:srgbClr val="0000FF"/>
                </a:solidFill>
                <a:latin typeface="Consolas" pitchFamily="49" charset="0"/>
                <a:ea typeface="楷体" pitchFamily="49" charset="-122"/>
                <a:cs typeface="Consolas" pitchFamily="49" charset="0"/>
              </a:rPr>
              <a:t>-1)+(</a:t>
            </a:r>
            <a:r>
              <a:rPr lang="en-US" sz="2000" i="1" smtClean="0">
                <a:solidFill>
                  <a:srgbClr val="0000FF"/>
                </a:solidFill>
                <a:latin typeface="Consolas" pitchFamily="49" charset="0"/>
                <a:ea typeface="楷体" pitchFamily="49" charset="-122"/>
                <a:cs typeface="Consolas" pitchFamily="49" charset="0"/>
              </a:rPr>
              <a:t>n</a:t>
            </a:r>
            <a:r>
              <a:rPr lang="en-US" sz="2000" baseline="-25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mj-ea"/>
                <a:cs typeface="Consolas" pitchFamily="49" charset="0"/>
              </a:rPr>
              <a: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i="1" baseline="-25000"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-1) = </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 = </a:t>
            </a:r>
            <a:r>
              <a:rPr lang="en-US"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，所以</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 = </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e</a:t>
            </a:r>
          </a:p>
          <a:p>
            <a:pPr marL="457200" indent="-457200" algn="l">
              <a:lnSpc>
                <a:spcPts val="3000"/>
              </a:lnSpc>
              <a:spcBef>
                <a:spcPts val="1800"/>
              </a:spcBef>
            </a:pPr>
            <a:r>
              <a:rPr lang="en-US" altLang="zh-CN" sz="2000" i="1" smtClean="0">
                <a:solidFill>
                  <a:srgbClr val="0000FF"/>
                </a:solidFill>
                <a:latin typeface="Consolas" pitchFamily="49" charset="0"/>
                <a:ea typeface="楷体" pitchFamily="49" charset="-122"/>
                <a:cs typeface="Consolas" pitchFamily="49" charset="0"/>
              </a:rPr>
              <a:t>         </a:t>
            </a:r>
            <a:r>
              <a:rPr lang="en-US" altLang="zh-CN" sz="3200" i="1" smtClean="0">
                <a:solidFill>
                  <a:srgbClr val="FF0000"/>
                </a:solidFill>
                <a:latin typeface="Consolas" pitchFamily="49" charset="0"/>
                <a:ea typeface="楷体" pitchFamily="49" charset="-122"/>
                <a:cs typeface="Consolas" pitchFamily="49" charset="0"/>
              </a:rPr>
              <a:t>C</a:t>
            </a:r>
            <a:endParaRPr lang="zh-CN" altLang="en-US" sz="3200" smtClean="0">
              <a:solidFill>
                <a:srgbClr val="FF0000"/>
              </a:solidFill>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142844" y="603481"/>
            <a:ext cx="785818" cy="1006759"/>
          </a:xfrm>
          <a:prstGeom prst="rect">
            <a:avLst/>
          </a:prstGeom>
          <a:ln>
            <a:noFill/>
          </a:ln>
          <a:effectLst>
            <a:softEdge rad="112500"/>
          </a:effectLst>
        </p:spPr>
      </p:pic>
      <p:sp>
        <p:nvSpPr>
          <p:cNvPr id="7" name="灯片编号占位符 6"/>
          <p:cNvSpPr>
            <a:spLocks noGrp="1"/>
          </p:cNvSpPr>
          <p:nvPr>
            <p:ph type="sldNum" sz="quarter" idx="12"/>
          </p:nvPr>
        </p:nvSpPr>
        <p:spPr/>
        <p:txBody>
          <a:bodyPr/>
          <a:lstStyle/>
          <a:p>
            <a:fld id="{36E68863-33C2-4D6D-B9FA-F4917E910219}" type="slidenum">
              <a:rPr lang="en-US" altLang="zh-CN" smtClean="0"/>
              <a:pPr/>
              <a:t>3</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5820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构建最小生成树的算法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1285852" y="1767007"/>
            <a:ext cx="4929222" cy="163121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起点</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 </a:t>
            </a:r>
          </a:p>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所有顶点分为</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V-U</a:t>
            </a:r>
          </a:p>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每次选择这两个集合之间的最小边</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714348" y="4000504"/>
            <a:ext cx="228601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Consolas" pitchFamily="49" charset="0"/>
                <a:ea typeface="楷体" pitchFamily="49" charset="-122"/>
                <a:cs typeface="Consolas" pitchFamily="49" charset="0"/>
              </a:rPr>
              <a:t>Kruskal</a:t>
            </a:r>
            <a:r>
              <a:rPr lang="zh-CN" altLang="en-US" sz="2000" smtClean="0">
                <a:solidFill>
                  <a:schemeClr val="bg1"/>
                </a:solidFill>
                <a:latin typeface="Consolas" pitchFamily="49" charset="0"/>
                <a:ea typeface="楷体" pitchFamily="49" charset="-122"/>
                <a:cs typeface="Consolas" pitchFamily="49" charset="0"/>
              </a:rPr>
              <a:t>算法</a:t>
            </a:r>
          </a:p>
        </p:txBody>
      </p:sp>
      <p:sp>
        <p:nvSpPr>
          <p:cNvPr id="6" name="TextBox 5"/>
          <p:cNvSpPr txBox="1"/>
          <p:nvPr/>
        </p:nvSpPr>
        <p:spPr>
          <a:xfrm>
            <a:off x="714348" y="1173667"/>
            <a:ext cx="214314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Consolas" pitchFamily="49" charset="0"/>
                <a:ea typeface="楷体" pitchFamily="49" charset="-122"/>
                <a:cs typeface="Consolas" pitchFamily="49" charset="0"/>
              </a:rPr>
              <a:t>Prim</a:t>
            </a:r>
            <a:r>
              <a:rPr lang="zh-CN" altLang="en-US" sz="2000" smtClean="0">
                <a:solidFill>
                  <a:schemeClr val="bg1"/>
                </a:solidFill>
                <a:latin typeface="Consolas" pitchFamily="49" charset="0"/>
                <a:ea typeface="楷体" pitchFamily="49" charset="-122"/>
                <a:cs typeface="Consolas" pitchFamily="49" charset="0"/>
              </a:rPr>
              <a:t>算法</a:t>
            </a:r>
            <a:endParaRPr lang="en-US" altLang="zh-CN" sz="2000" smtClean="0">
              <a:solidFill>
                <a:schemeClr val="bg1"/>
              </a:solidFill>
              <a:latin typeface="Consolas" pitchFamily="49" charset="0"/>
              <a:ea typeface="楷体" pitchFamily="49" charset="-122"/>
              <a:cs typeface="Consolas" pitchFamily="49" charset="0"/>
            </a:endParaRPr>
          </a:p>
        </p:txBody>
      </p:sp>
      <p:sp>
        <p:nvSpPr>
          <p:cNvPr id="7" name="TextBox 6"/>
          <p:cNvSpPr txBox="1"/>
          <p:nvPr/>
        </p:nvSpPr>
        <p:spPr>
          <a:xfrm>
            <a:off x="1285852" y="4667260"/>
            <a:ext cx="4786346"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将边按权值递增排列</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每次选择权值小并且不构成回路的边</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0"/>
              </a:spcBef>
              <a:buBlip>
                <a:blip r:embed="rId2"/>
              </a:buBlip>
            </a:pP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4</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61774"/>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latin typeface="Consolas" pitchFamily="49" charset="0"/>
                <a:ea typeface="楷体" pitchFamily="49" charset="-122"/>
                <a:cs typeface="Consolas" pitchFamily="49" charset="0"/>
              </a:rPr>
              <a:t>一个带权连通图中所有权值最小的边一定会出现在所有的最小生成树中</a:t>
            </a:r>
            <a:r>
              <a:rPr lang="zh-CN" altLang="en-US" sz="2200" smtClean="0">
                <a:solidFill>
                  <a:srgbClr val="FF0000"/>
                </a:solidFill>
                <a:latin typeface="Consolas" pitchFamily="49" charset="0"/>
                <a:ea typeface="楷体" pitchFamily="49" charset="-122"/>
                <a:cs typeface="Consolas" pitchFamily="49" charset="0"/>
              </a:rPr>
              <a:t>？</a:t>
            </a:r>
          </a:p>
        </p:txBody>
      </p:sp>
      <p:sp>
        <p:nvSpPr>
          <p:cNvPr id="4" name="TextBox 3"/>
          <p:cNvSpPr txBox="1"/>
          <p:nvPr/>
        </p:nvSpPr>
        <p:spPr>
          <a:xfrm>
            <a:off x="1357290" y="179740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latin typeface="Consolas" pitchFamily="49" charset="0"/>
                <a:ea typeface="楷体" pitchFamily="49" charset="-122"/>
                <a:cs typeface="Consolas" pitchFamily="49" charset="0"/>
              </a:rPr>
              <a:t>不一定！</a:t>
            </a:r>
          </a:p>
        </p:txBody>
      </p:sp>
      <p:grpSp>
        <p:nvGrpSpPr>
          <p:cNvPr id="34" name="组合 33"/>
          <p:cNvGrpSpPr/>
          <p:nvPr/>
        </p:nvGrpSpPr>
        <p:grpSpPr>
          <a:xfrm>
            <a:off x="928662" y="2666995"/>
            <a:ext cx="1824760"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2</a:t>
              </a:r>
              <a:endParaRPr lang="zh-CN" altLang="en-US" sz="1600" smtClean="0">
                <a:solidFill>
                  <a:srgbClr val="0000FF"/>
                </a:solidFill>
                <a:latin typeface="Consolas" pitchFamily="49" charset="0"/>
                <a:ea typeface="楷体" pitchFamily="49" charset="-122"/>
                <a:cs typeface="Consolas" pitchFamily="49" charset="0"/>
              </a:endParaRPr>
            </a:p>
          </p:txBody>
        </p:sp>
      </p:grpSp>
      <p:grpSp>
        <p:nvGrpSpPr>
          <p:cNvPr id="36" name="组合 35"/>
          <p:cNvGrpSpPr/>
          <p:nvPr/>
        </p:nvGrpSpPr>
        <p:grpSpPr>
          <a:xfrm>
            <a:off x="4637256" y="2666995"/>
            <a:ext cx="1935008"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37" name="组合 36"/>
          <p:cNvGrpSpPr/>
          <p:nvPr/>
        </p:nvGrpSpPr>
        <p:grpSpPr>
          <a:xfrm>
            <a:off x="3071802" y="2952747"/>
            <a:ext cx="1428760" cy="857256"/>
            <a:chOff x="3071802" y="2214560"/>
            <a:chExt cx="1428760" cy="642942"/>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3" name="TextBox 32"/>
            <p:cNvSpPr txBox="1"/>
            <p:nvPr/>
          </p:nvSpPr>
          <p:spPr>
            <a:xfrm>
              <a:off x="3357554" y="2214560"/>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Kruskal</a:t>
              </a:r>
              <a:endParaRPr lang="zh-CN" altLang="en-US" sz="2000" smtClean="0">
                <a:solidFill>
                  <a:srgbClr val="0000FF"/>
                </a:solidFill>
                <a:latin typeface="Consolas" pitchFamily="49" charset="0"/>
                <a:ea typeface="楷体" pitchFamily="49" charset="-122"/>
                <a:cs typeface="Consolas" pitchFamily="49" charset="0"/>
              </a:endParaRPr>
            </a:p>
          </p:txBody>
        </p:sp>
      </p:grpSp>
      <p:sp>
        <p:nvSpPr>
          <p:cNvPr id="35" name="椭圆 34"/>
          <p:cNvSpPr/>
          <p:nvPr/>
        </p:nvSpPr>
        <p:spPr>
          <a:xfrm>
            <a:off x="5189542"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pic>
        <p:nvPicPr>
          <p:cNvPr id="39" name="Picture 2"/>
          <p:cNvPicPr>
            <a:picLocks noChangeAspect="1" noChangeArrowheads="1"/>
          </p:cNvPicPr>
          <p:nvPr/>
        </p:nvPicPr>
        <p:blipFill>
          <a:blip r:embed="rId2" cstate="print"/>
          <a:srcRect/>
          <a:stretch>
            <a:fillRect/>
          </a:stretch>
        </p:blipFill>
        <p:spPr bwMode="auto">
          <a:xfrm>
            <a:off x="214282" y="380979"/>
            <a:ext cx="785818" cy="1006759"/>
          </a:xfrm>
          <a:prstGeom prst="rect">
            <a:avLst/>
          </a:prstGeom>
          <a:ln>
            <a:noFill/>
          </a:ln>
          <a:effectLst>
            <a:softEdge rad="112500"/>
          </a:effectLst>
        </p:spPr>
      </p:pic>
      <p:sp>
        <p:nvSpPr>
          <p:cNvPr id="40" name="灯片编号占位符 39"/>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5</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833463"/>
            <a:ext cx="8001056" cy="3139321"/>
          </a:xfrm>
          <a:prstGeom prst="rect">
            <a:avLst/>
          </a:prstGeom>
          <a:noFill/>
        </p:spPr>
        <p:txBody>
          <a:bodyPr wrap="square" rtlCol="0">
            <a:spAutoFit/>
          </a:bodyPr>
          <a:lstStyle/>
          <a:p>
            <a:pPr algn="l">
              <a:lnSpc>
                <a:spcPct val="150000"/>
              </a:lnSpc>
              <a:spcBef>
                <a:spcPts val="0"/>
              </a:spcBef>
            </a:pPr>
            <a:r>
              <a:rPr lang="zh-CN" altLang="en-US" sz="2200" smtClean="0">
                <a:solidFill>
                  <a:srgbClr val="0000FF"/>
                </a:solidFill>
                <a:latin typeface="Consolas" pitchFamily="49" charset="0"/>
                <a:ea typeface="楷体" pitchFamily="49" charset="-122"/>
                <a:cs typeface="Consolas" pitchFamily="49" charset="0"/>
              </a:rPr>
              <a:t>对某个带权连通图构造最小生成树，以下说法中正确的是（）。</a:t>
            </a:r>
          </a:p>
          <a:p>
            <a:pPr algn="l">
              <a:lnSpc>
                <a:spcPct val="150000"/>
              </a:lnSpc>
              <a:spcBef>
                <a:spcPts val="0"/>
              </a:spcBef>
            </a:pPr>
            <a:r>
              <a:rPr lang="en-US" altLang="zh-CN" sz="2200" smtClean="0">
                <a:solidFill>
                  <a:srgbClr val="0000FF"/>
                </a:solidFill>
                <a:latin typeface="Consolas" pitchFamily="49" charset="0"/>
                <a:ea typeface="楷体" pitchFamily="49" charset="-122"/>
                <a:cs typeface="Consolas" pitchFamily="49" charset="0"/>
              </a:rPr>
              <a:t>Ⅰ</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该图的所有最小生成树的总代价一定是唯一的</a:t>
            </a:r>
          </a:p>
          <a:p>
            <a:pPr algn="l">
              <a:lnSpc>
                <a:spcPct val="150000"/>
              </a:lnSpc>
              <a:spcBef>
                <a:spcPts val="0"/>
              </a:spcBef>
            </a:pPr>
            <a:r>
              <a:rPr lang="en-US" altLang="zh-CN" sz="2200" smtClean="0">
                <a:solidFill>
                  <a:srgbClr val="0000FF"/>
                </a:solidFill>
                <a:latin typeface="Consolas" pitchFamily="49" charset="0"/>
                <a:ea typeface="楷体" pitchFamily="49" charset="-122"/>
                <a:cs typeface="Consolas" pitchFamily="49" charset="0"/>
              </a:rPr>
              <a:t>Ⅱ</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该图的最小生成树是唯一的</a:t>
            </a:r>
          </a:p>
          <a:p>
            <a:pPr algn="l">
              <a:lnSpc>
                <a:spcPct val="150000"/>
              </a:lnSpc>
              <a:spcBef>
                <a:spcPts val="0"/>
              </a:spcBef>
            </a:pPr>
            <a:r>
              <a:rPr lang="en-US" altLang="zh-CN" sz="2200" smtClean="0">
                <a:solidFill>
                  <a:srgbClr val="0000FF"/>
                </a:solidFill>
                <a:latin typeface="Consolas" pitchFamily="49" charset="0"/>
                <a:ea typeface="楷体" pitchFamily="49" charset="-122"/>
                <a:cs typeface="Consolas" pitchFamily="49" charset="0"/>
              </a:rPr>
              <a:t>Ⅲ</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用</a:t>
            </a:r>
            <a:r>
              <a:rPr lang="en-US" sz="2200" smtClean="0">
                <a:solidFill>
                  <a:srgbClr val="0000FF"/>
                </a:solidFill>
                <a:latin typeface="Consolas" pitchFamily="49" charset="0"/>
                <a:ea typeface="楷体" pitchFamily="49" charset="-122"/>
                <a:cs typeface="Consolas" pitchFamily="49" charset="0"/>
              </a:rPr>
              <a:t>Prim</a:t>
            </a:r>
            <a:r>
              <a:rPr lang="zh-CN" altLang="en-US" sz="2200" smtClean="0">
                <a:solidFill>
                  <a:srgbClr val="0000FF"/>
                </a:solidFill>
                <a:latin typeface="Consolas" pitchFamily="49" charset="0"/>
                <a:ea typeface="楷体" pitchFamily="49" charset="-122"/>
                <a:cs typeface="Consolas" pitchFamily="49" charset="0"/>
              </a:rPr>
              <a:t>算法从不同顶点开始构造的所有最小生成树一定相同</a:t>
            </a:r>
          </a:p>
          <a:p>
            <a:pPr algn="l">
              <a:lnSpc>
                <a:spcPct val="150000"/>
              </a:lnSpc>
              <a:spcBef>
                <a:spcPts val="0"/>
              </a:spcBef>
            </a:pPr>
            <a:r>
              <a:rPr lang="en-US" altLang="zh-CN" sz="2200" smtClean="0">
                <a:solidFill>
                  <a:srgbClr val="0000FF"/>
                </a:solidFill>
                <a:latin typeface="Consolas" pitchFamily="49" charset="0"/>
                <a:ea typeface="楷体" pitchFamily="49" charset="-122"/>
                <a:cs typeface="Consolas" pitchFamily="49" charset="0"/>
              </a:rPr>
              <a:t>Ⅳ</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使用</a:t>
            </a:r>
            <a:r>
              <a:rPr lang="en-US" altLang="zh-CN" sz="2200" smtClean="0">
                <a:solidFill>
                  <a:srgbClr val="0000FF"/>
                </a:solidFill>
                <a:latin typeface="Consolas" pitchFamily="49" charset="0"/>
                <a:ea typeface="楷体" pitchFamily="49" charset="-122"/>
                <a:cs typeface="Consolas" pitchFamily="49" charset="0"/>
              </a:rPr>
              <a:t>Prim</a:t>
            </a:r>
            <a:r>
              <a:rPr lang="zh-CN" altLang="en-US" sz="2200" smtClean="0">
                <a:solidFill>
                  <a:srgbClr val="0000FF"/>
                </a:solidFill>
                <a:latin typeface="Consolas" pitchFamily="49" charset="0"/>
                <a:ea typeface="楷体" pitchFamily="49" charset="-122"/>
                <a:cs typeface="Consolas" pitchFamily="49" charset="0"/>
              </a:rPr>
              <a:t>和</a:t>
            </a:r>
            <a:r>
              <a:rPr lang="en-US" sz="2200" smtClean="0">
                <a:solidFill>
                  <a:srgbClr val="0000FF"/>
                </a:solidFill>
                <a:latin typeface="Consolas" pitchFamily="49" charset="0"/>
                <a:ea typeface="楷体" pitchFamily="49" charset="-122"/>
                <a:cs typeface="Consolas" pitchFamily="49" charset="0"/>
              </a:rPr>
              <a:t>Kruskal</a:t>
            </a:r>
            <a:r>
              <a:rPr lang="zh-CN" altLang="en-US" sz="2200" smtClean="0">
                <a:solidFill>
                  <a:srgbClr val="0000FF"/>
                </a:solidFill>
                <a:latin typeface="Consolas" pitchFamily="49" charset="0"/>
                <a:ea typeface="楷体" pitchFamily="49" charset="-122"/>
                <a:cs typeface="Consolas" pitchFamily="49" charset="0"/>
              </a:rPr>
              <a:t>算法得到的最小生成树总不相同</a:t>
            </a:r>
          </a:p>
          <a:p>
            <a:pPr algn="l">
              <a:lnSpc>
                <a:spcPct val="150000"/>
              </a:lnSpc>
              <a:spcBef>
                <a:spcPts val="0"/>
              </a:spcBef>
            </a:pPr>
            <a:r>
              <a:rPr lang="en-US" sz="2200" smtClean="0">
                <a:solidFill>
                  <a:srgbClr val="0000FF"/>
                </a:solidFill>
                <a:latin typeface="Consolas" pitchFamily="49" charset="0"/>
                <a:ea typeface="楷体" pitchFamily="49" charset="-122"/>
                <a:cs typeface="Consolas" pitchFamily="49" charset="0"/>
              </a:rPr>
              <a:t>   A.</a:t>
            </a:r>
            <a:r>
              <a:rPr lang="zh-CN" altLang="en-US" sz="2200" smtClean="0">
                <a:solidFill>
                  <a:srgbClr val="0000FF"/>
                </a:solidFill>
                <a:latin typeface="Consolas" pitchFamily="49" charset="0"/>
                <a:ea typeface="楷体" pitchFamily="49" charset="-122"/>
                <a:cs typeface="Consolas" pitchFamily="49" charset="0"/>
              </a:rPr>
              <a:t>仅</a:t>
            </a:r>
            <a:r>
              <a:rPr lang="en-US" altLang="zh-CN" sz="2200" smtClean="0">
                <a:solidFill>
                  <a:srgbClr val="0000FF"/>
                </a:solidFill>
                <a:latin typeface="Consolas" pitchFamily="49" charset="0"/>
                <a:ea typeface="楷体" pitchFamily="49" charset="-122"/>
                <a:cs typeface="Consolas" pitchFamily="49" charset="0"/>
              </a:rPr>
              <a:t>Ⅰ</a:t>
            </a:r>
            <a:r>
              <a:rPr lang="en-US" sz="2200" smtClean="0">
                <a:solidFill>
                  <a:srgbClr val="0000FF"/>
                </a:solidFill>
                <a:latin typeface="Consolas" pitchFamily="49" charset="0"/>
                <a:ea typeface="楷体" pitchFamily="49" charset="-122"/>
                <a:cs typeface="Consolas" pitchFamily="49" charset="0"/>
              </a:rPr>
              <a:t>	   B.</a:t>
            </a:r>
            <a:r>
              <a:rPr lang="zh-CN" altLang="en-US" sz="2200" smtClean="0">
                <a:solidFill>
                  <a:srgbClr val="0000FF"/>
                </a:solidFill>
                <a:latin typeface="Consolas" pitchFamily="49" charset="0"/>
                <a:ea typeface="楷体" pitchFamily="49" charset="-122"/>
                <a:cs typeface="Consolas" pitchFamily="49" charset="0"/>
              </a:rPr>
              <a:t>仅</a:t>
            </a:r>
            <a:r>
              <a:rPr lang="en-US" altLang="zh-CN" sz="2200" smtClean="0">
                <a:solidFill>
                  <a:srgbClr val="0000FF"/>
                </a:solidFill>
                <a:latin typeface="Consolas" pitchFamily="49" charset="0"/>
                <a:ea typeface="楷体" pitchFamily="49" charset="-122"/>
                <a:cs typeface="Consolas" pitchFamily="49" charset="0"/>
              </a:rPr>
              <a:t>Ⅱ</a:t>
            </a:r>
            <a:r>
              <a:rPr lang="en-US" sz="2200" smtClean="0">
                <a:solidFill>
                  <a:srgbClr val="0000FF"/>
                </a:solidFill>
                <a:latin typeface="Consolas" pitchFamily="49" charset="0"/>
                <a:ea typeface="楷体" pitchFamily="49" charset="-122"/>
                <a:cs typeface="Consolas" pitchFamily="49" charset="0"/>
              </a:rPr>
              <a:t>	C.</a:t>
            </a:r>
            <a:r>
              <a:rPr lang="zh-CN" altLang="en-US" sz="2200" smtClean="0">
                <a:solidFill>
                  <a:srgbClr val="0000FF"/>
                </a:solidFill>
                <a:latin typeface="Consolas" pitchFamily="49" charset="0"/>
                <a:ea typeface="楷体" pitchFamily="49" charset="-122"/>
                <a:cs typeface="Consolas" pitchFamily="49" charset="0"/>
              </a:rPr>
              <a:t>仅</a:t>
            </a:r>
            <a:r>
              <a:rPr lang="en-US" altLang="zh-CN" sz="2200" smtClean="0">
                <a:solidFill>
                  <a:srgbClr val="0000FF"/>
                </a:solidFill>
                <a:latin typeface="Consolas" pitchFamily="49" charset="0"/>
                <a:ea typeface="楷体" pitchFamily="49" charset="-122"/>
                <a:cs typeface="Consolas" pitchFamily="49" charset="0"/>
              </a:rPr>
              <a:t>Ⅰ</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Ⅲ</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仅</a:t>
            </a:r>
            <a:r>
              <a:rPr lang="en-US" altLang="zh-CN" sz="2200" smtClean="0">
                <a:solidFill>
                  <a:srgbClr val="0000FF"/>
                </a:solidFill>
                <a:latin typeface="Consolas" pitchFamily="49" charset="0"/>
                <a:ea typeface="楷体" pitchFamily="49" charset="-122"/>
                <a:cs typeface="Consolas" pitchFamily="49" charset="0"/>
              </a:rPr>
              <a:t>Ⅱ</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Ⅳ</a:t>
            </a:r>
          </a:p>
        </p:txBody>
      </p:sp>
      <p:sp>
        <p:nvSpPr>
          <p:cNvPr id="9" name="TextBox 8"/>
          <p:cNvSpPr txBox="1"/>
          <p:nvPr/>
        </p:nvSpPr>
        <p:spPr>
          <a:xfrm>
            <a:off x="7072330" y="1428736"/>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0" name="TextBox 9"/>
          <p:cNvSpPr txBox="1"/>
          <p:nvPr/>
        </p:nvSpPr>
        <p:spPr>
          <a:xfrm>
            <a:off x="7643834" y="292893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1428728" y="4143380"/>
            <a:ext cx="428628" cy="477054"/>
          </a:xfrm>
          <a:prstGeom prst="rect">
            <a:avLst/>
          </a:prstGeom>
          <a:noFill/>
        </p:spPr>
        <p:txBody>
          <a:bodyPr wrap="square" rtlCol="0">
            <a:spAutoFit/>
          </a:bodyPr>
          <a:lstStyle/>
          <a:p>
            <a:pPr algn="l">
              <a:lnSpc>
                <a:spcPts val="3000"/>
              </a:lnSpc>
              <a:spcBef>
                <a:spcPts val="0"/>
              </a:spcBef>
            </a:pPr>
            <a:r>
              <a:rPr lang="en-US" altLang="zh-CN" sz="2800" smtClean="0">
                <a:solidFill>
                  <a:srgbClr val="FF0000"/>
                </a:solidFill>
                <a:latin typeface="Consolas" pitchFamily="49" charset="0"/>
                <a:ea typeface="宋体"/>
                <a:cs typeface="Consolas" pitchFamily="49" charset="0"/>
                <a:sym typeface="Symbol"/>
              </a:rPr>
              <a:t>A</a:t>
            </a:r>
            <a:endParaRPr lang="zh-CN" altLang="en-US" sz="2800" smtClean="0">
              <a:solidFill>
                <a:srgbClr val="FF0000"/>
              </a:solidFill>
              <a:latin typeface="Consolas" pitchFamily="49" charset="0"/>
              <a:ea typeface="楷体" pitchFamily="49" charset="-122"/>
              <a:cs typeface="Consolas" pitchFamily="49" charset="0"/>
            </a:endParaRPr>
          </a:p>
        </p:txBody>
      </p:sp>
      <p:sp>
        <p:nvSpPr>
          <p:cNvPr id="12" name="TextBox 11"/>
          <p:cNvSpPr txBox="1"/>
          <p:nvPr/>
        </p:nvSpPr>
        <p:spPr>
          <a:xfrm>
            <a:off x="8572528" y="2451880"/>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3" name="TextBox 12"/>
          <p:cNvSpPr txBox="1"/>
          <p:nvPr/>
        </p:nvSpPr>
        <p:spPr>
          <a:xfrm>
            <a:off x="4786314" y="1928802"/>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pic>
        <p:nvPicPr>
          <p:cNvPr id="16" name="Picture 2"/>
          <p:cNvPicPr>
            <a:picLocks noChangeAspect="1" noChangeArrowheads="1"/>
          </p:cNvPicPr>
          <p:nvPr/>
        </p:nvPicPr>
        <p:blipFill>
          <a:blip r:embed="rId2" cstate="print"/>
          <a:srcRect/>
          <a:stretch>
            <a:fillRect/>
          </a:stretch>
        </p:blipFill>
        <p:spPr bwMode="auto">
          <a:xfrm>
            <a:off x="71406" y="969713"/>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6</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0" name="TextBox 9"/>
          <p:cNvSpPr txBox="1"/>
          <p:nvPr/>
        </p:nvSpPr>
        <p:spPr>
          <a:xfrm>
            <a:off x="1285852" y="376136"/>
            <a:ext cx="3071834" cy="566309"/>
          </a:xfrm>
          <a:prstGeom prst="rect">
            <a:avLst/>
          </a:prstGeom>
          <a:noFill/>
        </p:spPr>
        <p:txBody>
          <a:bodyPr wrap="square" rtlCol="0">
            <a:spAutoFit/>
          </a:bodyPr>
          <a:lstStyle/>
          <a:p>
            <a:pPr algn="l"/>
            <a:r>
              <a:rPr lang="zh-CN" altLang="en-US" sz="2800" smtClean="0">
                <a:solidFill>
                  <a:srgbClr val="FF0000"/>
                </a:solidFill>
                <a:latin typeface="Consolas" pitchFamily="49" charset="0"/>
                <a:ea typeface="微软雅黑" pitchFamily="34" charset="-122"/>
                <a:cs typeface="Consolas" pitchFamily="49" charset="0"/>
              </a:rPr>
              <a:t>  最 短 路 径</a:t>
            </a:r>
            <a:endParaRPr lang="zh-CN" altLang="en-US" sz="2800">
              <a:solidFill>
                <a:srgbClr val="FF0000"/>
              </a:solidFill>
              <a:latin typeface="Consolas" pitchFamily="49" charset="0"/>
              <a:ea typeface="微软雅黑" pitchFamily="34" charset="-122"/>
              <a:cs typeface="Consolas" pitchFamily="49" charset="0"/>
            </a:endParaRPr>
          </a:p>
        </p:txBody>
      </p:sp>
      <p:sp>
        <p:nvSpPr>
          <p:cNvPr id="11" name="TextBox 10"/>
          <p:cNvSpPr txBox="1"/>
          <p:nvPr/>
        </p:nvSpPr>
        <p:spPr>
          <a:xfrm>
            <a:off x="1214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单源最短路径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Dijkstra</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20" name="组合 19"/>
          <p:cNvGrpSpPr/>
          <p:nvPr/>
        </p:nvGrpSpPr>
        <p:grpSpPr>
          <a:xfrm>
            <a:off x="285720" y="2000241"/>
            <a:ext cx="3000396" cy="2815101"/>
            <a:chOff x="285720" y="1500180"/>
            <a:chExt cx="3000396" cy="211132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latin typeface="Consolas" pitchFamily="49" charset="0"/>
                  <a:ea typeface="楷体" pitchFamily="49" charset="-122"/>
                  <a:cs typeface="Consolas" pitchFamily="49" charset="0"/>
                </a:rPr>
                <a:t>源点</a:t>
              </a:r>
              <a:r>
                <a:rPr lang="en-US" altLang="zh-CN" sz="1800" i="1" smtClean="0">
                  <a:solidFill>
                    <a:srgbClr val="0000FF"/>
                  </a:solidFill>
                  <a:latin typeface="Consolas" pitchFamily="49" charset="0"/>
                  <a:ea typeface="楷体" pitchFamily="49" charset="-122"/>
                  <a:cs typeface="Consolas" pitchFamily="49" charset="0"/>
                </a:rPr>
                <a:t>v</a:t>
              </a:r>
              <a:r>
                <a:rPr lang="zh-CN" altLang="en-US" sz="1800" smtClean="0">
                  <a:solidFill>
                    <a:srgbClr val="0000FF"/>
                  </a:solidFill>
                  <a:latin typeface="Consolas" pitchFamily="49" charset="0"/>
                  <a:ea typeface="楷体" pitchFamily="49" charset="-122"/>
                  <a:cs typeface="Consolas" pitchFamily="49" charset="0"/>
                </a:rPr>
                <a:t>加入</a:t>
              </a:r>
              <a:r>
                <a:rPr lang="en-US" altLang="zh-CN" sz="1800" smtClean="0">
                  <a:solidFill>
                    <a:srgbClr val="0000FF"/>
                  </a:solidFill>
                  <a:latin typeface="Consolas" pitchFamily="49" charset="0"/>
                  <a:ea typeface="楷体" pitchFamily="49" charset="-122"/>
                  <a:cs typeface="Consolas" pitchFamily="49" charset="0"/>
                </a:rPr>
                <a:t>S</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U=V-S</a:t>
              </a:r>
            </a:p>
            <a:p>
              <a:pPr algn="l">
                <a:lnSpc>
                  <a:spcPts val="2400"/>
                </a:lnSpc>
                <a:spcBef>
                  <a:spcPts val="0"/>
                </a:spcBef>
              </a:pPr>
              <a:r>
                <a:rPr lang="zh-CN" altLang="en-US" sz="1800" smtClean="0">
                  <a:solidFill>
                    <a:srgbClr val="0000FF"/>
                  </a:solidFill>
                  <a:latin typeface="Consolas" pitchFamily="49" charset="0"/>
                  <a:ea typeface="楷体" pitchFamily="49" charset="-122"/>
                  <a:cs typeface="Consolas" pitchFamily="49" charset="0"/>
                </a:rPr>
                <a:t>初始化：</a:t>
              </a:r>
              <a:r>
                <a:rPr lang="en-US" altLang="zh-CN" sz="1800" smtClean="0">
                  <a:solidFill>
                    <a:srgbClr val="0000FF"/>
                  </a:solidFill>
                  <a:latin typeface="Consolas" pitchFamily="49" charset="0"/>
                  <a:ea typeface="楷体" pitchFamily="49" charset="-122"/>
                  <a:cs typeface="Consolas" pitchFamily="49" charset="0"/>
                </a:rPr>
                <a:t> </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13" name="TextBox 12"/>
            <p:cNvSpPr txBox="1"/>
            <p:nvPr/>
          </p:nvSpPr>
          <p:spPr>
            <a:xfrm>
              <a:off x="571472" y="2285998"/>
              <a:ext cx="2714644" cy="132550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若</a:t>
              </a:r>
              <a:r>
                <a:rPr lang="en-US" altLang="zh-CN" sz="1600" i="1" smtClean="0">
                  <a:solidFill>
                    <a:schemeClr val="bg1"/>
                  </a:solidFill>
                  <a:latin typeface="Consolas" pitchFamily="49" charset="0"/>
                  <a:ea typeface="楷体" pitchFamily="49" charset="-122"/>
                  <a:cs typeface="Consolas" pitchFamily="49" charset="0"/>
                </a:rPr>
                <a:t>v</a:t>
              </a:r>
              <a:r>
                <a:rPr lang="zh-CN" altLang="en-US" sz="1600" smtClean="0">
                  <a:solidFill>
                    <a:schemeClr val="bg1"/>
                  </a:solidFill>
                  <a:latin typeface="Consolas" pitchFamily="49" charset="0"/>
                  <a:ea typeface="楷体" pitchFamily="49" charset="-122"/>
                  <a:cs typeface="Consolas" pitchFamily="49" charset="0"/>
                </a:rPr>
                <a:t> →</a:t>
              </a:r>
              <a:r>
                <a:rPr lang="en-US" altLang="zh-CN" sz="1600" i="1" smtClean="0">
                  <a:solidFill>
                    <a:schemeClr val="bg1"/>
                  </a:solidFill>
                  <a:latin typeface="Consolas" pitchFamily="49" charset="0"/>
                  <a:ea typeface="楷体" pitchFamily="49" charset="-122"/>
                  <a:cs typeface="Consolas" pitchFamily="49" charset="0"/>
                </a:rPr>
                <a:t>i</a:t>
              </a:r>
              <a:r>
                <a:rPr lang="zh-CN" altLang="en-US" sz="1600" smtClean="0">
                  <a:solidFill>
                    <a:schemeClr val="bg1"/>
                  </a:solidFill>
                  <a:latin typeface="Consolas" pitchFamily="49" charset="0"/>
                  <a:ea typeface="楷体" pitchFamily="49" charset="-122"/>
                  <a:cs typeface="Consolas" pitchFamily="49" charset="0"/>
                </a:rPr>
                <a:t>有边：</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v</a:t>
              </a:r>
              <a:r>
                <a:rPr lang="zh-CN" altLang="en-US"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权值  </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path[</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v</a:t>
              </a:r>
            </a:p>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否则：</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 ∞</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path[</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]=-1</a:t>
              </a:r>
              <a:endParaRPr lang="zh-CN" altLang="en-US" sz="1600" smtClean="0">
                <a:solidFill>
                  <a:schemeClr val="bg1"/>
                </a:solidFill>
                <a:latin typeface="Consolas" pitchFamily="49" charset="0"/>
                <a:ea typeface="楷体" pitchFamily="49" charset="-122"/>
                <a:cs typeface="Consolas" pitchFamily="49" charset="0"/>
              </a:endParaRPr>
            </a:p>
          </p:txBody>
        </p:sp>
      </p:grpSp>
      <p:grpSp>
        <p:nvGrpSpPr>
          <p:cNvPr id="21" name="组合 20"/>
          <p:cNvGrpSpPr/>
          <p:nvPr/>
        </p:nvGrpSpPr>
        <p:grpSpPr>
          <a:xfrm>
            <a:off x="2857488" y="2000241"/>
            <a:ext cx="2357454" cy="707887"/>
            <a:chOff x="2857488" y="1500180"/>
            <a:chExt cx="2357454" cy="530915"/>
          </a:xfrm>
        </p:grpSpPr>
        <p:sp>
          <p:nvSpPr>
            <p:cNvPr id="14" name="TextBox 13"/>
            <p:cNvSpPr txBox="1"/>
            <p:nvPr/>
          </p:nvSpPr>
          <p:spPr>
            <a:xfrm>
              <a:off x="3357554" y="1500180"/>
              <a:ext cx="185738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latin typeface="Consolas" pitchFamily="49" charset="0"/>
                  <a:ea typeface="楷体" pitchFamily="49" charset="-122"/>
                  <a:cs typeface="Consolas" pitchFamily="49" charset="0"/>
                </a:rPr>
                <a:t>从</a:t>
              </a:r>
              <a:r>
                <a:rPr lang="en-US" altLang="zh-CN" sz="1800" smtClean="0">
                  <a:solidFill>
                    <a:srgbClr val="0000FF"/>
                  </a:solidFill>
                  <a:latin typeface="Consolas" pitchFamily="49" charset="0"/>
                  <a:ea typeface="楷体" pitchFamily="49" charset="-122"/>
                  <a:cs typeface="Consolas" pitchFamily="49" charset="0"/>
                </a:rPr>
                <a:t>U</a:t>
              </a:r>
              <a:r>
                <a:rPr lang="zh-CN" altLang="en-US" sz="1800" smtClean="0">
                  <a:solidFill>
                    <a:srgbClr val="0000FF"/>
                  </a:solidFill>
                  <a:latin typeface="Consolas" pitchFamily="49" charset="0"/>
                  <a:ea typeface="楷体" pitchFamily="49" charset="-122"/>
                  <a:cs typeface="Consolas" pitchFamily="49" charset="0"/>
                </a:rPr>
                <a:t>中选择</a:t>
              </a:r>
              <a:r>
                <a:rPr lang="en-US" altLang="zh-CN" sz="1800" smtClean="0">
                  <a:solidFill>
                    <a:srgbClr val="0000FF"/>
                  </a:solidFill>
                  <a:latin typeface="Consolas" pitchFamily="49" charset="0"/>
                  <a:ea typeface="楷体" pitchFamily="49" charset="-122"/>
                  <a:cs typeface="Consolas" pitchFamily="49" charset="0"/>
                </a:rPr>
                <a:t>dist</a:t>
              </a:r>
              <a:r>
                <a:rPr lang="zh-CN" altLang="en-US" sz="1800" smtClean="0">
                  <a:solidFill>
                    <a:srgbClr val="0000FF"/>
                  </a:solidFill>
                  <a:latin typeface="Consolas" pitchFamily="49" charset="0"/>
                  <a:ea typeface="楷体" pitchFamily="49" charset="-122"/>
                  <a:cs typeface="Consolas" pitchFamily="49" charset="0"/>
                </a:rPr>
                <a:t>最小的顶点</a:t>
              </a:r>
              <a:r>
                <a:rPr lang="en-US" altLang="zh-CN" sz="1800" i="1" smtClean="0">
                  <a:solidFill>
                    <a:srgbClr val="0000FF"/>
                  </a:solidFill>
                  <a:latin typeface="Consolas" pitchFamily="49" charset="0"/>
                  <a:ea typeface="楷体" pitchFamily="49" charset="-122"/>
                  <a:cs typeface="Consolas" pitchFamily="49" charset="0"/>
                </a:rPr>
                <a:t>u</a:t>
              </a:r>
              <a:endParaRPr lang="zh-CN" altLang="en-US" sz="1800" i="1" smtClean="0">
                <a:solidFill>
                  <a:srgbClr val="0000FF"/>
                </a:solidFill>
                <a:latin typeface="Consolas" pitchFamily="49" charset="0"/>
                <a:ea typeface="楷体" pitchFamily="49" charset="-122"/>
                <a:cs typeface="Consolas" pitchFamily="49"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22" name="组合 21"/>
          <p:cNvGrpSpPr/>
          <p:nvPr/>
        </p:nvGrpSpPr>
        <p:grpSpPr>
          <a:xfrm>
            <a:off x="5214942" y="2000240"/>
            <a:ext cx="3714776" cy="2642280"/>
            <a:chOff x="5214942" y="1500180"/>
            <a:chExt cx="3714776" cy="1981710"/>
          </a:xfrm>
        </p:grpSpPr>
        <p:sp>
          <p:nvSpPr>
            <p:cNvPr id="15" name="TextBox 14"/>
            <p:cNvSpPr txBox="1"/>
            <p:nvPr/>
          </p:nvSpPr>
          <p:spPr>
            <a:xfrm>
              <a:off x="5929322" y="1500180"/>
              <a:ext cx="221457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latin typeface="Consolas" pitchFamily="49" charset="0"/>
                  <a:ea typeface="楷体" pitchFamily="49" charset="-122"/>
                  <a:cs typeface="Consolas" pitchFamily="49" charset="0"/>
                </a:rPr>
                <a:t>考察所有从</a:t>
              </a:r>
              <a:r>
                <a:rPr lang="en-US" altLang="zh-CN" sz="1800" i="1" smtClean="0">
                  <a:solidFill>
                    <a:srgbClr val="0000FF"/>
                  </a:solidFill>
                  <a:latin typeface="Consolas" pitchFamily="49" charset="0"/>
                  <a:ea typeface="楷体" pitchFamily="49" charset="-122"/>
                  <a:cs typeface="Consolas" pitchFamily="49" charset="0"/>
                </a:rPr>
                <a:t>u</a:t>
              </a:r>
              <a:r>
                <a:rPr lang="zh-CN" altLang="en-US" sz="1800" smtClean="0">
                  <a:solidFill>
                    <a:srgbClr val="0000FF"/>
                  </a:solidFill>
                  <a:latin typeface="Consolas" pitchFamily="49" charset="0"/>
                  <a:ea typeface="楷体" pitchFamily="49" charset="-122"/>
                  <a:cs typeface="Consolas" pitchFamily="49" charset="0"/>
                </a:rPr>
                <a:t>有出边的顶点</a:t>
              </a:r>
              <a:r>
                <a:rPr lang="en-US" altLang="zh-CN" sz="1800" i="1" smtClean="0">
                  <a:solidFill>
                    <a:srgbClr val="0000FF"/>
                  </a:solidFill>
                  <a:latin typeface="Consolas" pitchFamily="49" charset="0"/>
                  <a:ea typeface="楷体" pitchFamily="49" charset="-122"/>
                  <a:cs typeface="Consolas" pitchFamily="49" charset="0"/>
                </a:rPr>
                <a:t>j</a:t>
              </a:r>
              <a:r>
                <a:rPr lang="zh-CN" altLang="en-US" sz="1800" smtClean="0">
                  <a:solidFill>
                    <a:srgbClr val="0000FF"/>
                  </a:solidFill>
                  <a:latin typeface="Consolas" pitchFamily="49" charset="0"/>
                  <a:ea typeface="楷体" pitchFamily="49" charset="-122"/>
                  <a:cs typeface="Consolas" pitchFamily="49" charset="0"/>
                </a:rPr>
                <a:t>，调整：</a:t>
              </a:r>
              <a:endParaRPr lang="zh-CN" altLang="en-US" sz="1800" i="1" smtClean="0">
                <a:solidFill>
                  <a:srgbClr val="0000FF"/>
                </a:solidFill>
                <a:latin typeface="Consolas" pitchFamily="49" charset="0"/>
                <a:ea typeface="楷体" pitchFamily="49" charset="-122"/>
                <a:cs typeface="Consolas" pitchFamily="49" charset="0"/>
              </a:endParaRPr>
            </a:p>
          </p:txBody>
        </p:sp>
        <p:sp>
          <p:nvSpPr>
            <p:cNvPr id="16" name="TextBox 15"/>
            <p:cNvSpPr txBox="1"/>
            <p:nvPr/>
          </p:nvSpPr>
          <p:spPr>
            <a:xfrm>
              <a:off x="5214942" y="2354658"/>
              <a:ext cx="3714776"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若</a:t>
              </a:r>
              <a:r>
                <a:rPr lang="en-US" altLang="zh-CN" sz="1600" smtClean="0">
                  <a:solidFill>
                    <a:schemeClr val="bg1"/>
                  </a:solidFill>
                  <a:latin typeface="Consolas" pitchFamily="49" charset="0"/>
                  <a:ea typeface="楷体" pitchFamily="49" charset="-122"/>
                  <a:cs typeface="Consolas" pitchFamily="49" charset="0"/>
                </a:rPr>
                <a:t>dist[</a:t>
              </a:r>
              <a:r>
                <a:rPr lang="en-US" altLang="zh-CN" sz="1600" i="1" smtClean="0">
                  <a:solidFill>
                    <a:schemeClr val="bg1"/>
                  </a:solidFill>
                  <a:latin typeface="Consolas" pitchFamily="49" charset="0"/>
                  <a:ea typeface="楷体" pitchFamily="49" charset="-122"/>
                  <a:cs typeface="Consolas" pitchFamily="49" charset="0"/>
                </a:rPr>
                <a:t>u</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u</a:t>
              </a:r>
              <a:r>
                <a:rPr lang="zh-CN" altLang="en-US"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权值</a:t>
              </a:r>
              <a:r>
                <a:rPr lang="en-US" altLang="zh-CN" sz="1600" smtClean="0">
                  <a:solidFill>
                    <a:schemeClr val="bg1"/>
                  </a:solidFill>
                  <a:latin typeface="Consolas" pitchFamily="49" charset="0"/>
                  <a:ea typeface="楷体" pitchFamily="49" charset="-122"/>
                  <a:cs typeface="Consolas" pitchFamily="49" charset="0"/>
                </a:rPr>
                <a:t>&lt;dist[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 ：</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u</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u</a:t>
              </a:r>
              <a:r>
                <a:rPr lang="zh-CN" altLang="en-US"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权值</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path[</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u</a:t>
              </a:r>
            </a:p>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否则：</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a:t>
              </a:r>
              <a:r>
                <a:rPr lang="zh-CN" altLang="en-US" sz="1600" smtClean="0">
                  <a:solidFill>
                    <a:schemeClr val="bg1"/>
                  </a:solidFill>
                  <a:latin typeface="Consolas" pitchFamily="49" charset="0"/>
                  <a:ea typeface="楷体" pitchFamily="49" charset="-122"/>
                  <a:cs typeface="Consolas" pitchFamily="49"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9" name="TextBox 18"/>
          <p:cNvSpPr txBox="1"/>
          <p:nvPr/>
        </p:nvSpPr>
        <p:spPr>
          <a:xfrm>
            <a:off x="500034" y="5143512"/>
            <a:ext cx="3929090" cy="477054"/>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直到</a:t>
            </a:r>
            <a:r>
              <a:rPr lang="en-US" altLang="zh-CN" sz="1800" smtClean="0">
                <a:solidFill>
                  <a:srgbClr val="0000FF"/>
                </a:solidFill>
                <a:latin typeface="Consolas" pitchFamily="49" charset="0"/>
                <a:ea typeface="楷体" pitchFamily="49" charset="-122"/>
                <a:cs typeface="Consolas" pitchFamily="49" charset="0"/>
              </a:rPr>
              <a:t>S=V     </a:t>
            </a:r>
            <a:r>
              <a:rPr lang="zh-CN" altLang="en-US" sz="1800" smtClean="0">
                <a:solidFill>
                  <a:srgbClr val="0000FF"/>
                </a:solidFill>
                <a:latin typeface="Consolas" pitchFamily="49" charset="0"/>
                <a:ea typeface="楷体" pitchFamily="49" charset="-122"/>
                <a:cs typeface="Consolas" pitchFamily="49" charset="0"/>
              </a:rPr>
              <a:t>时间复杂度：</a:t>
            </a:r>
            <a:r>
              <a:rPr lang="en-US" altLang="zh-CN" sz="1800" smtClean="0">
                <a:solidFill>
                  <a:srgbClr val="0000FF"/>
                </a:solidFill>
                <a:latin typeface="Consolas" pitchFamily="49" charset="0"/>
                <a:ea typeface="楷体" pitchFamily="49" charset="-122"/>
                <a:cs typeface="Consolas" pitchFamily="49" charset="0"/>
              </a:rPr>
              <a:t>O(</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24" name="灯片编号占位符 23"/>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7</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715304" cy="2015936"/>
          </a:xfrm>
          <a:prstGeom prst="rect">
            <a:avLst/>
          </a:prstGeom>
          <a:noFill/>
        </p:spPr>
        <p:txBody>
          <a:bodyPr wrap="square" rtlCol="0">
            <a:spAutoFit/>
          </a:bodyPr>
          <a:lstStyle/>
          <a:p>
            <a:pPr algn="l">
              <a:lnSpc>
                <a:spcPts val="3000"/>
              </a:lnSpc>
              <a:spcBef>
                <a:spcPts val="0"/>
              </a:spcBef>
            </a:pPr>
            <a:r>
              <a:rPr lang="en-US" sz="2000" smtClean="0">
                <a:solidFill>
                  <a:srgbClr val="0000FF"/>
                </a:solidFill>
                <a:latin typeface="Consolas" pitchFamily="49" charset="0"/>
                <a:ea typeface="楷体" pitchFamily="49" charset="-122"/>
                <a:cs typeface="Consolas" pitchFamily="49" charset="0"/>
              </a:rPr>
              <a:t>Dijkstra</a:t>
            </a:r>
            <a:r>
              <a:rPr lang="zh-CN" altLang="en-US" sz="2000" smtClean="0">
                <a:solidFill>
                  <a:srgbClr val="0000FF"/>
                </a:solidFill>
                <a:latin typeface="Consolas" pitchFamily="49" charset="0"/>
                <a:ea typeface="楷体" pitchFamily="49" charset="-122"/>
                <a:cs typeface="Consolas" pitchFamily="49" charset="0"/>
              </a:rPr>
              <a:t>算法是（ ）方法求出图中从源点到其余顶点最短路径的。</a:t>
            </a:r>
          </a:p>
          <a:p>
            <a:pPr algn="l">
              <a:lnSpc>
                <a:spcPts val="3000"/>
              </a:lnSpc>
              <a:spcBef>
                <a:spcPts val="0"/>
              </a:spcBef>
            </a:pPr>
            <a:r>
              <a:rPr lang="pt-BR" sz="2000"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按长度递减的顺序求出图的某顶点到其余顶点的最短路径</a:t>
            </a:r>
          </a:p>
          <a:p>
            <a:pPr algn="l">
              <a:lnSpc>
                <a:spcPts val="3000"/>
              </a:lnSpc>
              <a:spcBef>
                <a:spcPts val="0"/>
              </a:spcBef>
            </a:pPr>
            <a:r>
              <a:rPr lang="pt-BR" sz="2000"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按长度递增的顺序求出图的某顶点到其余顶点的最短路径</a:t>
            </a:r>
          </a:p>
          <a:p>
            <a:pPr algn="l">
              <a:lnSpc>
                <a:spcPts val="3000"/>
              </a:lnSpc>
              <a:spcBef>
                <a:spcPts val="0"/>
              </a:spcBef>
            </a:pPr>
            <a:r>
              <a:rPr lang="pt-BR" sz="2000"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通过深度优先遍历求出图中某顶点到其余顶点的最短路径</a:t>
            </a:r>
          </a:p>
          <a:p>
            <a:pPr algn="l">
              <a:lnSpc>
                <a:spcPts val="3000"/>
              </a:lnSpc>
              <a:spcBef>
                <a:spcPts val="0"/>
              </a:spcBef>
            </a:pPr>
            <a:r>
              <a:rPr lang="pt-BR" sz="2000" smtClean="0">
                <a:solidFill>
                  <a:srgbClr val="0000FF"/>
                </a:solidFill>
                <a:latin typeface="Consolas" pitchFamily="49" charset="0"/>
                <a:ea typeface="楷体" pitchFamily="49" charset="-122"/>
                <a:cs typeface="Consolas" pitchFamily="49" charset="0"/>
              </a:rPr>
              <a:t>D.</a:t>
            </a:r>
            <a:r>
              <a:rPr lang="zh-CN" altLang="en-US" sz="2000" smtClean="0">
                <a:solidFill>
                  <a:srgbClr val="0000FF"/>
                </a:solidFill>
                <a:latin typeface="Consolas" pitchFamily="49" charset="0"/>
                <a:ea typeface="楷体" pitchFamily="49" charset="-122"/>
                <a:cs typeface="Consolas" pitchFamily="49" charset="0"/>
              </a:rPr>
              <a:t>通过广度优先遍历求出图中某顶点到其余顶点的最短路径</a:t>
            </a:r>
          </a:p>
        </p:txBody>
      </p:sp>
      <p:sp>
        <p:nvSpPr>
          <p:cNvPr id="14" name="TextBox 13"/>
          <p:cNvSpPr txBox="1"/>
          <p:nvPr/>
        </p:nvSpPr>
        <p:spPr>
          <a:xfrm>
            <a:off x="7858148" y="171448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16" name="组合 15"/>
          <p:cNvGrpSpPr/>
          <p:nvPr/>
        </p:nvGrpSpPr>
        <p:grpSpPr>
          <a:xfrm>
            <a:off x="1000100" y="4000504"/>
            <a:ext cx="5643602" cy="1738325"/>
            <a:chOff x="571472" y="2714626"/>
            <a:chExt cx="5643602" cy="1303744"/>
          </a:xfrm>
        </p:grpSpPr>
        <p:sp>
          <p:nvSpPr>
            <p:cNvPr id="12" name="椭圆 11"/>
            <p:cNvSpPr/>
            <p:nvPr/>
          </p:nvSpPr>
          <p:spPr>
            <a:xfrm>
              <a:off x="571472" y="3089676"/>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smtClean="0">
                  <a:solidFill>
                    <a:srgbClr val="0000FF"/>
                  </a:solidFill>
                  <a:latin typeface="Consolas" pitchFamily="49" charset="0"/>
                  <a:cs typeface="Consolas" pitchFamily="49" charset="0"/>
                </a:rPr>
                <a:t>S</a:t>
              </a:r>
              <a:endParaRPr lang="zh-CN" altLang="en-US" i="1">
                <a:solidFill>
                  <a:srgbClr val="0000FF"/>
                </a:solidFill>
                <a:latin typeface="Consolas" pitchFamily="49" charset="0"/>
                <a:cs typeface="Consolas" pitchFamily="49" charset="0"/>
              </a:endParaRPr>
            </a:p>
          </p:txBody>
        </p:sp>
        <p:sp>
          <p:nvSpPr>
            <p:cNvPr id="13" name="TextBox 12"/>
            <p:cNvSpPr txBox="1"/>
            <p:nvPr/>
          </p:nvSpPr>
          <p:spPr>
            <a:xfrm>
              <a:off x="642910" y="2714626"/>
              <a:ext cx="2428892" cy="331726"/>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加入</a:t>
              </a:r>
              <a:r>
                <a:rPr lang="en-US" altLang="zh-CN" sz="2000"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集合的顶点：</a:t>
              </a:r>
            </a:p>
          </p:txBody>
        </p:sp>
        <p:sp>
          <p:nvSpPr>
            <p:cNvPr id="15" name="TextBox 14"/>
            <p:cNvSpPr txBox="1"/>
            <p:nvPr/>
          </p:nvSpPr>
          <p:spPr>
            <a:xfrm>
              <a:off x="1571604" y="3214692"/>
              <a:ext cx="4643470"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0000FF"/>
                  </a:solidFill>
                  <a:latin typeface="Consolas" pitchFamily="49" charset="0"/>
                  <a:ea typeface="微软雅黑" pitchFamily="34" charset="-122"/>
                  <a:cs typeface="Consolas" pitchFamily="49" charset="0"/>
                </a:rPr>
                <a:t>最短路径不再改变</a:t>
              </a:r>
              <a:endParaRPr lang="en-US" altLang="zh-CN" sz="1800" smtClean="0">
                <a:solidFill>
                  <a:srgbClr val="0000FF"/>
                </a:solidFill>
                <a:latin typeface="Consolas" pitchFamily="49" charset="0"/>
                <a:ea typeface="微软雅黑" pitchFamily="34" charset="-122"/>
                <a:cs typeface="Consolas" pitchFamily="49" charset="0"/>
              </a:endParaRPr>
            </a:p>
            <a:p>
              <a:pPr marL="457200" indent="-457200" algn="l">
                <a:lnSpc>
                  <a:spcPts val="3000"/>
                </a:lnSpc>
                <a:spcBef>
                  <a:spcPts val="0"/>
                </a:spcBef>
                <a:buBlip>
                  <a:blip r:embed="rId2"/>
                </a:buBlip>
              </a:pPr>
              <a:r>
                <a:rPr lang="zh-CN" altLang="en-US" sz="1800" smtClean="0">
                  <a:solidFill>
                    <a:srgbClr val="0000FF"/>
                  </a:solidFill>
                  <a:latin typeface="Consolas" pitchFamily="49" charset="0"/>
                  <a:ea typeface="微软雅黑" pitchFamily="34" charset="-122"/>
                  <a:cs typeface="Consolas" pitchFamily="49" charset="0"/>
                </a:rPr>
                <a:t>越后加入的顶点，</a:t>
              </a:r>
              <a:r>
                <a:rPr lang="en-US" altLang="zh-CN" sz="1800" smtClean="0">
                  <a:solidFill>
                    <a:srgbClr val="0000FF"/>
                  </a:solidFill>
                  <a:latin typeface="Consolas" pitchFamily="49" charset="0"/>
                  <a:ea typeface="微软雅黑" pitchFamily="34" charset="-122"/>
                  <a:cs typeface="Consolas" pitchFamily="49" charset="0"/>
                </a:rPr>
                <a:t>dist</a:t>
              </a:r>
              <a:r>
                <a:rPr lang="zh-CN" altLang="en-US" sz="1800" smtClean="0">
                  <a:solidFill>
                    <a:srgbClr val="0000FF"/>
                  </a:solidFill>
                  <a:latin typeface="Consolas" pitchFamily="49" charset="0"/>
                  <a:ea typeface="微软雅黑" pitchFamily="34" charset="-122"/>
                  <a:cs typeface="Consolas" pitchFamily="49" charset="0"/>
                </a:rPr>
                <a:t>越长</a:t>
              </a:r>
            </a:p>
          </p:txBody>
        </p:sp>
      </p:grpSp>
      <p:pic>
        <p:nvPicPr>
          <p:cNvPr id="11" name="Picture 2"/>
          <p:cNvPicPr>
            <a:picLocks noChangeAspect="1" noChangeArrowheads="1"/>
          </p:cNvPicPr>
          <p:nvPr/>
        </p:nvPicPr>
        <p:blipFill>
          <a:blip r:embed="rId3" cstate="print"/>
          <a:srcRect/>
          <a:stretch>
            <a:fillRect/>
          </a:stretch>
        </p:blipFill>
        <p:spPr bwMode="auto">
          <a:xfrm>
            <a:off x="142844" y="1047734"/>
            <a:ext cx="785818" cy="1006759"/>
          </a:xfrm>
          <a:prstGeom prst="rect">
            <a:avLst/>
          </a:prstGeom>
          <a:ln>
            <a:noFill/>
          </a:ln>
          <a:effectLst>
            <a:softEdge rad="112500"/>
          </a:effectLst>
        </p:spPr>
      </p:pic>
      <p:sp>
        <p:nvSpPr>
          <p:cNvPr id="18" name="灯片编号占位符 17"/>
          <p:cNvSpPr>
            <a:spLocks noGrp="1"/>
          </p:cNvSpPr>
          <p:nvPr>
            <p:ph type="sldNum" sz="quarter" idx="12"/>
          </p:nvPr>
        </p:nvSpPr>
        <p:spPr/>
        <p:txBody>
          <a:bodyPr/>
          <a:lstStyle/>
          <a:p>
            <a:fld id="{36E68863-33C2-4D6D-B9FA-F4917E910219}" type="slidenum">
              <a:rPr lang="en-US" altLang="zh-CN" smtClean="0">
                <a:latin typeface="Consolas" pitchFamily="49" charset="0"/>
                <a:cs typeface="Consolas" pitchFamily="49" charset="0"/>
              </a:rPr>
              <a:pPr/>
              <a:t>8</a:t>
            </a:fld>
            <a:r>
              <a:rPr lang="en-US" altLang="zh-CN" smtClean="0">
                <a:latin typeface="Consolas" pitchFamily="49" charset="0"/>
                <a:cs typeface="Consolas" pitchFamily="49" charset="0"/>
              </a:rPr>
              <a:t>/19</a:t>
            </a:r>
            <a:endParaRPr lang="en-US" altLang="zh-CN">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929618" cy="240065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以下叙述正确的是（  ）。</a:t>
            </a:r>
          </a:p>
          <a:p>
            <a:pPr algn="l"/>
            <a:r>
              <a:rPr lang="en-US" sz="2000" smtClean="0">
                <a:solidFill>
                  <a:srgbClr val="0000FF"/>
                </a:solidFill>
                <a:latin typeface="Consolas" pitchFamily="49" charset="0"/>
                <a:ea typeface="楷体" pitchFamily="49" charset="-122"/>
                <a:cs typeface="Consolas" pitchFamily="49" charset="0"/>
              </a:rPr>
              <a:t>A. </a:t>
            </a:r>
            <a:r>
              <a:rPr lang="zh-CN" altLang="en-US" sz="2000" smtClean="0">
                <a:solidFill>
                  <a:srgbClr val="0000FF"/>
                </a:solidFill>
                <a:latin typeface="Consolas" pitchFamily="49" charset="0"/>
                <a:ea typeface="楷体" pitchFamily="49" charset="-122"/>
                <a:cs typeface="Consolas" pitchFamily="49" charset="0"/>
              </a:rPr>
              <a:t>最短路径一定是简单路径</a:t>
            </a:r>
          </a:p>
          <a:p>
            <a:pPr algn="l"/>
            <a:r>
              <a:rPr lang="en-US" sz="2000" smtClean="0">
                <a:solidFill>
                  <a:srgbClr val="0000FF"/>
                </a:solidFill>
                <a:latin typeface="Consolas" pitchFamily="49" charset="0"/>
                <a:ea typeface="楷体" pitchFamily="49" charset="-122"/>
                <a:cs typeface="Consolas" pitchFamily="49" charset="0"/>
              </a:rPr>
              <a:t>B. Dijkstra</a:t>
            </a:r>
            <a:r>
              <a:rPr lang="zh-CN" altLang="en-US" sz="2000" smtClean="0">
                <a:solidFill>
                  <a:srgbClr val="0000FF"/>
                </a:solidFill>
                <a:latin typeface="Consolas" pitchFamily="49" charset="0"/>
                <a:ea typeface="楷体" pitchFamily="49" charset="-122"/>
                <a:cs typeface="Consolas" pitchFamily="49" charset="0"/>
              </a:rPr>
              <a:t>算法不适合有回路的带权图求最短路径</a:t>
            </a:r>
          </a:p>
          <a:p>
            <a:pPr algn="l"/>
            <a:r>
              <a:rPr lang="en-US" sz="2000" smtClean="0">
                <a:solidFill>
                  <a:srgbClr val="0000FF"/>
                </a:solidFill>
                <a:latin typeface="Consolas" pitchFamily="49" charset="0"/>
                <a:ea typeface="楷体" pitchFamily="49" charset="-122"/>
                <a:cs typeface="Consolas" pitchFamily="49" charset="0"/>
              </a:rPr>
              <a:t>C. Dijkstra</a:t>
            </a:r>
            <a:r>
              <a:rPr lang="zh-CN" altLang="en-US" sz="2000" smtClean="0">
                <a:solidFill>
                  <a:srgbClr val="0000FF"/>
                </a:solidFill>
                <a:latin typeface="Consolas" pitchFamily="49" charset="0"/>
                <a:ea typeface="楷体" pitchFamily="49" charset="-122"/>
                <a:cs typeface="Consolas" pitchFamily="49" charset="0"/>
              </a:rPr>
              <a:t>算法不适合求任意两个顶点的最短路径</a:t>
            </a:r>
          </a:p>
          <a:p>
            <a:pPr algn="l"/>
            <a:r>
              <a:rPr lang="en-US" sz="2000" smtClean="0">
                <a:solidFill>
                  <a:srgbClr val="0000FF"/>
                </a:solidFill>
                <a:latin typeface="Consolas" pitchFamily="49" charset="0"/>
                <a:ea typeface="楷体" pitchFamily="49" charset="-122"/>
                <a:cs typeface="Consolas" pitchFamily="49" charset="0"/>
              </a:rPr>
              <a:t>D. Floyd</a:t>
            </a:r>
            <a:r>
              <a:rPr lang="zh-CN" altLang="en-US" sz="2000" smtClean="0">
                <a:solidFill>
                  <a:srgbClr val="0000FF"/>
                </a:solidFill>
                <a:latin typeface="Consolas" pitchFamily="49" charset="0"/>
                <a:ea typeface="楷体" pitchFamily="49" charset="-122"/>
                <a:cs typeface="Consolas" pitchFamily="49" charset="0"/>
              </a:rPr>
              <a:t>算法求两个顶点的最短路径时，</a:t>
            </a:r>
            <a:r>
              <a:rPr lang="en-US" sz="2000" smtClean="0">
                <a:solidFill>
                  <a:srgbClr val="0000FF"/>
                </a:solidFill>
                <a:latin typeface="Consolas" pitchFamily="49" charset="0"/>
                <a:ea typeface="楷体" pitchFamily="49" charset="-122"/>
                <a:cs typeface="Consolas" pitchFamily="49" charset="0"/>
              </a:rPr>
              <a:t>path</a:t>
            </a:r>
            <a:r>
              <a:rPr lang="en-US" sz="2000" i="1" baseline="-25000" smtClean="0">
                <a:solidFill>
                  <a:srgbClr val="0000FF"/>
                </a:solidFill>
                <a:latin typeface="Consolas" pitchFamily="49" charset="0"/>
                <a:ea typeface="楷体" pitchFamily="49" charset="-122"/>
                <a:cs typeface="Consolas" pitchFamily="49" charset="0"/>
              </a:rPr>
              <a:t>k</a:t>
            </a:r>
            <a:r>
              <a:rPr lang="en-US"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一定是</a:t>
            </a:r>
            <a:r>
              <a:rPr lang="en-US" sz="2000" smtClean="0">
                <a:solidFill>
                  <a:srgbClr val="0000FF"/>
                </a:solidFill>
                <a:latin typeface="Consolas" pitchFamily="49" charset="0"/>
                <a:ea typeface="楷体" pitchFamily="49" charset="-122"/>
                <a:cs typeface="Consolas" pitchFamily="49" charset="0"/>
              </a:rPr>
              <a:t>path</a:t>
            </a:r>
            <a:r>
              <a:rPr lang="en-US" sz="2000" i="1" baseline="-25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的子集</a:t>
            </a:r>
          </a:p>
        </p:txBody>
      </p:sp>
      <p:sp>
        <p:nvSpPr>
          <p:cNvPr id="5" name="TextBox 4"/>
          <p:cNvSpPr txBox="1"/>
          <p:nvPr/>
        </p:nvSpPr>
        <p:spPr>
          <a:xfrm>
            <a:off x="4500562" y="1214422"/>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itchFamily="49" charset="-122"/>
                <a:cs typeface="Times New Roman" pitchFamily="18" charset="0"/>
                <a:sym typeface="Symbol"/>
              </a:rPr>
              <a:t></a:t>
            </a:r>
            <a:endParaRPr lang="zh-CN" altLang="en-US" smtClean="0">
              <a:solidFill>
                <a:srgbClr val="FF0000"/>
              </a:solidFill>
              <a:ea typeface="楷体" pitchFamily="49"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894879"/>
            <a:ext cx="785818" cy="1006759"/>
          </a:xfrm>
          <a:prstGeom prst="rect">
            <a:avLst/>
          </a:prstGeom>
          <a:ln>
            <a:noFill/>
          </a:ln>
          <a:effectLst>
            <a:softEdge rad="112500"/>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9</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3730</TotalTime>
  <Words>1209</Words>
  <Application>Microsoft PowerPoint</Application>
  <PresentationFormat>全屏显示(4:3)</PresentationFormat>
  <Paragraphs>197</Paragraphs>
  <Slides>19</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微软用户</cp:lastModifiedBy>
  <cp:revision>1417</cp:revision>
  <dcterms:created xsi:type="dcterms:W3CDTF">2004-03-31T23:50:14Z</dcterms:created>
  <dcterms:modified xsi:type="dcterms:W3CDTF">2017-12-07T09:56:53Z</dcterms:modified>
</cp:coreProperties>
</file>