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sldIdLst>
    <p:sldId id="462" r:id="rId2"/>
    <p:sldId id="463" r:id="rId3"/>
    <p:sldId id="464" r:id="rId4"/>
    <p:sldId id="465" r:id="rId5"/>
    <p:sldId id="467" r:id="rId6"/>
    <p:sldId id="469" r:id="rId7"/>
    <p:sldId id="470" r:id="rId8"/>
    <p:sldId id="487" r:id="rId9"/>
    <p:sldId id="489" r:id="rId10"/>
    <p:sldId id="488" r:id="rId11"/>
    <p:sldId id="472" r:id="rId12"/>
    <p:sldId id="473" r:id="rId13"/>
    <p:sldId id="490" r:id="rId14"/>
    <p:sldId id="523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458" r:id="rId3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9933"/>
    <a:srgbClr val="FF3300"/>
    <a:srgbClr val="0000FF"/>
    <a:srgbClr val="0000CC"/>
    <a:srgbClr val="DDDDDD"/>
    <a:srgbClr val="C0C0C0"/>
    <a:srgbClr val="D1DC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93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B2405-2CA0-41A1-BD86-F9FE298D51AF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26D9D-9D19-402D-BF3B-BF63B6C4B1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1E45-C356-41FB-B510-EB3E65F89B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1289-34D7-47B2-B96E-1DD1405F16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9C97-79C7-4A38-9111-79C51DC839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53172AD-FDDA-44AA-B287-01558B314681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6A83-39AB-4BD8-B3E6-84C22BAB5E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A3CB-21F0-4873-BABA-B165C34B22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60C1-64CB-408B-8148-B8F78D350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C673-4A7A-41A6-B44C-DCAC0A1617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188D-9A16-4BD8-9740-B7DB8DD476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90F3-8FBB-4736-8403-0BCB24A05E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0867-2D46-473B-BC29-1E44AFB369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5049860" y="2972153"/>
            <a:ext cx="295116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存储每个顶点的信息</a:t>
            </a:r>
          </a:p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存储每条边的信息</a:t>
            </a:r>
          </a:p>
        </p:txBody>
      </p:sp>
      <p:sp>
        <p:nvSpPr>
          <p:cNvPr id="257030" name="AutoShape 6"/>
          <p:cNvSpPr>
            <a:spLocks noChangeArrowheads="1"/>
          </p:cNvSpPr>
          <p:nvPr/>
        </p:nvSpPr>
        <p:spPr bwMode="auto">
          <a:xfrm>
            <a:off x="1449410" y="1603728"/>
            <a:ext cx="1584325" cy="1368425"/>
          </a:xfrm>
          <a:prstGeom prst="foldedCorner">
            <a:avLst>
              <a:gd name="adj" fmla="val 125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</a:t>
            </a:r>
          </a:p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257031" name="AutoShape 7"/>
          <p:cNvSpPr>
            <a:spLocks noChangeArrowheads="1"/>
          </p:cNvSpPr>
          <p:nvPr/>
        </p:nvSpPr>
        <p:spPr bwMode="auto">
          <a:xfrm>
            <a:off x="5481660" y="1748190"/>
            <a:ext cx="1657350" cy="1008063"/>
          </a:xfrm>
          <a:prstGeom prst="can">
            <a:avLst>
              <a:gd name="adj" fmla="val 25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图的存储结构</a:t>
            </a:r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3394098" y="2251428"/>
            <a:ext cx="17272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3465535" y="1603728"/>
            <a:ext cx="12239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映射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809773" y="3980215"/>
            <a:ext cx="4032250" cy="1580912"/>
            <a:chOff x="1809773" y="3980215"/>
            <a:chExt cx="4032250" cy="1580912"/>
          </a:xfrm>
        </p:grpSpPr>
        <p:sp>
          <p:nvSpPr>
            <p:cNvPr id="257034" name="Text Box 10"/>
            <p:cNvSpPr txBox="1">
              <a:spLocks noChangeArrowheads="1"/>
            </p:cNvSpPr>
            <p:nvPr/>
          </p:nvSpPr>
          <p:spPr bwMode="auto">
            <a:xfrm>
              <a:off x="1809773" y="3980215"/>
              <a:ext cx="4032250" cy="4308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图的两种主要存储结构：</a:t>
              </a:r>
            </a:p>
          </p:txBody>
        </p:sp>
        <p:sp>
          <p:nvSpPr>
            <p:cNvPr id="257035" name="Text Box 11"/>
            <p:cNvSpPr txBox="1">
              <a:spLocks noChangeArrowheads="1"/>
            </p:cNvSpPr>
            <p:nvPr/>
          </p:nvSpPr>
          <p:spPr bwMode="auto">
            <a:xfrm>
              <a:off x="2025673" y="4699353"/>
              <a:ext cx="2735262" cy="86177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0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zh-CN" altLang="en-US" sz="20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邻接矩阵</a:t>
              </a:r>
              <a:endParaRPr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zh-CN" altLang="en-US" sz="20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邻接</a:t>
              </a:r>
              <a:r>
                <a:rPr lang="zh-CN" altLang="en-US" sz="20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表</a:t>
              </a:r>
            </a:p>
          </p:txBody>
        </p:sp>
      </p:grpSp>
      <p:sp>
        <p:nvSpPr>
          <p:cNvPr id="9" name="Text Box 12" descr="信纸"/>
          <p:cNvSpPr txBox="1">
            <a:spLocks noChangeArrowheads="1"/>
          </p:cNvSpPr>
          <p:nvPr/>
        </p:nvSpPr>
        <p:spPr bwMode="auto">
          <a:xfrm>
            <a:off x="1142976" y="500042"/>
            <a:ext cx="6858048" cy="58477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8.2  </a:t>
            </a:r>
            <a:r>
              <a:rPr kumimoji="1"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图的</a:t>
            </a:r>
            <a:r>
              <a:rPr kumimoji="1"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存储</a:t>
            </a:r>
            <a:r>
              <a:rPr kumimoji="1"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结构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和基本运算算法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1571604" y="2571744"/>
            <a:ext cx="1382722" cy="2571768"/>
            <a:chOff x="1571604" y="2571744"/>
            <a:chExt cx="1382722" cy="2571768"/>
          </a:xfrm>
        </p:grpSpPr>
        <p:sp>
          <p:nvSpPr>
            <p:cNvPr id="55" name="矩形 54"/>
            <p:cNvSpPr/>
            <p:nvPr/>
          </p:nvSpPr>
          <p:spPr bwMode="auto">
            <a:xfrm>
              <a:off x="1954194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525698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71604" y="2740020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954194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525698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71604" y="3382962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954194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525698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71604" y="402590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1954194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2525698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71604" y="4668846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5" name="Oval 2"/>
          <p:cNvSpPr>
            <a:spLocks noChangeArrowheads="1"/>
          </p:cNvSpPr>
          <p:nvPr/>
        </p:nvSpPr>
        <p:spPr bwMode="auto">
          <a:xfrm>
            <a:off x="4414849" y="372996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5783274" y="660333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7" name="Oval 4"/>
          <p:cNvSpPr>
            <a:spLocks noChangeArrowheads="1"/>
          </p:cNvSpPr>
          <p:nvPr/>
        </p:nvSpPr>
        <p:spPr bwMode="auto">
          <a:xfrm>
            <a:off x="3767149" y="1236596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5135574" y="1596958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9" name="Freeform 6"/>
          <p:cNvSpPr>
            <a:spLocks/>
          </p:cNvSpPr>
          <p:nvPr/>
        </p:nvSpPr>
        <p:spPr bwMode="auto">
          <a:xfrm>
            <a:off x="4054487" y="673033"/>
            <a:ext cx="433387" cy="565150"/>
          </a:xfrm>
          <a:custGeom>
            <a:avLst/>
            <a:gdLst/>
            <a:ahLst/>
            <a:cxnLst>
              <a:cxn ang="0">
                <a:pos x="0" y="356"/>
              </a:cxn>
              <a:cxn ang="0">
                <a:pos x="273" y="0"/>
              </a:cxn>
            </a:cxnLst>
            <a:rect l="0" t="0" r="r" b="b"/>
            <a:pathLst>
              <a:path w="273" h="356">
                <a:moveTo>
                  <a:pt x="0" y="356"/>
                </a:moveTo>
                <a:lnTo>
                  <a:pt x="273" y="0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>
            <a:off x="4198949" y="1452496"/>
            <a:ext cx="936625" cy="28892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Freeform 8"/>
          <p:cNvSpPr>
            <a:spLocks/>
          </p:cNvSpPr>
          <p:nvPr/>
        </p:nvSpPr>
        <p:spPr bwMode="auto">
          <a:xfrm>
            <a:off x="4170374" y="876233"/>
            <a:ext cx="1625600" cy="444500"/>
          </a:xfrm>
          <a:custGeom>
            <a:avLst/>
            <a:gdLst/>
            <a:ahLst/>
            <a:cxnLst>
              <a:cxn ang="0">
                <a:pos x="0" y="280"/>
              </a:cxn>
              <a:cxn ang="0">
                <a:pos x="1024" y="0"/>
              </a:cxn>
            </a:cxnLst>
            <a:rect l="0" t="0" r="r" b="b"/>
            <a:pathLst>
              <a:path w="1024" h="280">
                <a:moveTo>
                  <a:pt x="0" y="280"/>
                </a:moveTo>
                <a:lnTo>
                  <a:pt x="1024" y="0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Freeform 9"/>
          <p:cNvSpPr>
            <a:spLocks/>
          </p:cNvSpPr>
          <p:nvPr/>
        </p:nvSpPr>
        <p:spPr bwMode="auto">
          <a:xfrm>
            <a:off x="4846649" y="588896"/>
            <a:ext cx="974725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" y="97"/>
              </a:cxn>
            </a:cxnLst>
            <a:rect l="0" t="0" r="r" b="b"/>
            <a:pathLst>
              <a:path w="614" h="97">
                <a:moveTo>
                  <a:pt x="0" y="0"/>
                </a:moveTo>
                <a:lnTo>
                  <a:pt x="614" y="97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5062549" y="299971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4" name="Text Box 11"/>
          <p:cNvSpPr txBox="1">
            <a:spLocks noChangeArrowheads="1"/>
          </p:cNvSpPr>
          <p:nvPr/>
        </p:nvSpPr>
        <p:spPr bwMode="auto">
          <a:xfrm>
            <a:off x="3911612" y="715896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5" name="Text Box 12"/>
          <p:cNvSpPr txBox="1">
            <a:spLocks noChangeArrowheads="1"/>
          </p:cNvSpPr>
          <p:nvPr/>
        </p:nvSpPr>
        <p:spPr bwMode="auto">
          <a:xfrm>
            <a:off x="4703774" y="787333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6" name="Text Box 13"/>
          <p:cNvSpPr txBox="1">
            <a:spLocks noChangeArrowheads="1"/>
          </p:cNvSpPr>
          <p:nvPr/>
        </p:nvSpPr>
        <p:spPr bwMode="auto">
          <a:xfrm>
            <a:off x="4414849" y="1579496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07" name="Text Box 14"/>
          <p:cNvSpPr txBox="1">
            <a:spLocks noChangeArrowheads="1"/>
          </p:cNvSpPr>
          <p:nvPr/>
        </p:nvSpPr>
        <p:spPr bwMode="auto">
          <a:xfrm>
            <a:off x="2143108" y="428604"/>
            <a:ext cx="1282711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网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2714612" y="2714620"/>
            <a:ext cx="2000264" cy="357190"/>
            <a:chOff x="2714612" y="2714620"/>
            <a:chExt cx="200026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572000" y="2714620"/>
            <a:ext cx="1857388" cy="357190"/>
            <a:chOff x="4572000" y="2714620"/>
            <a:chExt cx="1857388" cy="35719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215074" y="2714620"/>
            <a:ext cx="1857388" cy="357190"/>
            <a:chOff x="6215074" y="2714620"/>
            <a:chExt cx="1857388" cy="357190"/>
          </a:xfrm>
        </p:grpSpPr>
        <p:cxnSp>
          <p:nvCxnSpPr>
            <p:cNvPr id="112" name="直接箭头连接符 111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714612" y="3357562"/>
            <a:ext cx="2000264" cy="357190"/>
            <a:chOff x="2714612" y="3357562"/>
            <a:chExt cx="2000264" cy="357190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857620" y="4786322"/>
            <a:ext cx="28575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邻接表创建完毕</a:t>
            </a:r>
            <a:endParaRPr lang="zh-CN" altLang="en-US" sz="2200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10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04866" y="447920"/>
            <a:ext cx="43386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邻接表的特点如下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kumimoji="1"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142984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邻接表表示不唯一。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4214818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特别适合于稀疏图存储。      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1285852" y="1857364"/>
            <a:ext cx="2089150" cy="2017713"/>
            <a:chOff x="657" y="662"/>
            <a:chExt cx="1316" cy="1271"/>
          </a:xfrm>
        </p:grpSpPr>
        <p:sp>
          <p:nvSpPr>
            <p:cNvPr id="6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43306" y="1857364"/>
            <a:ext cx="5143536" cy="1785950"/>
            <a:chOff x="3643306" y="1857364"/>
            <a:chExt cx="5143536" cy="1785950"/>
          </a:xfrm>
        </p:grpSpPr>
        <p:sp>
          <p:nvSpPr>
            <p:cNvPr id="20" name="矩形 19"/>
            <p:cNvSpPr/>
            <p:nvPr/>
          </p:nvSpPr>
          <p:spPr bwMode="auto">
            <a:xfrm>
              <a:off x="5357818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929322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572264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7143768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7786710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8358214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6143636" y="218121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358082" y="21891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4025896" y="185736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597400" y="185736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43306" y="202564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4786314" y="219391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 bwMode="auto">
            <a:xfrm>
              <a:off x="5357818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929322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6572264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7143768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786710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358214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6143636" y="332422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58082" y="33321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 bwMode="auto">
            <a:xfrm>
              <a:off x="4025896" y="300037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597400" y="300037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43306" y="316864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786314" y="333692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上下箭头 60"/>
            <p:cNvSpPr/>
            <p:nvPr/>
          </p:nvSpPr>
          <p:spPr bwMode="auto">
            <a:xfrm>
              <a:off x="6215074" y="2571744"/>
              <a:ext cx="142876" cy="428628"/>
            </a:xfrm>
            <a:prstGeom prst="up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571604" y="4572008"/>
            <a:ext cx="4143404" cy="930159"/>
            <a:chOff x="1571604" y="4572008"/>
            <a:chExt cx="4143404" cy="930159"/>
          </a:xfrm>
        </p:grpSpPr>
        <p:cxnSp>
          <p:nvCxnSpPr>
            <p:cNvPr id="45" name="直接箭头连接符 44"/>
            <p:cNvCxnSpPr/>
            <p:nvPr/>
          </p:nvCxnSpPr>
          <p:spPr>
            <a:xfrm rot="5400000" flipH="1" flipV="1">
              <a:off x="3035289" y="4821247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571604" y="5071280"/>
              <a:ext cx="41434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邻接表的存储空间为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kumimoji="1"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n+e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11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6462728" cy="437309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该边的终点编号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指向下一条边的指针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 weight;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的权值等信息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Vertex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顶点信息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指向第一条边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图中顶点数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和边数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23850" y="328594"/>
            <a:ext cx="6264275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图的邻接表存储类型定义如下：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58016" y="1071546"/>
            <a:ext cx="1500198" cy="1285884"/>
            <a:chOff x="6643702" y="1785926"/>
            <a:chExt cx="1500198" cy="1285884"/>
          </a:xfrm>
        </p:grpSpPr>
        <p:sp>
          <p:nvSpPr>
            <p:cNvPr id="5" name="TextBox 4"/>
            <p:cNvSpPr txBox="1"/>
            <p:nvPr/>
          </p:nvSpPr>
          <p:spPr>
            <a:xfrm>
              <a:off x="6858016" y="2071678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18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边结点</a:t>
              </a: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类型</a:t>
              </a:r>
              <a:endParaRPr lang="zh-CN" altLang="en-US" sz="18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858016" y="2786058"/>
            <a:ext cx="1571636" cy="1143008"/>
            <a:chOff x="6572264" y="2786058"/>
            <a:chExt cx="1571636" cy="1143008"/>
          </a:xfrm>
        </p:grpSpPr>
        <p:sp>
          <p:nvSpPr>
            <p:cNvPr id="7" name="TextBox 6"/>
            <p:cNvSpPr txBox="1"/>
            <p:nvPr/>
          </p:nvSpPr>
          <p:spPr>
            <a:xfrm>
              <a:off x="6858016" y="2857496"/>
              <a:ext cx="1285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18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邻接</a:t>
              </a: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表</a:t>
              </a:r>
              <a:r>
                <a:rPr lang="zh-CN" altLang="en-US" sz="18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头结点</a:t>
              </a: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类型</a:t>
              </a:r>
              <a:endParaRPr lang="zh-CN" altLang="en-US" sz="18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6572264" y="2786058"/>
              <a:ext cx="214314" cy="1143008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58016" y="4357694"/>
            <a:ext cx="1643074" cy="857256"/>
            <a:chOff x="6572264" y="4357694"/>
            <a:chExt cx="1643074" cy="857256"/>
          </a:xfrm>
        </p:grpSpPr>
        <p:sp>
          <p:nvSpPr>
            <p:cNvPr id="8" name="TextBox 7"/>
            <p:cNvSpPr txBox="1"/>
            <p:nvPr/>
          </p:nvSpPr>
          <p:spPr>
            <a:xfrm>
              <a:off x="6929454" y="4425743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18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图邻接表类型</a:t>
              </a:r>
              <a:endParaRPr lang="zh-CN" altLang="en-US" sz="18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572264" y="4357694"/>
              <a:ext cx="214314" cy="857256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12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954194" y="1785926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25698" y="1785926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195420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54194" y="2428868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25698" y="2428868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571604" y="2597144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54194" y="3714752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25698" y="3714752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388302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714612" y="1928802"/>
            <a:ext cx="2000264" cy="357190"/>
            <a:chOff x="2714612" y="2714620"/>
            <a:chExt cx="2000264" cy="357190"/>
          </a:xfrm>
        </p:grpSpPr>
        <p:sp>
          <p:nvSpPr>
            <p:cNvPr id="18" name="矩形 17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72000" y="1928802"/>
            <a:ext cx="1857388" cy="357190"/>
            <a:chOff x="4572000" y="2714620"/>
            <a:chExt cx="1857388" cy="357190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15074" y="1928802"/>
            <a:ext cx="1857388" cy="357190"/>
            <a:chOff x="6215074" y="2714620"/>
            <a:chExt cx="1857388" cy="357190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14612" y="2571744"/>
            <a:ext cx="2000264" cy="357190"/>
            <a:chOff x="2714612" y="3357562"/>
            <a:chExt cx="2000264" cy="357190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8596" y="142852"/>
            <a:ext cx="428628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一个邻接表通常用指针引用：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28728" y="117150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28860" y="117150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firstarc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0" y="114298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adjvex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29256" y="114298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weight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57950" y="114298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nextarc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直接箭头连接符 44"/>
          <p:cNvCxnSpPr>
            <a:stCxn id="39" idx="2"/>
            <a:endCxn id="5" idx="0"/>
          </p:cNvCxnSpPr>
          <p:nvPr/>
        </p:nvCxnSpPr>
        <p:spPr>
          <a:xfrm rot="16200000" flipH="1">
            <a:off x="1961824" y="1507804"/>
            <a:ext cx="245092" cy="311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2"/>
            <a:endCxn id="6" idx="0"/>
          </p:cNvCxnSpPr>
          <p:nvPr/>
        </p:nvCxnSpPr>
        <p:spPr>
          <a:xfrm rot="5400000">
            <a:off x="2765502" y="1515345"/>
            <a:ext cx="245092" cy="2960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1" idx="2"/>
          </p:cNvCxnSpPr>
          <p:nvPr/>
        </p:nvCxnSpPr>
        <p:spPr>
          <a:xfrm rot="16200000" flipH="1">
            <a:off x="4899542" y="1684840"/>
            <a:ext cx="416486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2" idx="2"/>
          </p:cNvCxnSpPr>
          <p:nvPr/>
        </p:nvCxnSpPr>
        <p:spPr>
          <a:xfrm rot="5400000">
            <a:off x="5649646" y="1649126"/>
            <a:ext cx="416487" cy="1428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3" idx="2"/>
          </p:cNvCxnSpPr>
          <p:nvPr/>
        </p:nvCxnSpPr>
        <p:spPr>
          <a:xfrm rot="5400000">
            <a:off x="6364024" y="1363370"/>
            <a:ext cx="416485" cy="7143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28794" y="318164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/>
              <a:t>┇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28794" y="450057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/>
              <a:t>┇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1142976" y="714356"/>
            <a:ext cx="7215238" cy="4429156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14282" y="609881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直接箭头连接符 59"/>
          <p:cNvCxnSpPr>
            <a:stCxn id="58" idx="3"/>
          </p:cNvCxnSpPr>
          <p:nvPr/>
        </p:nvCxnSpPr>
        <p:spPr>
          <a:xfrm flipV="1">
            <a:off x="785786" y="824195"/>
            <a:ext cx="357190" cy="11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500034" y="4357694"/>
            <a:ext cx="4572032" cy="1359581"/>
            <a:chOff x="500034" y="4357694"/>
            <a:chExt cx="4572032" cy="1359581"/>
          </a:xfrm>
        </p:grpSpPr>
        <p:sp>
          <p:nvSpPr>
            <p:cNvPr id="61" name="TextBox 60"/>
            <p:cNvSpPr txBox="1"/>
            <p:nvPr/>
          </p:nvSpPr>
          <p:spPr>
            <a:xfrm>
              <a:off x="500034" y="5286388"/>
              <a:ext cx="45720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引用头结点：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lang="en-US" altLang="zh-CN" sz="2200" smtClean="0">
                  <a:solidFill>
                    <a:srgbClr val="C00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2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adjlist[</a:t>
              </a:r>
              <a:r>
                <a:rPr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rot="5400000" flipH="1" flipV="1">
              <a:off x="1250133" y="4679165"/>
              <a:ext cx="1000132" cy="3571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00034" y="4071942"/>
            <a:ext cx="6643734" cy="2112362"/>
            <a:chOff x="500034" y="4071942"/>
            <a:chExt cx="6643734" cy="2112362"/>
          </a:xfrm>
        </p:grpSpPr>
        <p:sp>
          <p:nvSpPr>
            <p:cNvPr id="65" name="TextBox 64"/>
            <p:cNvSpPr txBox="1"/>
            <p:nvPr/>
          </p:nvSpPr>
          <p:spPr>
            <a:xfrm>
              <a:off x="500034" y="5753417"/>
              <a:ext cx="66437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引用头结点的指针域：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lang="en-US" altLang="zh-CN" sz="2200" smtClean="0">
                  <a:solidFill>
                    <a:srgbClr val="C00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2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adjlist[</a:t>
              </a:r>
              <a:r>
                <a:rPr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en-US" altLang="zh-CN" sz="22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.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firstarc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 rot="16200000" flipV="1">
              <a:off x="2178827" y="4607727"/>
              <a:ext cx="1785950" cy="7143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714480" y="81431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adjlist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13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142844" y="2928934"/>
            <a:ext cx="2089151" cy="2017713"/>
            <a:chOff x="357158" y="2357430"/>
            <a:chExt cx="2089151" cy="2017713"/>
          </a:xfrm>
        </p:grpSpPr>
        <p:sp>
          <p:nvSpPr>
            <p:cNvPr id="4" name="Oval 60"/>
            <p:cNvSpPr>
              <a:spLocks noChangeArrowheads="1"/>
            </p:cNvSpPr>
            <p:nvPr/>
          </p:nvSpPr>
          <p:spPr bwMode="auto">
            <a:xfrm>
              <a:off x="1222346" y="2357430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" name="Oval 61"/>
            <p:cNvSpPr>
              <a:spLocks noChangeArrowheads="1"/>
            </p:cNvSpPr>
            <p:nvPr/>
          </p:nvSpPr>
          <p:spPr bwMode="auto">
            <a:xfrm>
              <a:off x="1222346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" name="Oval 62"/>
            <p:cNvSpPr>
              <a:spLocks noChangeArrowheads="1"/>
            </p:cNvSpPr>
            <p:nvPr/>
          </p:nvSpPr>
          <p:spPr bwMode="auto">
            <a:xfrm>
              <a:off x="357158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" name="Oval 63"/>
            <p:cNvSpPr>
              <a:spLocks noChangeArrowheads="1"/>
            </p:cNvSpPr>
            <p:nvPr/>
          </p:nvSpPr>
          <p:spPr bwMode="auto">
            <a:xfrm>
              <a:off x="2085946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8" name="Oval 64"/>
            <p:cNvSpPr>
              <a:spLocks noChangeArrowheads="1"/>
            </p:cNvSpPr>
            <p:nvPr/>
          </p:nvSpPr>
          <p:spPr bwMode="auto">
            <a:xfrm>
              <a:off x="1222346" y="4014780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" name="Line 65"/>
            <p:cNvSpPr>
              <a:spLocks noChangeShapeType="1"/>
            </p:cNvSpPr>
            <p:nvPr/>
          </p:nvSpPr>
          <p:spPr bwMode="auto">
            <a:xfrm flipH="1">
              <a:off x="573058" y="2573330"/>
              <a:ext cx="649288" cy="649288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1582708" y="2573330"/>
              <a:ext cx="647700" cy="6492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>
              <a:off x="717521" y="3413118"/>
              <a:ext cx="504825" cy="0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1570008" y="3405180"/>
              <a:ext cx="512763" cy="15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arrow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1396971" y="2717793"/>
              <a:ext cx="6350" cy="4968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>
              <a:off x="573058" y="3581393"/>
              <a:ext cx="649288" cy="576263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>
              <a:off x="1403321" y="3581393"/>
              <a:ext cx="0" cy="4333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 flipH="1">
              <a:off x="1582708" y="3581393"/>
              <a:ext cx="647700" cy="576263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57158" y="357166"/>
            <a:ext cx="85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逆邻接表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：就是在有向图的邻接表中，对每个顶点，链接的是指向该顶点的边。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2571736" y="1928802"/>
            <a:ext cx="6429420" cy="3214710"/>
            <a:chOff x="2571736" y="1928802"/>
            <a:chExt cx="6429420" cy="3214710"/>
          </a:xfrm>
        </p:grpSpPr>
        <p:sp>
          <p:nvSpPr>
            <p:cNvPr id="23" name="矩形 22"/>
            <p:cNvSpPr/>
            <p:nvPr/>
          </p:nvSpPr>
          <p:spPr bwMode="auto">
            <a:xfrm>
              <a:off x="42989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8704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28624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286248" y="337820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857752" y="337820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4286248" y="464344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4857752" y="464344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4286248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85775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50069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607219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671514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728664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5072066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6286512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800102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85725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7572396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下弧形箭头 88"/>
          <p:cNvSpPr/>
          <p:nvPr/>
        </p:nvSpPr>
        <p:spPr bwMode="auto">
          <a:xfrm>
            <a:off x="1428728" y="5214950"/>
            <a:ext cx="2071702" cy="571504"/>
          </a:xfrm>
          <a:prstGeom prst="curvedUp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28992" y="548856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逆邻接表</a:t>
            </a:r>
            <a:endParaRPr lang="zh-CN" altLang="en-US" sz="18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14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142984"/>
            <a:ext cx="8429684" cy="143516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144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图的邻接矩阵和邻接表两种存储结构各有什么优缺点？</a:t>
            </a:r>
            <a:endParaRPr lang="zh-CN" altLang="en-US" sz="22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15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5176844" cy="5355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8.2.3  </a:t>
            </a:r>
            <a:r>
              <a:rPr lang="zh-CN" altLang="en-US" sz="32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图基本运算算法设计</a:t>
            </a:r>
            <a:endParaRPr lang="zh-CN" altLang="en-US" sz="32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285860"/>
            <a:ext cx="7500990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       这里介绍创建图、输出图和销毁图的基本运算算法设计。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对于邻接矩阵实现相关算法十分容易的。下面讨论邻接表的相关算法设计。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16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371477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）创建图的运算算法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        根据邻接矩阵数组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、顶点个数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和边数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来建立图的邻接表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（采用邻接表指针方式）。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071678"/>
            <a:ext cx="8215370" cy="30202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CreateAdj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*&amp;G，int A[MAXV][MAXV]，int n，int e) 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创建图的邻接表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i， j;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G=(AdjGraph *)malloc(sizeof(AdjGraph));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(i=0;i&lt;n;i++)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给邻接表中所有头结点的指针域置初值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G-&gt;adjlist[i].firstarc=NULL;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17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06" y="428604"/>
            <a:ext cx="8929718" cy="45227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(i=0;i&lt;n;i++)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检查邻接矩阵中每个元素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(j=n-1;j&gt;=0;j--)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(A[i][j]!=0 &amp;&amp; A[i][j]!=INF)	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存在一条边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p=(ArcNode *)malloc(sizeof(ArcNode));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创建一个结点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p-&gt;adjvex=j;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存放邻接点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p-&gt;weight=A[i][j];		 	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存放权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p-&gt;nextarc=G-&gt;adjlist[i].firstarc;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采用头插法插入结点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G-&gt;adjlist[i].firstarc=p;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G-&gt;n=n; G-&gt;e=e;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18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371477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）输出图的运算算法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142984"/>
            <a:ext cx="8072494" cy="389179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DispAdj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输出邻接表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p=G-&gt;adjlist[i].firstarc;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printf("%3d: "，i);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printf("%3d[%d]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"，p-&gt;adjvex，p-&gt;weight);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p=p-&gt;nextarc;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∧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19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1214422"/>
            <a:ext cx="8458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邻接矩阵是表示顶点之间相邻关系的矩阵。设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是具有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）个顶点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图，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顶点的编号依次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22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 smtClean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9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5105406" cy="5355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ea typeface="隶书" pitchFamily="49" charset="-122"/>
              </a:rPr>
              <a:t>8.2.1  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邻接矩阵存储方法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14554"/>
            <a:ext cx="607223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的邻接矩阵</a:t>
            </a:r>
            <a:r>
              <a:rPr kumimoji="1" lang="en-US" altLang="zh-CN" sz="2200" i="1" dirty="0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sz="2200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阶方阵，其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928934"/>
            <a:ext cx="6215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)∈E(G)   0: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4143380"/>
            <a:ext cx="58579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有向图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&gt;∈E(G)  0: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3643338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）销毁图的运算算法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358246" cy="451849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DestroyAdj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*&amp;G)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销毁邻接表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 ArcNode *pre，*p;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扫描所有的单链表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pre=G-&gt;adjlist[i].firstarc;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个单链表的首结点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(pre!=NULL)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p=pre-&gt;nextarc;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while (p!=NULL)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个单链表的所有边结点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free(pre);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pre=p; p=p-&gt;nextarc;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free(pre);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free(G);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释放头结点数组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20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143932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8-2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p261】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对于具有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个顶点的图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）设计一个将邻接矩阵转换为邻接表的算法；</a:t>
            </a:r>
          </a:p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）设计一个将邻接表转换为邻接矩阵的算法；</a:t>
            </a:r>
          </a:p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）分析上述两个算法的时间复杂度。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000372"/>
            <a:ext cx="835824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8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）在图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的邻接矩阵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中查找值不为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、不为∞的元素，找到这样的元素如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edges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，表示存在一条边，创建一个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adjvex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域为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的边结点，采用头插法将它插入到第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个单链表中。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21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428604"/>
            <a:ext cx="8858280" cy="6166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MatToList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g，AdjGraph *&amp;G)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将邻接矩阵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转换成邻接表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i，j;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G=(AdjGraph *)malloc(sizeof(AdjGraph));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(i=0;i&lt;g.n;i++)	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将邻接表中所有头结点的指针域置初值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G-&gt;adjlist[i].firstarc=NULL;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(i=0;i&lt;g.n;i++)	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检查邻接矩阵中每个元素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(j=g.n-1;j&gt;=0;j--)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(g.edges[i][j]!=0 &amp;&amp; g.edges[i][j]!=INF)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存在一条边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p=(ArcNode *)malloc(sizeof(ArcNode));	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建一个边结点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p-&gt;adjvex=j; p-&gt;weight= g.edges[i][j];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p-&gt;nextarc=G-&gt;adjlist[i].firstarc;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采用头插法插入结点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G-&gt;adjlist[i].firstarc=p;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G-&gt;n=g.n;G-&gt;e=g.e;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22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215370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）初始时将邻接矩阵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中所有边对应的元素值设置为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，扫描邻接表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的所有单链表：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通过第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个单链表查找顶点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的相邻结点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，将邻接矩阵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edges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adjvex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修改为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23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15370" cy="4698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ListToMat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*G，MatGraph &amp;g) 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转换成邻接矩阵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扫描所有的单链表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p=G-&gt;adjlist[i].firstarc;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个单链表的首结点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g.edges[i][p-&gt;adjvex]=p-&gt;weight;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p=p-&gt;nextarc;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g.n=G-&gt;n; g.e=G-&gt;e;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24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821537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）算法分析：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算法（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）中有两重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for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循环，其时间复杂度为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算法（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）中虽有两重循环，但只对邻接表的所有头结点和边结点访问一次，对于无向图，访问次数为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，对于有向图，访问次数为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，所以算法（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）时间复杂度为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。其中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为图的边数。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25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962530" cy="5355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8.2.4  </a:t>
            </a:r>
            <a:r>
              <a:rPr lang="zh-CN" altLang="en-US" sz="32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图的其他存储方法</a:t>
            </a:r>
            <a:endParaRPr lang="zh-CN" altLang="en-US" sz="32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14422"/>
            <a:ext cx="24288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1.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十字链表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2000240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        十字链表是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有向图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的另外一种存储结构，它是邻接表和逆邻接表的结合。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28596" y="3071810"/>
            <a:ext cx="8286808" cy="2571768"/>
            <a:chOff x="428596" y="3071810"/>
            <a:chExt cx="8286808" cy="2571768"/>
          </a:xfrm>
        </p:grpSpPr>
        <p:sp>
          <p:nvSpPr>
            <p:cNvPr id="6" name="矩形 5"/>
            <p:cNvSpPr/>
            <p:nvPr/>
          </p:nvSpPr>
          <p:spPr bwMode="auto">
            <a:xfrm>
              <a:off x="428596" y="3642201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357290" y="3638829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firstin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57422" y="3642201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firstout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071810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头结点类型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786182" y="3644460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tailvex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14876" y="3641088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headvex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15008" y="3644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hlink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3504" y="3074069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边结点类型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715140" y="3645573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tlink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715272" y="3648945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weight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11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顶点信息</a:t>
              </a:r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3043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入边信息</a:t>
              </a:r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43177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出边信息</a:t>
              </a:r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129" y="4143380"/>
              <a:ext cx="553998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起点</a:t>
              </a:r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5258" y="4143380"/>
              <a:ext cx="553998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终点</a:t>
              </a:r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05045" y="4143380"/>
              <a:ext cx="738664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相同起点的下一个边结点</a:t>
              </a:r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05172" y="4143380"/>
              <a:ext cx="738664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相同终点的下一个边结点</a:t>
              </a:r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0487" y="4143380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边的权</a:t>
              </a:r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26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786182" y="214290"/>
            <a:ext cx="1500198" cy="1500198"/>
            <a:chOff x="357158" y="1785926"/>
            <a:chExt cx="1500198" cy="1500198"/>
          </a:xfrm>
        </p:grpSpPr>
        <p:sp>
          <p:nvSpPr>
            <p:cNvPr id="3" name="椭圆 2"/>
            <p:cNvSpPr/>
            <p:nvPr/>
          </p:nvSpPr>
          <p:spPr bwMode="auto">
            <a:xfrm>
              <a:off x="35715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42872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5715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42872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>
              <a:stCxn id="3" idx="6"/>
              <a:endCxn id="4" idx="2"/>
            </p:cNvCxnSpPr>
            <p:nvPr/>
          </p:nvCxnSpPr>
          <p:spPr>
            <a:xfrm>
              <a:off x="785786" y="2000240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0"/>
              <a:endCxn id="4" idx="4"/>
            </p:cNvCxnSpPr>
            <p:nvPr/>
          </p:nvCxnSpPr>
          <p:spPr>
            <a:xfrm rot="5400000" flipH="1" flipV="1">
              <a:off x="132157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1"/>
              <a:endCxn id="3" idx="5"/>
            </p:cNvCxnSpPr>
            <p:nvPr/>
          </p:nvCxnSpPr>
          <p:spPr>
            <a:xfrm rot="16200000" flipV="1">
              <a:off x="723015" y="2151783"/>
              <a:ext cx="768484" cy="76848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5400000">
              <a:off x="320645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785786" y="3051172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0800000">
              <a:off x="773086" y="3155948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18650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 bwMode="auto">
          <a:xfrm>
            <a:off x="453996" y="221455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025500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06" y="238283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 bwMode="auto">
          <a:xfrm>
            <a:off x="1454128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643042" y="2548725"/>
            <a:ext cx="2571768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 bwMode="auto">
          <a:xfrm>
            <a:off x="421481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643438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072066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500694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643570" y="255110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 bwMode="auto">
          <a:xfrm>
            <a:off x="6215074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43702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07233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500958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59" name="矩形 58"/>
          <p:cNvSpPr/>
          <p:nvPr/>
        </p:nvSpPr>
        <p:spPr bwMode="auto">
          <a:xfrm>
            <a:off x="453996" y="328612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025500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406" y="345440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 bwMode="auto">
          <a:xfrm>
            <a:off x="1454128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221454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53996" y="435769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025500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406" y="452597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1" name="矩形 80"/>
          <p:cNvSpPr/>
          <p:nvPr/>
        </p:nvSpPr>
        <p:spPr bwMode="auto">
          <a:xfrm>
            <a:off x="1454128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643174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071802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500430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643042" y="469424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4" idx="3"/>
            <a:endCxn id="92" idx="1"/>
          </p:cNvCxnSpPr>
          <p:nvPr/>
        </p:nvCxnSpPr>
        <p:spPr>
          <a:xfrm>
            <a:off x="3860430" y="4679165"/>
            <a:ext cx="3566280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 bwMode="auto">
          <a:xfrm>
            <a:off x="7426710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7855338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828396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8712594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96" name="矩形 95"/>
          <p:cNvSpPr/>
          <p:nvPr/>
        </p:nvSpPr>
        <p:spPr bwMode="auto">
          <a:xfrm>
            <a:off x="221454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53996" y="542926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025500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406" y="559754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00" name="矩形 99"/>
          <p:cNvSpPr/>
          <p:nvPr/>
        </p:nvSpPr>
        <p:spPr bwMode="auto">
          <a:xfrm>
            <a:off x="1454128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643174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071802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500430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1643042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3643306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 bwMode="auto">
          <a:xfrm>
            <a:off x="421481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643438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07206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500694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5643570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 bwMode="auto">
          <a:xfrm>
            <a:off x="6215074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643702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07233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7500958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57224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入边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357290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出边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3" name="直接箭头连接符 122"/>
          <p:cNvCxnSpPr>
            <a:endCxn id="102" idx="0"/>
          </p:cNvCxnSpPr>
          <p:nvPr/>
        </p:nvCxnSpPr>
        <p:spPr>
          <a:xfrm rot="5400000">
            <a:off x="2821769" y="5107793"/>
            <a:ext cx="928694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00100" y="2857496"/>
            <a:ext cx="428628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1214414" y="3071810"/>
            <a:ext cx="2071702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endCxn id="83" idx="0"/>
          </p:cNvCxnSpPr>
          <p:nvPr/>
        </p:nvCxnSpPr>
        <p:spPr>
          <a:xfrm rot="5400000">
            <a:off x="2571736" y="3786190"/>
            <a:ext cx="1428760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rot="5400000">
            <a:off x="993114" y="383127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1223852" y="4071942"/>
            <a:ext cx="3636000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49" idx="2"/>
          </p:cNvCxnSpPr>
          <p:nvPr/>
        </p:nvCxnSpPr>
        <p:spPr>
          <a:xfrm rot="16200000" flipV="1">
            <a:off x="4180777" y="3393281"/>
            <a:ext cx="1357322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endCxn id="108" idx="0"/>
          </p:cNvCxnSpPr>
          <p:nvPr/>
        </p:nvCxnSpPr>
        <p:spPr>
          <a:xfrm rot="5400000">
            <a:off x="3786182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rot="5400000">
            <a:off x="1021776" y="4986984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1239814" y="5207012"/>
            <a:ext cx="5618202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54" idx="2"/>
          </p:cNvCxnSpPr>
          <p:nvPr/>
        </p:nvCxnSpPr>
        <p:spPr>
          <a:xfrm rot="5400000" flipH="1" flipV="1">
            <a:off x="5609537" y="3964785"/>
            <a:ext cx="2500330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endCxn id="113" idx="0"/>
          </p:cNvCxnSpPr>
          <p:nvPr/>
        </p:nvCxnSpPr>
        <p:spPr>
          <a:xfrm rot="5400000">
            <a:off x="5786446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rot="5400000">
            <a:off x="996376" y="605172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214414" y="6271754"/>
            <a:ext cx="6858048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3" idx="2"/>
          </p:cNvCxnSpPr>
          <p:nvPr/>
        </p:nvCxnSpPr>
        <p:spPr>
          <a:xfrm rot="16200000" flipV="1">
            <a:off x="7357520" y="5571578"/>
            <a:ext cx="1428760" cy="112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rot="10800000" flipV="1">
            <a:off x="2428860" y="928670"/>
            <a:ext cx="1214446" cy="100013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 rot="19285995">
            <a:off x="2029460" y="959373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十字链表</a:t>
            </a:r>
            <a:endParaRPr lang="zh-CN" altLang="en-US" sz="2000"/>
          </a:p>
        </p:txBody>
      </p:sp>
      <p:sp>
        <p:nvSpPr>
          <p:cNvPr id="161" name="TextBox 160"/>
          <p:cNvSpPr txBox="1"/>
          <p:nvPr/>
        </p:nvSpPr>
        <p:spPr>
          <a:xfrm>
            <a:off x="8049317" y="2714620"/>
            <a:ext cx="523220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创建完毕</a:t>
            </a:r>
            <a:endParaRPr lang="zh-CN" altLang="en-US" sz="22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2" name="灯片编号占位符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27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77" grpId="0" animBg="1"/>
      <p:bldP spid="82" grpId="0" animBg="1"/>
      <p:bldP spid="83" grpId="0" animBg="1"/>
      <p:bldP spid="84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00042"/>
            <a:ext cx="271464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邻接多重表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357298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邻接多重表是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无向图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的另外一种存储结构，与十字链表类似。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00034" y="2643182"/>
            <a:ext cx="8215370" cy="2857520"/>
            <a:chOff x="500034" y="2643182"/>
            <a:chExt cx="8215370" cy="2857520"/>
          </a:xfrm>
        </p:grpSpPr>
        <p:sp>
          <p:nvSpPr>
            <p:cNvPr id="6" name="矩形 5"/>
            <p:cNvSpPr/>
            <p:nvPr/>
          </p:nvSpPr>
          <p:spPr bwMode="auto">
            <a:xfrm>
              <a:off x="500034" y="3213573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428728" y="3210201"/>
              <a:ext cx="128588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firstedge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0100" y="2643182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头结点类型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921752" y="3212460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ivex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850446" y="3212460"/>
              <a:ext cx="936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ilink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86446" y="3212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jvex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14942" y="2645441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边结点类型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786578" y="3212460"/>
              <a:ext cx="936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jlink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715272" y="3212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weight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4351" y="3786190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顶点信息</a:t>
              </a:r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43045" y="3857628"/>
              <a:ext cx="738664" cy="135732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第一条依附该顶点的边</a:t>
              </a:r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4781" y="3714752"/>
              <a:ext cx="738664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边的顶点 </a:t>
              </a:r>
              <a:r>
                <a:rPr lang="en-US" altLang="zh-CN" sz="1800" i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endParaRPr lang="zh-CN" altLang="en-US" sz="1800" i="1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72205" y="3714752"/>
              <a:ext cx="461665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边的顶点 </a:t>
              </a:r>
              <a:r>
                <a:rPr lang="en-US" altLang="zh-CN" sz="1800" i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endParaRPr lang="zh-CN" altLang="en-US" sz="1800" i="1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76350" y="3714752"/>
              <a:ext cx="738664" cy="17859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下一条依附于顶点 </a:t>
              </a:r>
              <a:r>
                <a:rPr lang="en-US" sz="1800" i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 </a:t>
              </a:r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的边结点</a:t>
              </a:r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21927" y="3714752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边的权</a:t>
              </a:r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237752" y="3212460"/>
              <a:ext cx="684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mark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95958" y="3714752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标志域</a:t>
              </a:r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05177" y="3714752"/>
              <a:ext cx="738664" cy="17859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下一条依附于顶点  </a:t>
              </a:r>
              <a:r>
                <a:rPr lang="en-US" altLang="zh-CN" sz="1800" i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sz="1800" i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</a:t>
              </a:r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的边结点</a:t>
              </a:r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28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2928926" y="357166"/>
            <a:ext cx="2357454" cy="1357322"/>
            <a:chOff x="2928926" y="357166"/>
            <a:chExt cx="2357454" cy="1357322"/>
          </a:xfrm>
        </p:grpSpPr>
        <p:sp>
          <p:nvSpPr>
            <p:cNvPr id="3" name="椭圆 2"/>
            <p:cNvSpPr/>
            <p:nvPr/>
          </p:nvSpPr>
          <p:spPr bwMode="auto">
            <a:xfrm>
              <a:off x="2928926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2928926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929058" y="785794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4857752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857752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3" idx="6"/>
              <a:endCxn id="6" idx="2"/>
            </p:cNvCxnSpPr>
            <p:nvPr/>
          </p:nvCxnSpPr>
          <p:spPr>
            <a:xfrm>
              <a:off x="3357554" y="571480"/>
              <a:ext cx="1500198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3" idx="4"/>
              <a:endCxn id="4" idx="0"/>
            </p:cNvCxnSpPr>
            <p:nvPr/>
          </p:nvCxnSpPr>
          <p:spPr>
            <a:xfrm rot="5400000">
              <a:off x="2893207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5" idx="6"/>
            </p:cNvCxnSpPr>
            <p:nvPr/>
          </p:nvCxnSpPr>
          <p:spPr>
            <a:xfrm rot="5400000">
              <a:off x="4500563" y="580147"/>
              <a:ext cx="277085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3"/>
              <a:endCxn id="4" idx="6"/>
            </p:cNvCxnSpPr>
            <p:nvPr/>
          </p:nvCxnSpPr>
          <p:spPr>
            <a:xfrm rot="5400000">
              <a:off x="3500431" y="1008775"/>
              <a:ext cx="348523" cy="634275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5"/>
              <a:endCxn id="7" idx="2"/>
            </p:cNvCxnSpPr>
            <p:nvPr/>
          </p:nvCxnSpPr>
          <p:spPr>
            <a:xfrm rot="16200000" flipH="1">
              <a:off x="4402072" y="1044493"/>
              <a:ext cx="348523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4"/>
              <a:endCxn id="7" idx="0"/>
            </p:cNvCxnSpPr>
            <p:nvPr/>
          </p:nvCxnSpPr>
          <p:spPr>
            <a:xfrm rot="5400000">
              <a:off x="4822033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 bwMode="auto">
          <a:xfrm>
            <a:off x="642910" y="217462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214414" y="217462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320" y="234289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2283174" y="2285992"/>
            <a:ext cx="2074512" cy="357190"/>
            <a:chOff x="2283174" y="2285992"/>
            <a:chExt cx="2074512" cy="357190"/>
          </a:xfrm>
        </p:grpSpPr>
        <p:sp>
          <p:nvSpPr>
            <p:cNvPr id="24" name="矩形 23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283174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000628" y="2285992"/>
            <a:ext cx="2074512" cy="357190"/>
            <a:chOff x="5000628" y="2285992"/>
            <a:chExt cx="2074512" cy="357190"/>
          </a:xfrm>
        </p:grpSpPr>
        <p:sp>
          <p:nvSpPr>
            <p:cNvPr id="29" name="矩形 28"/>
            <p:cNvSpPr/>
            <p:nvPr/>
          </p:nvSpPr>
          <p:spPr bwMode="auto">
            <a:xfrm>
              <a:off x="5429256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857884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28651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6715140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00062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5" name="直接箭头连接符 34"/>
          <p:cNvCxnSpPr>
            <a:endCxn id="28" idx="1"/>
          </p:cNvCxnSpPr>
          <p:nvPr/>
        </p:nvCxnSpPr>
        <p:spPr>
          <a:xfrm flipV="1">
            <a:off x="1500166" y="2464587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640100" y="307181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211604" y="307181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7510" y="324008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68310" y="388913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239814" y="388913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5720" y="405740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2308574" y="4000504"/>
            <a:ext cx="2074512" cy="357190"/>
            <a:chOff x="2308574" y="4000504"/>
            <a:chExt cx="2074512" cy="357190"/>
          </a:xfrm>
        </p:grpSpPr>
        <p:sp>
          <p:nvSpPr>
            <p:cNvPr id="53" name="矩形 52"/>
            <p:cNvSpPr/>
            <p:nvPr/>
          </p:nvSpPr>
          <p:spPr bwMode="auto">
            <a:xfrm>
              <a:off x="273720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3165830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59445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023086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30857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5026028" y="4000504"/>
            <a:ext cx="2074512" cy="357190"/>
            <a:chOff x="5026028" y="4000504"/>
            <a:chExt cx="2074512" cy="357190"/>
          </a:xfrm>
        </p:grpSpPr>
        <p:sp>
          <p:nvSpPr>
            <p:cNvPr id="58" name="矩形 57"/>
            <p:cNvSpPr/>
            <p:nvPr/>
          </p:nvSpPr>
          <p:spPr bwMode="auto">
            <a:xfrm>
              <a:off x="5454656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883284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631191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740540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50260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3" name="直接箭头连接符 62"/>
          <p:cNvCxnSpPr>
            <a:endCxn id="57" idx="1"/>
          </p:cNvCxnSpPr>
          <p:nvPr/>
        </p:nvCxnSpPr>
        <p:spPr>
          <a:xfrm flipV="1">
            <a:off x="1525566" y="4179099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 bwMode="auto">
          <a:xfrm>
            <a:off x="668310" y="467495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239814" y="467495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5720" y="484322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68310" y="550070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239814" y="550070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5720" y="566897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2308574" y="5612074"/>
            <a:ext cx="2074512" cy="357190"/>
            <a:chOff x="2308574" y="5612074"/>
            <a:chExt cx="2074512" cy="357190"/>
          </a:xfrm>
        </p:grpSpPr>
        <p:sp>
          <p:nvSpPr>
            <p:cNvPr id="81" name="矩形 80"/>
            <p:cNvSpPr/>
            <p:nvPr/>
          </p:nvSpPr>
          <p:spPr bwMode="auto">
            <a:xfrm>
              <a:off x="273720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3165830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359445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4023086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2308574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5026028" y="5612074"/>
            <a:ext cx="2074512" cy="357190"/>
            <a:chOff x="5026028" y="5612074"/>
            <a:chExt cx="2074512" cy="357190"/>
          </a:xfrm>
        </p:grpSpPr>
        <p:sp>
          <p:nvSpPr>
            <p:cNvPr id="86" name="矩形 85"/>
            <p:cNvSpPr/>
            <p:nvPr/>
          </p:nvSpPr>
          <p:spPr bwMode="auto">
            <a:xfrm>
              <a:off x="5454656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5883284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631191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6740540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502602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91" name="直接箭头连接符 90"/>
          <p:cNvCxnSpPr>
            <a:endCxn id="85" idx="1"/>
          </p:cNvCxnSpPr>
          <p:nvPr/>
        </p:nvCxnSpPr>
        <p:spPr>
          <a:xfrm flipV="1">
            <a:off x="1525566" y="5790669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/>
          <p:cNvGrpSpPr/>
          <p:nvPr/>
        </p:nvGrpSpPr>
        <p:grpSpPr>
          <a:xfrm>
            <a:off x="3356760" y="2071678"/>
            <a:ext cx="2715438" cy="429422"/>
            <a:chOff x="3356760" y="2071678"/>
            <a:chExt cx="2715438" cy="429422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3357554" y="2071678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5400000">
              <a:off x="5965041" y="2178835"/>
              <a:ext cx="214314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5400000">
              <a:off x="3143240" y="2285992"/>
              <a:ext cx="428628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合 138"/>
          <p:cNvGrpSpPr/>
          <p:nvPr/>
        </p:nvGrpSpPr>
        <p:grpSpPr>
          <a:xfrm>
            <a:off x="1497356" y="1928802"/>
            <a:ext cx="2288826" cy="1437660"/>
            <a:chOff x="1497356" y="1928802"/>
            <a:chExt cx="2288826" cy="1437660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1497356" y="3361777"/>
              <a:ext cx="432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rot="5400000">
              <a:off x="1215994" y="2652868"/>
              <a:ext cx="1425600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928794" y="1928802"/>
              <a:ext cx="1857388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26" idx="0"/>
            </p:cNvCxnSpPr>
            <p:nvPr/>
          </p:nvCxnSpPr>
          <p:spPr>
            <a:xfrm rot="5400000">
              <a:off x="3606182" y="2105992"/>
              <a:ext cx="357190" cy="281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104"/>
          <p:cNvCxnSpPr>
            <a:endCxn id="56" idx="0"/>
          </p:cNvCxnSpPr>
          <p:nvPr/>
        </p:nvCxnSpPr>
        <p:spPr>
          <a:xfrm rot="5400000">
            <a:off x="3423130" y="3208824"/>
            <a:ext cx="1571636" cy="1172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84" idx="0"/>
          </p:cNvCxnSpPr>
          <p:nvPr/>
        </p:nvCxnSpPr>
        <p:spPr>
          <a:xfrm rot="5400000">
            <a:off x="3524614" y="4907584"/>
            <a:ext cx="1382962" cy="2601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3382954" y="3712504"/>
            <a:ext cx="2714644" cy="503108"/>
            <a:chOff x="3382954" y="3712504"/>
            <a:chExt cx="2714644" cy="503108"/>
          </a:xfrm>
        </p:grpSpPr>
        <p:cxnSp>
          <p:nvCxnSpPr>
            <p:cNvPr id="110" name="直接连接符 109"/>
            <p:cNvCxnSpPr/>
            <p:nvPr/>
          </p:nvCxnSpPr>
          <p:spPr>
            <a:xfrm rot="5400000">
              <a:off x="3146415" y="3964785"/>
              <a:ext cx="500066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382954" y="3714752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rot="16200000" flipH="1">
              <a:off x="5953598" y="3856504"/>
              <a:ext cx="288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直接箭头连接符 115"/>
          <p:cNvCxnSpPr>
            <a:endCxn id="87" idx="0"/>
          </p:cNvCxnSpPr>
          <p:nvPr/>
        </p:nvCxnSpPr>
        <p:spPr>
          <a:xfrm rot="16200000" flipH="1">
            <a:off x="5373570" y="4913446"/>
            <a:ext cx="1397256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1487466" y="4357694"/>
            <a:ext cx="5040000" cy="633600"/>
            <a:chOff x="1487466" y="4357694"/>
            <a:chExt cx="5040000" cy="633600"/>
          </a:xfrm>
        </p:grpSpPr>
        <p:cxnSp>
          <p:nvCxnSpPr>
            <p:cNvPr id="77" name="直接箭头连接符 76"/>
            <p:cNvCxnSpPr/>
            <p:nvPr/>
          </p:nvCxnSpPr>
          <p:spPr>
            <a:xfrm>
              <a:off x="1487466" y="4977617"/>
              <a:ext cx="5040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endCxn id="60" idx="2"/>
            </p:cNvCxnSpPr>
            <p:nvPr/>
          </p:nvCxnSpPr>
          <p:spPr>
            <a:xfrm rot="5400000" flipH="1" flipV="1">
              <a:off x="6209426" y="4674494"/>
              <a:ext cx="6336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/>
          <p:nvPr/>
        </p:nvGrpSpPr>
        <p:grpSpPr>
          <a:xfrm>
            <a:off x="3356760" y="5787248"/>
            <a:ext cx="3600794" cy="396000"/>
            <a:chOff x="3356760" y="5787248"/>
            <a:chExt cx="3600794" cy="396000"/>
          </a:xfrm>
        </p:grpSpPr>
        <p:cxnSp>
          <p:nvCxnSpPr>
            <p:cNvPr id="121" name="直接连接符 120"/>
            <p:cNvCxnSpPr/>
            <p:nvPr/>
          </p:nvCxnSpPr>
          <p:spPr>
            <a:xfrm rot="5400000">
              <a:off x="3159554" y="5984454"/>
              <a:ext cx="396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3357554" y="6169044"/>
              <a:ext cx="3600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 rot="16200000" flipV="1">
              <a:off x="6837940" y="6056282"/>
              <a:ext cx="216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直接箭头连接符 141"/>
          <p:cNvCxnSpPr>
            <a:endCxn id="32" idx="2"/>
          </p:cNvCxnSpPr>
          <p:nvPr/>
        </p:nvCxnSpPr>
        <p:spPr>
          <a:xfrm rot="16200000" flipV="1">
            <a:off x="6109322" y="3429000"/>
            <a:ext cx="1571636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rot="10800000" flipV="1">
            <a:off x="1630780" y="866433"/>
            <a:ext cx="1214446" cy="100013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19285995">
            <a:off x="1231380" y="89713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邻接多重表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715272" y="3143248"/>
            <a:ext cx="553998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创建完毕</a:t>
            </a:r>
            <a:endParaRPr lang="zh-CN" altLang="en-US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7" name="灯片编号占位符 1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29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676275"/>
            <a:ext cx="7958166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 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)∈E(G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143116"/>
            <a:ext cx="81439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权有向图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 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i="1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</a:t>
            </a:r>
            <a:r>
              <a:rPr kumimoji="1" lang="en-US" altLang="zh-CN" sz="20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 smtClean="0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&gt;∈E(G)   0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∞：其他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30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49" name="AutoShape 57"/>
          <p:cNvSpPr>
            <a:spLocks noChangeArrowheads="1"/>
          </p:cNvSpPr>
          <p:nvPr/>
        </p:nvSpPr>
        <p:spPr bwMode="auto">
          <a:xfrm>
            <a:off x="3636961" y="1844675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042988" y="1050925"/>
            <a:ext cx="2089150" cy="2017713"/>
            <a:chOff x="657" y="662"/>
            <a:chExt cx="1316" cy="1271"/>
          </a:xfrm>
        </p:grpSpPr>
        <p:sp>
          <p:nvSpPr>
            <p:cNvPr id="161852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1853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1854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1855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1856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61857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58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59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0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1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2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3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4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042988" y="3840179"/>
            <a:ext cx="2089150" cy="2017713"/>
            <a:chOff x="657" y="2250"/>
            <a:chExt cx="1316" cy="1271"/>
          </a:xfrm>
        </p:grpSpPr>
        <p:sp>
          <p:nvSpPr>
            <p:cNvPr id="161866" name="Oval 74"/>
            <p:cNvSpPr>
              <a:spLocks noChangeArrowheads="1"/>
            </p:cNvSpPr>
            <p:nvPr/>
          </p:nvSpPr>
          <p:spPr bwMode="auto">
            <a:xfrm>
              <a:off x="1202" y="2250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1867" name="Oval 75"/>
            <p:cNvSpPr>
              <a:spLocks noChangeArrowheads="1"/>
            </p:cNvSpPr>
            <p:nvPr/>
          </p:nvSpPr>
          <p:spPr bwMode="auto">
            <a:xfrm>
              <a:off x="1202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1868" name="Oval 76"/>
            <p:cNvSpPr>
              <a:spLocks noChangeArrowheads="1"/>
            </p:cNvSpPr>
            <p:nvPr/>
          </p:nvSpPr>
          <p:spPr bwMode="auto">
            <a:xfrm>
              <a:off x="657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1869" name="Oval 77"/>
            <p:cNvSpPr>
              <a:spLocks noChangeArrowheads="1"/>
            </p:cNvSpPr>
            <p:nvPr/>
          </p:nvSpPr>
          <p:spPr bwMode="auto">
            <a:xfrm>
              <a:off x="1746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1870" name="Oval 78"/>
            <p:cNvSpPr>
              <a:spLocks noChangeArrowheads="1"/>
            </p:cNvSpPr>
            <p:nvPr/>
          </p:nvSpPr>
          <p:spPr bwMode="auto">
            <a:xfrm>
              <a:off x="1202" y="3294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61871" name="Freeform 79"/>
            <p:cNvSpPr>
              <a:spLocks/>
            </p:cNvSpPr>
            <p:nvPr/>
          </p:nvSpPr>
          <p:spPr bwMode="auto">
            <a:xfrm>
              <a:off x="827" y="2416"/>
              <a:ext cx="392" cy="400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0" y="400"/>
                </a:cxn>
              </a:cxnLst>
              <a:rect l="0" t="0" r="r" b="b"/>
              <a:pathLst>
                <a:path w="392" h="400">
                  <a:moveTo>
                    <a:pt x="392" y="0"/>
                  </a:moveTo>
                  <a:lnTo>
                    <a:pt x="0" y="40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2" name="Freeform 80"/>
            <p:cNvSpPr>
              <a:spLocks/>
            </p:cNvSpPr>
            <p:nvPr/>
          </p:nvSpPr>
          <p:spPr bwMode="auto">
            <a:xfrm>
              <a:off x="1307" y="2472"/>
              <a:ext cx="1" cy="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</a:cxnLst>
              <a:rect l="0" t="0" r="r" b="b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3" name="Line 81"/>
            <p:cNvSpPr>
              <a:spLocks noChangeShapeType="1"/>
            </p:cNvSpPr>
            <p:nvPr/>
          </p:nvSpPr>
          <p:spPr bwMode="auto">
            <a:xfrm flipH="1" flipV="1">
              <a:off x="1429" y="2387"/>
              <a:ext cx="363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4" name="Line 82"/>
            <p:cNvSpPr>
              <a:spLocks noChangeShapeType="1"/>
            </p:cNvSpPr>
            <p:nvPr/>
          </p:nvSpPr>
          <p:spPr bwMode="auto">
            <a:xfrm>
              <a:off x="885" y="2886"/>
              <a:ext cx="317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5" name="Line 83"/>
            <p:cNvSpPr>
              <a:spLocks noChangeShapeType="1"/>
            </p:cNvSpPr>
            <p:nvPr/>
          </p:nvSpPr>
          <p:spPr bwMode="auto">
            <a:xfrm flipH="1">
              <a:off x="1429" y="2886"/>
              <a:ext cx="318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6" name="Freeform 84"/>
            <p:cNvSpPr>
              <a:spLocks/>
            </p:cNvSpPr>
            <p:nvPr/>
          </p:nvSpPr>
          <p:spPr bwMode="auto">
            <a:xfrm>
              <a:off x="1307" y="3016"/>
              <a:ext cx="8" cy="264"/>
            </a:xfrm>
            <a:custGeom>
              <a:avLst/>
              <a:gdLst/>
              <a:ahLst/>
              <a:cxnLst>
                <a:cxn ang="0">
                  <a:pos x="8" y="264"/>
                </a:cxn>
                <a:cxn ang="0">
                  <a:pos x="0" y="0"/>
                </a:cxn>
              </a:cxnLst>
              <a:rect l="0" t="0" r="r" b="b"/>
              <a:pathLst>
                <a:path w="8" h="264">
                  <a:moveTo>
                    <a:pt x="8" y="264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7" name="Line 85"/>
            <p:cNvSpPr>
              <a:spLocks noChangeShapeType="1"/>
            </p:cNvSpPr>
            <p:nvPr/>
          </p:nvSpPr>
          <p:spPr bwMode="auto">
            <a:xfrm flipV="1">
              <a:off x="142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8" name="Line 86"/>
            <p:cNvSpPr>
              <a:spLocks noChangeShapeType="1"/>
            </p:cNvSpPr>
            <p:nvPr/>
          </p:nvSpPr>
          <p:spPr bwMode="auto">
            <a:xfrm>
              <a:off x="83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1850" name="AutoShape 58"/>
          <p:cNvSpPr>
            <a:spLocks noChangeArrowheads="1"/>
          </p:cNvSpPr>
          <p:nvPr/>
        </p:nvSpPr>
        <p:spPr bwMode="auto">
          <a:xfrm>
            <a:off x="3636961" y="4633929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5953125" y="1141413"/>
            <a:ext cx="2768623" cy="2087562"/>
            <a:chOff x="5953125" y="1141413"/>
            <a:chExt cx="2768623" cy="2087562"/>
          </a:xfrm>
        </p:grpSpPr>
        <p:sp>
          <p:nvSpPr>
            <p:cNvPr id="161889" name="Line 97"/>
            <p:cNvSpPr>
              <a:spLocks noChangeShapeType="1"/>
            </p:cNvSpPr>
            <p:nvPr/>
          </p:nvSpPr>
          <p:spPr bwMode="auto">
            <a:xfrm>
              <a:off x="5953125" y="1141413"/>
              <a:ext cx="2087563" cy="208756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1890" name="Text Box 98"/>
            <p:cNvSpPr txBox="1">
              <a:spLocks noChangeArrowheads="1"/>
            </p:cNvSpPr>
            <p:nvPr/>
          </p:nvSpPr>
          <p:spPr bwMode="auto">
            <a:xfrm>
              <a:off x="7858148" y="2817811"/>
              <a:ext cx="8636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对称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951569" y="3783029"/>
            <a:ext cx="3128955" cy="2087563"/>
            <a:chOff x="5951569" y="3783029"/>
            <a:chExt cx="3128955" cy="2087563"/>
          </a:xfrm>
        </p:grpSpPr>
        <p:sp>
          <p:nvSpPr>
            <p:cNvPr id="161887" name="Line 95"/>
            <p:cNvSpPr>
              <a:spLocks noChangeShapeType="1"/>
            </p:cNvSpPr>
            <p:nvPr/>
          </p:nvSpPr>
          <p:spPr bwMode="auto">
            <a:xfrm>
              <a:off x="5951569" y="3783029"/>
              <a:ext cx="2087563" cy="2087563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91" name="Text Box 99"/>
            <p:cNvSpPr txBox="1">
              <a:spLocks noChangeArrowheads="1"/>
            </p:cNvSpPr>
            <p:nvPr/>
          </p:nvSpPr>
          <p:spPr bwMode="auto">
            <a:xfrm>
              <a:off x="8001024" y="5461017"/>
              <a:ext cx="10795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不对称</a:t>
              </a:r>
            </a:p>
          </p:txBody>
        </p:sp>
      </p:grpSp>
      <p:sp>
        <p:nvSpPr>
          <p:cNvPr id="161892" name="Text Box 100"/>
          <p:cNvSpPr txBox="1">
            <a:spLocks noChangeArrowheads="1"/>
          </p:cNvSpPr>
          <p:nvPr/>
        </p:nvSpPr>
        <p:spPr bwMode="auto">
          <a:xfrm>
            <a:off x="611188" y="260350"/>
            <a:ext cx="2532052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邻接矩阵演示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43438" y="642918"/>
            <a:ext cx="3312342" cy="2286810"/>
            <a:chOff x="2285984" y="3000372"/>
            <a:chExt cx="3312342" cy="2286810"/>
          </a:xfrm>
        </p:grpSpPr>
        <p:sp>
          <p:nvSpPr>
            <p:cNvPr id="65" name="TextBox 64"/>
            <p:cNvSpPr txBox="1"/>
            <p:nvPr/>
          </p:nvSpPr>
          <p:spPr>
            <a:xfrm>
              <a:off x="2285984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1    0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</a:t>
              </a:r>
              <a:endParaRPr lang="zh-CN" altLang="en-US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1    1    1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1    1</a:t>
              </a:r>
              <a:r>
                <a:rPr lang="en-US" altLang="zh-CN" sz="2000" dirty="0" smtClean="0"/>
                <a:t>    0</a:t>
              </a:r>
              <a:endParaRPr lang="zh-CN" altLang="en-US" sz="2000" dirty="0"/>
            </a:p>
          </p:txBody>
        </p:sp>
        <p:cxnSp>
          <p:nvCxnSpPr>
            <p:cNvPr id="71" name="直接连接符 70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0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1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2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3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C00000"/>
                  </a:solidFill>
                </a:rPr>
                <a:t>0    1    2    3    4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643438" y="3339320"/>
            <a:ext cx="3322691" cy="2286810"/>
            <a:chOff x="2275635" y="3000372"/>
            <a:chExt cx="3322691" cy="2286810"/>
          </a:xfrm>
        </p:grpSpPr>
        <p:sp>
          <p:nvSpPr>
            <p:cNvPr id="84" name="TextBox 83"/>
            <p:cNvSpPr txBox="1"/>
            <p:nvPr/>
          </p:nvSpPr>
          <p:spPr>
            <a:xfrm>
              <a:off x="2275635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</a:t>
              </a:r>
              <a:endParaRPr lang="zh-CN" altLang="en-US" sz="2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0    0    0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0000FF"/>
                  </a:solidFill>
                </a:rPr>
                <a:t>0    0    0    </a:t>
              </a:r>
              <a:r>
                <a:rPr lang="en-US" altLang="zh-CN" sz="2000" dirty="0" smtClean="0"/>
                <a:t>0    0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0    0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  1</a:t>
              </a:r>
              <a:r>
                <a:rPr lang="en-US" altLang="zh-CN" sz="2000" dirty="0" smtClean="0"/>
                <a:t>    0</a:t>
              </a:r>
              <a:endParaRPr lang="zh-CN" altLang="en-US" sz="2000" dirty="0"/>
            </a:p>
          </p:txBody>
        </p:sp>
        <p:cxnSp>
          <p:nvCxnSpPr>
            <p:cNvPr id="90" name="直接连接符 89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0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1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2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3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C00000"/>
                  </a:solidFill>
                </a:rPr>
                <a:t>0    1    2    3    4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49" grpId="0" animBg="1"/>
      <p:bldP spid="1618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4262438" cy="44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邻接矩阵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的主要特点：</a:t>
            </a:r>
            <a:r>
              <a:rPr kumimoji="1"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　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142984"/>
            <a:ext cx="5857916" cy="1115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一个图的邻接矩阵表示是唯一的。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特别适合于稠密图的存储。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28728" y="2358224"/>
            <a:ext cx="4143404" cy="899382"/>
            <a:chOff x="1428728" y="2358224"/>
            <a:chExt cx="4143404" cy="899382"/>
          </a:xfrm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2892413" y="2607463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428728" y="2857496"/>
              <a:ext cx="41434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邻接矩阵的存储空间为</a:t>
              </a:r>
              <a:r>
                <a:rPr kumimoji="1" lang="en-US" altLang="zh-CN" sz="200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O(</a:t>
              </a:r>
              <a:r>
                <a:rPr kumimoji="1" lang="en-US" altLang="zh-CN" sz="2000" i="1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</a:t>
              </a:r>
              <a:r>
                <a:rPr kumimoji="1" lang="en-US" altLang="zh-CN" sz="2000" baseline="3000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kumimoji="1" lang="en-US" altLang="zh-CN" sz="200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</a:t>
              </a:r>
              <a:endPara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95289" y="908050"/>
            <a:ext cx="6105537" cy="4234594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&lt;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最大顶点个数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	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no;	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info;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图的定义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edges[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数，边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vexs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MatGraph;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6264275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图的邻接矩阵存储类型定义如下：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43702" y="1785926"/>
            <a:ext cx="1500198" cy="1285884"/>
            <a:chOff x="6643702" y="1785926"/>
            <a:chExt cx="1500198" cy="1285884"/>
          </a:xfrm>
        </p:grpSpPr>
        <p:sp>
          <p:nvSpPr>
            <p:cNvPr id="4" name="TextBox 3"/>
            <p:cNvSpPr txBox="1"/>
            <p:nvPr/>
          </p:nvSpPr>
          <p:spPr>
            <a:xfrm>
              <a:off x="6858016" y="2071678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声明顶点的类型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43702" y="3286124"/>
            <a:ext cx="1785950" cy="1571636"/>
            <a:chOff x="6643702" y="3286124"/>
            <a:chExt cx="1785950" cy="1571636"/>
          </a:xfrm>
        </p:grpSpPr>
        <p:sp>
          <p:nvSpPr>
            <p:cNvPr id="6" name="TextBox 5"/>
            <p:cNvSpPr txBox="1"/>
            <p:nvPr/>
          </p:nvSpPr>
          <p:spPr>
            <a:xfrm>
              <a:off x="6786578" y="3857628"/>
              <a:ext cx="1643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声明的邻接矩阵类型</a:t>
              </a:r>
              <a:endParaRPr lang="zh-CN" altLang="en-US" sz="2000" dirty="0"/>
            </a:p>
          </p:txBody>
        </p:sp>
        <p:sp>
          <p:nvSpPr>
            <p:cNvPr id="7" name="右大括号 6"/>
            <p:cNvSpPr/>
            <p:nvPr/>
          </p:nvSpPr>
          <p:spPr>
            <a:xfrm>
              <a:off x="6643702" y="3286124"/>
              <a:ext cx="142876" cy="1571636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6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3629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对图中每个顶点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建立一个单链表，将顶点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的所有邻接点链起来。</a:t>
            </a:r>
            <a:endParaRPr kumimoji="1" lang="zh-CN" altLang="en-US" sz="2200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558" name="Text Box 30" descr="画布"/>
          <p:cNvSpPr txBox="1">
            <a:spLocks noChangeArrowheads="1"/>
          </p:cNvSpPr>
          <p:nvPr/>
        </p:nvSpPr>
        <p:spPr bwMode="auto">
          <a:xfrm>
            <a:off x="539750" y="404813"/>
            <a:ext cx="4103688" cy="51911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8.2.2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邻接表存储方法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57158" y="2643182"/>
            <a:ext cx="2089150" cy="2017713"/>
            <a:chOff x="657" y="662"/>
            <a:chExt cx="1316" cy="1271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714612" y="2357430"/>
            <a:ext cx="4786346" cy="646331"/>
            <a:chOff x="2714612" y="2357430"/>
            <a:chExt cx="4786346" cy="646331"/>
          </a:xfrm>
        </p:grpSpPr>
        <p:sp>
          <p:nvSpPr>
            <p:cNvPr id="21" name="矩形 20"/>
            <p:cNvSpPr/>
            <p:nvPr/>
          </p:nvSpPr>
          <p:spPr bwMode="auto">
            <a:xfrm>
              <a:off x="4071934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643438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286380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857884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500826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7072330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4857752" y="26747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072198" y="268272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14612" y="2357430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714612" y="3078304"/>
            <a:ext cx="4786346" cy="646331"/>
            <a:chOff x="2714612" y="3078304"/>
            <a:chExt cx="4786346" cy="646331"/>
          </a:xfrm>
        </p:grpSpPr>
        <p:sp>
          <p:nvSpPr>
            <p:cNvPr id="30" name="矩形 29"/>
            <p:cNvSpPr/>
            <p:nvPr/>
          </p:nvSpPr>
          <p:spPr bwMode="auto">
            <a:xfrm>
              <a:off x="4071934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643438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286380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857884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500826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072330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4857752" y="33956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6072198" y="340360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714612" y="3078304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714612" y="3864122"/>
            <a:ext cx="4786346" cy="646331"/>
            <a:chOff x="2714612" y="3864122"/>
            <a:chExt cx="4786346" cy="646331"/>
          </a:xfrm>
        </p:grpSpPr>
        <p:sp>
          <p:nvSpPr>
            <p:cNvPr id="39" name="矩形 38"/>
            <p:cNvSpPr/>
            <p:nvPr/>
          </p:nvSpPr>
          <p:spPr bwMode="auto">
            <a:xfrm>
              <a:off x="407193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64343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28638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5788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500826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7072330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4857752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6072198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14612" y="3864122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714612" y="5357826"/>
            <a:ext cx="4786346" cy="646331"/>
            <a:chOff x="2714612" y="5357826"/>
            <a:chExt cx="4786346" cy="646331"/>
          </a:xfrm>
        </p:grpSpPr>
        <p:sp>
          <p:nvSpPr>
            <p:cNvPr id="57" name="矩形 56"/>
            <p:cNvSpPr/>
            <p:nvPr/>
          </p:nvSpPr>
          <p:spPr bwMode="auto">
            <a:xfrm>
              <a:off x="4071934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643438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286380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5857884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500826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7072330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4857752" y="56751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6072198" y="568312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714612" y="5357826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714612" y="4649940"/>
            <a:ext cx="6072230" cy="646331"/>
            <a:chOff x="2714612" y="4649940"/>
            <a:chExt cx="6072230" cy="646331"/>
          </a:xfrm>
        </p:grpSpPr>
        <p:sp>
          <p:nvSpPr>
            <p:cNvPr id="48" name="矩形 47"/>
            <p:cNvSpPr/>
            <p:nvPr/>
          </p:nvSpPr>
          <p:spPr bwMode="auto">
            <a:xfrm>
              <a:off x="4071934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643438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28638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85788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500826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072330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857752" y="496729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6072198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714612" y="4649940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778671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835821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7358082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7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35824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每个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上添加一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头结点（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表示顶点信息）。并将所有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表头结点构成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个数组，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下标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的元素表示顶点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表头结点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39710" y="2428868"/>
            <a:ext cx="2089150" cy="2017713"/>
            <a:chOff x="657" y="662"/>
            <a:chExt cx="1316" cy="1271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286248" y="2071678"/>
            <a:ext cx="3429024" cy="357190"/>
            <a:chOff x="4286248" y="2071678"/>
            <a:chExt cx="3429024" cy="357190"/>
          </a:xfrm>
        </p:grpSpPr>
        <p:sp>
          <p:nvSpPr>
            <p:cNvPr id="22" name="矩形 21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286248" y="2714620"/>
            <a:ext cx="3429024" cy="357190"/>
            <a:chOff x="4286248" y="2792552"/>
            <a:chExt cx="3429024" cy="357190"/>
          </a:xfrm>
        </p:grpSpPr>
        <p:sp>
          <p:nvSpPr>
            <p:cNvPr id="32" name="矩形 31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4286248" y="3378200"/>
            <a:ext cx="3429024" cy="357190"/>
            <a:chOff x="4286248" y="3578370"/>
            <a:chExt cx="3429024" cy="357190"/>
          </a:xfrm>
        </p:grpSpPr>
        <p:sp>
          <p:nvSpPr>
            <p:cNvPr id="42" name="矩形 41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4286248" y="4643446"/>
            <a:ext cx="3429024" cy="357190"/>
            <a:chOff x="4286248" y="5072074"/>
            <a:chExt cx="3429024" cy="357190"/>
          </a:xfrm>
        </p:grpSpPr>
        <p:sp>
          <p:nvSpPr>
            <p:cNvPr id="52" name="矩形 51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4286248" y="4000504"/>
            <a:ext cx="4714908" cy="357190"/>
            <a:chOff x="4286248" y="4364188"/>
            <a:chExt cx="4714908" cy="357190"/>
          </a:xfrm>
        </p:grpSpPr>
        <p:sp>
          <p:nvSpPr>
            <p:cNvPr id="62" name="矩形 61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2571736" y="1928802"/>
            <a:ext cx="1714512" cy="3214710"/>
            <a:chOff x="2571736" y="1928802"/>
            <a:chExt cx="1714512" cy="3214710"/>
          </a:xfrm>
        </p:grpSpPr>
        <p:sp>
          <p:nvSpPr>
            <p:cNvPr id="79" name="矩形 78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8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85011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图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的邻接表存储方法是一种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顺序分配与链式分配相结合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的存储方法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sz="2200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071934" y="1357298"/>
            <a:ext cx="3429024" cy="357190"/>
            <a:chOff x="4286248" y="2071678"/>
            <a:chExt cx="342902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4071934" y="2000240"/>
            <a:ext cx="3429024" cy="357190"/>
            <a:chOff x="4286248" y="2792552"/>
            <a:chExt cx="3429024" cy="357190"/>
          </a:xfrm>
        </p:grpSpPr>
        <p:sp>
          <p:nvSpPr>
            <p:cNvPr id="16" name="矩形 15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23"/>
          <p:cNvGrpSpPr/>
          <p:nvPr/>
        </p:nvGrpSpPr>
        <p:grpSpPr>
          <a:xfrm>
            <a:off x="4071934" y="2663820"/>
            <a:ext cx="3429024" cy="357190"/>
            <a:chOff x="4286248" y="3578370"/>
            <a:chExt cx="3429024" cy="357190"/>
          </a:xfrm>
        </p:grpSpPr>
        <p:sp>
          <p:nvSpPr>
            <p:cNvPr id="25" name="矩形 24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32"/>
          <p:cNvGrpSpPr/>
          <p:nvPr/>
        </p:nvGrpSpPr>
        <p:grpSpPr>
          <a:xfrm>
            <a:off x="4071934" y="3929066"/>
            <a:ext cx="3429024" cy="357190"/>
            <a:chOff x="4286248" y="5072074"/>
            <a:chExt cx="3429024" cy="357190"/>
          </a:xfrm>
        </p:grpSpPr>
        <p:sp>
          <p:nvSpPr>
            <p:cNvPr id="34" name="矩形 33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41"/>
          <p:cNvGrpSpPr/>
          <p:nvPr/>
        </p:nvGrpSpPr>
        <p:grpSpPr>
          <a:xfrm>
            <a:off x="4071934" y="3286124"/>
            <a:ext cx="4714908" cy="357190"/>
            <a:chOff x="4286248" y="4364188"/>
            <a:chExt cx="4714908" cy="357190"/>
          </a:xfrm>
        </p:grpSpPr>
        <p:sp>
          <p:nvSpPr>
            <p:cNvPr id="43" name="矩形 42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53"/>
          <p:cNvGrpSpPr/>
          <p:nvPr/>
        </p:nvGrpSpPr>
        <p:grpSpPr>
          <a:xfrm>
            <a:off x="2357422" y="1214422"/>
            <a:ext cx="1714512" cy="3214710"/>
            <a:chOff x="2571736" y="1928802"/>
            <a:chExt cx="1714512" cy="3214710"/>
          </a:xfrm>
        </p:grpSpPr>
        <p:sp>
          <p:nvSpPr>
            <p:cNvPr id="55" name="矩形 54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76"/>
          <p:cNvGrpSpPr/>
          <p:nvPr/>
        </p:nvGrpSpPr>
        <p:grpSpPr>
          <a:xfrm>
            <a:off x="500034" y="2500306"/>
            <a:ext cx="1857388" cy="707886"/>
            <a:chOff x="500034" y="2500306"/>
            <a:chExt cx="1857388" cy="707886"/>
          </a:xfrm>
        </p:grpSpPr>
        <p:sp>
          <p:nvSpPr>
            <p:cNvPr id="75" name="TextBox 74"/>
            <p:cNvSpPr txBox="1"/>
            <p:nvPr/>
          </p:nvSpPr>
          <p:spPr>
            <a:xfrm>
              <a:off x="500034" y="2500306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找顶点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的边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" name="右箭头 75"/>
            <p:cNvSpPr/>
            <p:nvPr/>
          </p:nvSpPr>
          <p:spPr bwMode="auto">
            <a:xfrm>
              <a:off x="1571604" y="2714620"/>
              <a:ext cx="785818" cy="193676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86" name="直接箭头连接符 85"/>
          <p:cNvCxnSpPr/>
          <p:nvPr/>
        </p:nvCxnSpPr>
        <p:spPr>
          <a:xfrm rot="5400000" flipH="1" flipV="1">
            <a:off x="2821769" y="4750603"/>
            <a:ext cx="64294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6200000" flipV="1">
            <a:off x="5607851" y="4536289"/>
            <a:ext cx="785818" cy="5715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92"/>
          <p:cNvGrpSpPr/>
          <p:nvPr/>
        </p:nvGrpSpPr>
        <p:grpSpPr>
          <a:xfrm>
            <a:off x="7572396" y="5286388"/>
            <a:ext cx="1357322" cy="707886"/>
            <a:chOff x="7572396" y="5143512"/>
            <a:chExt cx="1357322" cy="707886"/>
          </a:xfrm>
        </p:grpSpPr>
        <p:sp>
          <p:nvSpPr>
            <p:cNvPr id="89" name="TextBox 88"/>
            <p:cNvSpPr txBox="1"/>
            <p:nvPr/>
          </p:nvSpPr>
          <p:spPr>
            <a:xfrm>
              <a:off x="7858148" y="5143512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边信息如权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1" name="直接箭头连接符 90"/>
            <p:cNvCxnSpPr>
              <a:stCxn id="89" idx="1"/>
              <a:endCxn id="84" idx="3"/>
            </p:cNvCxnSpPr>
            <p:nvPr/>
          </p:nvCxnSpPr>
          <p:spPr>
            <a:xfrm rot="10800000" flipV="1">
              <a:off x="7572396" y="5497454"/>
              <a:ext cx="285752" cy="32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1571604" y="5429264"/>
            <a:ext cx="2286016" cy="969354"/>
            <a:chOff x="1571604" y="5429264"/>
            <a:chExt cx="2286016" cy="969354"/>
          </a:xfrm>
        </p:grpSpPr>
        <p:sp>
          <p:nvSpPr>
            <p:cNvPr id="90" name="矩形 89"/>
            <p:cNvSpPr/>
            <p:nvPr/>
          </p:nvSpPr>
          <p:spPr bwMode="auto">
            <a:xfrm>
              <a:off x="1571604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2714612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firstarc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00232" y="602928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头结点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286248" y="5429264"/>
            <a:ext cx="3214710" cy="969354"/>
            <a:chOff x="4286248" y="5429264"/>
            <a:chExt cx="3214710" cy="969354"/>
          </a:xfrm>
        </p:grpSpPr>
        <p:sp>
          <p:nvSpPr>
            <p:cNvPr id="94" name="矩形 93"/>
            <p:cNvSpPr/>
            <p:nvPr/>
          </p:nvSpPr>
          <p:spPr bwMode="auto">
            <a:xfrm>
              <a:off x="4286248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adjvex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5429256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nextarc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214942" y="602928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边结点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6572264" y="5429264"/>
              <a:ext cx="928694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weight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5786" y="4714884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两类结点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9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3333FF"/>
          </a:solidFill>
          <a:miter lim="800000"/>
          <a:headEnd type="stealth" w="med" len="lg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33993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3441</TotalTime>
  <Words>1545</Words>
  <Application>Microsoft PowerPoint</Application>
  <PresentationFormat>全屏显示(4:3)</PresentationFormat>
  <Paragraphs>554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1171</cp:revision>
  <dcterms:created xsi:type="dcterms:W3CDTF">2004-10-20T02:22:59Z</dcterms:created>
  <dcterms:modified xsi:type="dcterms:W3CDTF">2017-12-07T09:53:35Z</dcterms:modified>
</cp:coreProperties>
</file>