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sldIdLst>
    <p:sldId id="282" r:id="rId2"/>
    <p:sldId id="460" r:id="rId3"/>
    <p:sldId id="464" r:id="rId4"/>
    <p:sldId id="283" r:id="rId5"/>
    <p:sldId id="461" r:id="rId6"/>
    <p:sldId id="284" r:id="rId7"/>
    <p:sldId id="467" r:id="rId8"/>
    <p:sldId id="469" r:id="rId9"/>
    <p:sldId id="391" r:id="rId10"/>
    <p:sldId id="286" r:id="rId11"/>
    <p:sldId id="462" r:id="rId12"/>
    <p:sldId id="287" r:id="rId13"/>
    <p:sldId id="288" r:id="rId14"/>
    <p:sldId id="468" r:id="rId15"/>
    <p:sldId id="392" r:id="rId16"/>
    <p:sldId id="290" r:id="rId17"/>
    <p:sldId id="291" r:id="rId18"/>
    <p:sldId id="292" r:id="rId19"/>
    <p:sldId id="362" r:id="rId20"/>
    <p:sldId id="363" r:id="rId21"/>
    <p:sldId id="470" r:id="rId22"/>
    <p:sldId id="463" r:id="rId23"/>
    <p:sldId id="456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0000CC"/>
    <a:srgbClr val="CC00CC"/>
    <a:srgbClr val="339933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3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DB53-F458-41B7-B845-FB2F8BA390E1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09BE1-35A0-4613-A236-2758F8CD8A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17CBA-4F70-4E3E-B5B9-65CAC23EB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5024-3C6A-4725-AD0D-500AF66D7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56F2-B855-49F9-81D9-37134CE97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75F35-97F2-4DBE-941D-A8B3D3CFF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EFB3-0EB6-4909-BEC1-360EE12D16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52B5-E878-4D6F-BCB7-D35A8340D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E86C49-6495-4DAA-B066-329291245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00080" y="2803111"/>
            <a:ext cx="8458200" cy="197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从给定图中任意指定的顶点（称为初始点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出发，按照</a:t>
            </a:r>
            <a:r>
              <a:rPr kumimoji="1"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某种搜索方法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沿着图的边访问图中的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，使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每个顶点仅被访问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，这个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过程称为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图的遍历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图的遍历得到的顶点序列称为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图遍历序列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51" name="Text Box 3" descr="水滴"/>
          <p:cNvSpPr txBox="1">
            <a:spLocks noChangeArrowheads="1"/>
          </p:cNvSpPr>
          <p:nvPr/>
        </p:nvSpPr>
        <p:spPr bwMode="auto">
          <a:xfrm>
            <a:off x="825501" y="1901288"/>
            <a:ext cx="4603755" cy="63402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8.3.1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图的遍历的概念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2714612" y="785794"/>
            <a:ext cx="3744913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图的遍历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 descr="羊皮纸"/>
          <p:cNvSpPr txBox="1">
            <a:spLocks noChangeArrowheads="1"/>
          </p:cNvSpPr>
          <p:nvPr/>
        </p:nvSpPr>
        <p:spPr bwMode="auto">
          <a:xfrm>
            <a:off x="785786" y="1571612"/>
            <a:ext cx="7667652" cy="2529576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）访问初始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kumimoji="1" lang="en-US" altLang="zh-CN" sz="2000" i="1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，接着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的所有未被访问过的邻接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i="1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按照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i="1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次序，访问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每一个顶点的所有未被访问过的邻接点。　　　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</a:t>
            </a:r>
            <a:r>
              <a:rPr kumimoji="1"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类推，直到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图中所有和初始点</a:t>
            </a:r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有路径相通的顶点都被访问过为止。 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</p:txBody>
      </p:sp>
      <p:sp>
        <p:nvSpPr>
          <p:cNvPr id="8197" name="Text Box 5" descr="再生纸"/>
          <p:cNvSpPr txBox="1">
            <a:spLocks noChangeArrowheads="1"/>
          </p:cNvSpPr>
          <p:nvPr/>
        </p:nvSpPr>
        <p:spPr bwMode="auto">
          <a:xfrm>
            <a:off x="571472" y="285728"/>
            <a:ext cx="4857784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8.3.3 </a:t>
            </a:r>
            <a:r>
              <a:rPr kumimoji="1" lang="en-US" altLang="zh-CN" sz="32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广度</a:t>
            </a:r>
            <a:r>
              <a:rPr kumimoji="1" lang="zh-CN" altLang="en-US" sz="32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优先遍历算法</a:t>
            </a:r>
            <a:endParaRPr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071546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广度优先遍历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的过程：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714356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广度优先搜索遍历体现先进先出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的特点，用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队列实现。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4285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57158" y="1500174"/>
            <a:ext cx="2374901" cy="2270156"/>
            <a:chOff x="2411413" y="1571612"/>
            <a:chExt cx="2374901" cy="2270156"/>
          </a:xfrm>
        </p:grpSpPr>
        <p:grpSp>
          <p:nvGrpSpPr>
            <p:cNvPr id="9" name="组合 4"/>
            <p:cNvGrpSpPr/>
            <p:nvPr/>
          </p:nvGrpSpPr>
          <p:grpSpPr>
            <a:xfrm>
              <a:off x="2411413" y="1682768"/>
              <a:ext cx="2303463" cy="2159000"/>
              <a:chOff x="2714612" y="1341438"/>
              <a:chExt cx="2303463" cy="2159000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714744" y="157161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857488" y="2143116"/>
            <a:ext cx="335758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1→2 →3 →0  </a:t>
            </a:r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用队列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保存访问过的顶点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072198" y="2143116"/>
            <a:ext cx="2857520" cy="1400242"/>
            <a:chOff x="6072198" y="2143116"/>
            <a:chExt cx="2857520" cy="1400242"/>
          </a:xfrm>
        </p:grpSpPr>
        <p:grpSp>
          <p:nvGrpSpPr>
            <p:cNvPr id="41" name="组合 40"/>
            <p:cNvGrpSpPr/>
            <p:nvPr/>
          </p:nvGrpSpPr>
          <p:grpSpPr>
            <a:xfrm>
              <a:off x="6429388" y="2143116"/>
              <a:ext cx="2500330" cy="1400242"/>
              <a:chOff x="6357950" y="2000240"/>
              <a:chExt cx="2500330" cy="140024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86644" y="3000372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队列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742952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671514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814390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357950" y="2000240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357950" y="2857496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右箭头 41"/>
            <p:cNvSpPr/>
            <p:nvPr/>
          </p:nvSpPr>
          <p:spPr>
            <a:xfrm>
              <a:off x="6072198" y="2500306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8028" y="3929066"/>
            <a:ext cx="8064500" cy="1714512"/>
            <a:chOff x="428596" y="3714752"/>
            <a:chExt cx="8064500" cy="1714512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28227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2"/>
                </a:buBlip>
              </a:pP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如何确定一个顶点是否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访问过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? 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设置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  <a:r>
                <a:rPr kumimoji="1"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[]</a:t>
              </a:r>
              <a:r>
                <a:rPr kumimoji="1"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数组，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已经访问过。</a:t>
              </a:r>
              <a:endPara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71868" y="4799569"/>
              <a:ext cx="16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000108"/>
            <a:ext cx="7981976" cy="3865243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BFS(AdjGraph *G，int v)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w， i;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  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定义顶点访问标记数组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 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	 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访问标记数组初始化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printf("%2d"，v); 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      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enQueue(qu，v);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472" y="5500702"/>
            <a:ext cx="7632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为什么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visited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数组不需要设置为全局变量？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460375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80" y="286730"/>
            <a:ext cx="8534400" cy="4241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80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deQueue(qu，w);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出队一个顶点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p=G-&gt;adjlist[w].firstarc; 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visited[p-&gt;adjvex]==0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若当前邻接点未被访问    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printf("%2d"，p-&gt;adjvex);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访问该邻接点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visited[p-&gt;adjvex]=1;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enQueue(qu，p-&gt;adjvex);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              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1472" y="4929198"/>
            <a:ext cx="46815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10" name="Text Box 101"/>
          <p:cNvSpPr txBox="1">
            <a:spLocks noChangeArrowheads="1"/>
          </p:cNvSpPr>
          <p:nvPr/>
        </p:nvSpPr>
        <p:spPr bwMode="auto">
          <a:xfrm>
            <a:off x="3286116" y="3714752"/>
            <a:ext cx="237648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260198" name="Text Box 102"/>
          <p:cNvSpPr txBox="1">
            <a:spLocks noChangeArrowheads="1"/>
          </p:cNvSpPr>
          <p:nvPr/>
        </p:nvSpPr>
        <p:spPr bwMode="auto">
          <a:xfrm>
            <a:off x="4352928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0199" name="Text Box 103"/>
          <p:cNvSpPr txBox="1">
            <a:spLocks noChangeArrowheads="1"/>
          </p:cNvSpPr>
          <p:nvPr/>
        </p:nvSpPr>
        <p:spPr bwMode="auto">
          <a:xfrm>
            <a:off x="5072066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60200" name="Text Box 104"/>
          <p:cNvSpPr txBox="1">
            <a:spLocks noChangeArrowheads="1"/>
          </p:cNvSpPr>
          <p:nvPr/>
        </p:nvSpPr>
        <p:spPr bwMode="auto">
          <a:xfrm>
            <a:off x="5700732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0201" name="Text Box 105"/>
          <p:cNvSpPr txBox="1">
            <a:spLocks noChangeArrowheads="1"/>
          </p:cNvSpPr>
          <p:nvPr/>
        </p:nvSpPr>
        <p:spPr bwMode="auto">
          <a:xfrm>
            <a:off x="6419870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0202" name="Text Box 106"/>
          <p:cNvSpPr txBox="1">
            <a:spLocks noChangeArrowheads="1"/>
          </p:cNvSpPr>
          <p:nvPr/>
        </p:nvSpPr>
        <p:spPr bwMode="auto">
          <a:xfrm>
            <a:off x="7069157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0203" name="Text Box 107"/>
          <p:cNvSpPr txBox="1">
            <a:spLocks noChangeArrowheads="1"/>
          </p:cNvSpPr>
          <p:nvPr/>
        </p:nvSpPr>
        <p:spPr bwMode="auto">
          <a:xfrm>
            <a:off x="3929058" y="4857760"/>
            <a:ext cx="237648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11317" name="Text Box 108"/>
          <p:cNvSpPr txBox="1">
            <a:spLocks noChangeArrowheads="1"/>
          </p:cNvSpPr>
          <p:nvPr/>
        </p:nvSpPr>
        <p:spPr bwMode="auto">
          <a:xfrm>
            <a:off x="395288" y="188913"/>
            <a:ext cx="3676646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广度优先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1293783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1" name="Oval 8"/>
          <p:cNvSpPr>
            <a:spLocks noChangeArrowheads="1"/>
          </p:cNvSpPr>
          <p:nvPr/>
        </p:nvSpPr>
        <p:spPr bwMode="auto">
          <a:xfrm>
            <a:off x="357158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2" name="Oval 9"/>
          <p:cNvSpPr>
            <a:spLocks noChangeArrowheads="1"/>
          </p:cNvSpPr>
          <p:nvPr/>
        </p:nvSpPr>
        <p:spPr bwMode="auto">
          <a:xfrm>
            <a:off x="2228821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3" name="Oval 10"/>
          <p:cNvSpPr>
            <a:spLocks noChangeArrowheads="1"/>
          </p:cNvSpPr>
          <p:nvPr/>
        </p:nvSpPr>
        <p:spPr bwMode="auto">
          <a:xfrm>
            <a:off x="1293783" y="36988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4" name="Oval 11"/>
          <p:cNvSpPr>
            <a:spLocks noChangeArrowheads="1"/>
          </p:cNvSpPr>
          <p:nvPr/>
        </p:nvSpPr>
        <p:spPr bwMode="auto">
          <a:xfrm>
            <a:off x="1293783" y="54260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5" name="Freeform 12"/>
          <p:cNvSpPr>
            <a:spLocks/>
          </p:cNvSpPr>
          <p:nvPr/>
        </p:nvSpPr>
        <p:spPr bwMode="auto">
          <a:xfrm>
            <a:off x="663546" y="3986230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788958" y="4778392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25583" y="4778392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Freeform 15"/>
          <p:cNvSpPr>
            <a:spLocks/>
          </p:cNvSpPr>
          <p:nvPr/>
        </p:nvSpPr>
        <p:spPr bwMode="auto">
          <a:xfrm>
            <a:off x="669896" y="4968892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1725583" y="3986230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Freeform 18"/>
          <p:cNvSpPr>
            <a:spLocks/>
          </p:cNvSpPr>
          <p:nvPr/>
        </p:nvSpPr>
        <p:spPr bwMode="auto">
          <a:xfrm>
            <a:off x="1725583" y="4968892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1509683" y="49942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>
            <a:off x="1509683" y="41306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" name="Oval 7"/>
          <p:cNvSpPr>
            <a:spLocks noChangeArrowheads="1"/>
          </p:cNvSpPr>
          <p:nvPr/>
        </p:nvSpPr>
        <p:spPr bwMode="auto">
          <a:xfrm>
            <a:off x="1293783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11" name="Oval 8"/>
          <p:cNvSpPr>
            <a:spLocks noChangeArrowheads="1"/>
          </p:cNvSpPr>
          <p:nvPr/>
        </p:nvSpPr>
        <p:spPr bwMode="auto">
          <a:xfrm>
            <a:off x="357158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2228821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3" name="Oval 10"/>
          <p:cNvSpPr>
            <a:spLocks noChangeArrowheads="1"/>
          </p:cNvSpPr>
          <p:nvPr/>
        </p:nvSpPr>
        <p:spPr bwMode="auto">
          <a:xfrm>
            <a:off x="1293783" y="37115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4" name="Oval 11"/>
          <p:cNvSpPr>
            <a:spLocks noChangeArrowheads="1"/>
          </p:cNvSpPr>
          <p:nvPr/>
        </p:nvSpPr>
        <p:spPr bwMode="auto">
          <a:xfrm>
            <a:off x="1293783" y="54387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747686" y="40259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6" name="Freeform 13"/>
          <p:cNvSpPr>
            <a:spLocks/>
          </p:cNvSpPr>
          <p:nvPr/>
        </p:nvSpPr>
        <p:spPr bwMode="auto">
          <a:xfrm>
            <a:off x="785786" y="4857760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7" name="Freeform 15"/>
          <p:cNvSpPr>
            <a:spLocks/>
          </p:cNvSpPr>
          <p:nvPr/>
        </p:nvSpPr>
        <p:spPr bwMode="auto">
          <a:xfrm>
            <a:off x="747686" y="4903798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" name="Line 17"/>
          <p:cNvSpPr>
            <a:spLocks noChangeShapeType="1"/>
          </p:cNvSpPr>
          <p:nvPr/>
        </p:nvSpPr>
        <p:spPr bwMode="auto">
          <a:xfrm>
            <a:off x="1793860" y="3916366"/>
            <a:ext cx="647700" cy="5762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9" name="组合 218"/>
          <p:cNvGrpSpPr/>
          <p:nvPr/>
        </p:nvGrpSpPr>
        <p:grpSpPr>
          <a:xfrm>
            <a:off x="214282" y="982660"/>
            <a:ext cx="5586448" cy="2446340"/>
            <a:chOff x="2771775" y="1339850"/>
            <a:chExt cx="6121410" cy="2520950"/>
          </a:xfrm>
        </p:grpSpPr>
        <p:sp>
          <p:nvSpPr>
            <p:cNvPr id="220" name="Text Box 17"/>
            <p:cNvSpPr txBox="1">
              <a:spLocks noChangeArrowheads="1"/>
            </p:cNvSpPr>
            <p:nvPr/>
          </p:nvSpPr>
          <p:spPr bwMode="auto">
            <a:xfrm>
              <a:off x="2771775" y="1463677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221" name="Group 18"/>
            <p:cNvGrpSpPr>
              <a:grpSpLocks/>
            </p:cNvGrpSpPr>
            <p:nvPr/>
          </p:nvGrpSpPr>
          <p:grpSpPr bwMode="auto">
            <a:xfrm>
              <a:off x="3170241" y="1339850"/>
              <a:ext cx="1152526" cy="503238"/>
              <a:chOff x="1997" y="300"/>
              <a:chExt cx="726" cy="317"/>
            </a:xfrm>
          </p:grpSpPr>
          <p:sp>
            <p:nvSpPr>
              <p:cNvPr id="302" name="Rectangle 19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3" name="Rectangle 20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2" name="Group 21"/>
            <p:cNvGrpSpPr>
              <a:grpSpLocks/>
            </p:cNvGrpSpPr>
            <p:nvPr/>
          </p:nvGrpSpPr>
          <p:grpSpPr bwMode="auto">
            <a:xfrm>
              <a:off x="4572005" y="1412875"/>
              <a:ext cx="936626" cy="395288"/>
              <a:chOff x="2880" y="346"/>
              <a:chExt cx="590" cy="249"/>
            </a:xfrm>
          </p:grpSpPr>
          <p:sp>
            <p:nvSpPr>
              <p:cNvPr id="300" name="Rectangle 22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1" name="Rectangle 23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3" name="Group 24"/>
            <p:cNvGrpSpPr>
              <a:grpSpLocks/>
            </p:cNvGrpSpPr>
            <p:nvPr/>
          </p:nvGrpSpPr>
          <p:grpSpPr bwMode="auto">
            <a:xfrm>
              <a:off x="5691194" y="1412875"/>
              <a:ext cx="936626" cy="395288"/>
              <a:chOff x="3585" y="346"/>
              <a:chExt cx="590" cy="249"/>
            </a:xfrm>
          </p:grpSpPr>
          <p:sp>
            <p:nvSpPr>
              <p:cNvPr id="298" name="Rectangle 25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99" name="Rectangle 26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4" name="Group 27"/>
            <p:cNvGrpSpPr>
              <a:grpSpLocks/>
            </p:cNvGrpSpPr>
            <p:nvPr/>
          </p:nvGrpSpPr>
          <p:grpSpPr bwMode="auto">
            <a:xfrm>
              <a:off x="6808796" y="1412875"/>
              <a:ext cx="936626" cy="395288"/>
              <a:chOff x="4289" y="346"/>
              <a:chExt cx="590" cy="249"/>
            </a:xfrm>
          </p:grpSpPr>
          <p:sp>
            <p:nvSpPr>
              <p:cNvPr id="296" name="Rectangle 28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97" name="Rectangle 29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3995738" y="16287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5338763" y="16192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" name="Line 32"/>
            <p:cNvSpPr>
              <a:spLocks noChangeShapeType="1"/>
            </p:cNvSpPr>
            <p:nvPr/>
          </p:nvSpPr>
          <p:spPr bwMode="auto">
            <a:xfrm>
              <a:off x="6461125" y="16287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 Box 33"/>
            <p:cNvSpPr txBox="1">
              <a:spLocks noChangeArrowheads="1"/>
            </p:cNvSpPr>
            <p:nvPr/>
          </p:nvSpPr>
          <p:spPr bwMode="auto">
            <a:xfrm>
              <a:off x="2771775" y="1968502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229" name="Group 34"/>
            <p:cNvGrpSpPr>
              <a:grpSpLocks/>
            </p:cNvGrpSpPr>
            <p:nvPr/>
          </p:nvGrpSpPr>
          <p:grpSpPr bwMode="auto">
            <a:xfrm>
              <a:off x="3170241" y="1844675"/>
              <a:ext cx="1152526" cy="503238"/>
              <a:chOff x="1997" y="618"/>
              <a:chExt cx="726" cy="317"/>
            </a:xfrm>
          </p:grpSpPr>
          <p:sp>
            <p:nvSpPr>
              <p:cNvPr id="294" name="Rectangle 35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0" name="Group 37"/>
            <p:cNvGrpSpPr>
              <a:grpSpLocks/>
            </p:cNvGrpSpPr>
            <p:nvPr/>
          </p:nvGrpSpPr>
          <p:grpSpPr bwMode="auto">
            <a:xfrm>
              <a:off x="4572005" y="1917700"/>
              <a:ext cx="936626" cy="395288"/>
              <a:chOff x="2880" y="664"/>
              <a:chExt cx="590" cy="249"/>
            </a:xfrm>
          </p:grpSpPr>
          <p:sp>
            <p:nvSpPr>
              <p:cNvPr id="292" name="Rectangle 38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93" name="Rectangle 39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1" name="Group 40"/>
            <p:cNvGrpSpPr>
              <a:grpSpLocks/>
            </p:cNvGrpSpPr>
            <p:nvPr/>
          </p:nvGrpSpPr>
          <p:grpSpPr bwMode="auto">
            <a:xfrm>
              <a:off x="5691194" y="1917700"/>
              <a:ext cx="936626" cy="395288"/>
              <a:chOff x="3585" y="664"/>
              <a:chExt cx="590" cy="249"/>
            </a:xfrm>
          </p:grpSpPr>
          <p:sp>
            <p:nvSpPr>
              <p:cNvPr id="290" name="Rectangle 41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1" name="Rectangle 42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2" name="Group 43"/>
            <p:cNvGrpSpPr>
              <a:grpSpLocks/>
            </p:cNvGrpSpPr>
            <p:nvPr/>
          </p:nvGrpSpPr>
          <p:grpSpPr bwMode="auto">
            <a:xfrm>
              <a:off x="6808796" y="1917700"/>
              <a:ext cx="936626" cy="395288"/>
              <a:chOff x="4289" y="664"/>
              <a:chExt cx="590" cy="249"/>
            </a:xfrm>
          </p:grpSpPr>
          <p:sp>
            <p:nvSpPr>
              <p:cNvPr id="288" name="Rectangle 44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9" name="Rectangle 45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33" name="Line 46"/>
            <p:cNvSpPr>
              <a:spLocks noChangeShapeType="1"/>
            </p:cNvSpPr>
            <p:nvPr/>
          </p:nvSpPr>
          <p:spPr bwMode="auto">
            <a:xfrm>
              <a:off x="3995738" y="21336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Line 47"/>
            <p:cNvSpPr>
              <a:spLocks noChangeShapeType="1"/>
            </p:cNvSpPr>
            <p:nvPr/>
          </p:nvSpPr>
          <p:spPr bwMode="auto">
            <a:xfrm>
              <a:off x="5338763" y="2124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>
              <a:off x="6461125" y="21336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6" name="Text Box 49"/>
            <p:cNvSpPr txBox="1">
              <a:spLocks noChangeArrowheads="1"/>
            </p:cNvSpPr>
            <p:nvPr/>
          </p:nvSpPr>
          <p:spPr bwMode="auto">
            <a:xfrm>
              <a:off x="2771775" y="2473327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237" name="Group 50"/>
            <p:cNvGrpSpPr>
              <a:grpSpLocks/>
            </p:cNvGrpSpPr>
            <p:nvPr/>
          </p:nvGrpSpPr>
          <p:grpSpPr bwMode="auto">
            <a:xfrm>
              <a:off x="3170241" y="2349500"/>
              <a:ext cx="1152526" cy="503238"/>
              <a:chOff x="1997" y="936"/>
              <a:chExt cx="726" cy="317"/>
            </a:xfrm>
          </p:grpSpPr>
          <p:sp>
            <p:nvSpPr>
              <p:cNvPr id="286" name="Rectangle 51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7" name="Rectangle 52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8" name="Group 53"/>
            <p:cNvGrpSpPr>
              <a:grpSpLocks/>
            </p:cNvGrpSpPr>
            <p:nvPr/>
          </p:nvGrpSpPr>
          <p:grpSpPr bwMode="auto">
            <a:xfrm>
              <a:off x="4572005" y="2422525"/>
              <a:ext cx="936626" cy="395288"/>
              <a:chOff x="2880" y="982"/>
              <a:chExt cx="590" cy="249"/>
            </a:xfrm>
          </p:grpSpPr>
          <p:sp>
            <p:nvSpPr>
              <p:cNvPr id="284" name="Rectangle 54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85" name="Rectangle 55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9" name="Group 56"/>
            <p:cNvGrpSpPr>
              <a:grpSpLocks/>
            </p:cNvGrpSpPr>
            <p:nvPr/>
          </p:nvGrpSpPr>
          <p:grpSpPr bwMode="auto">
            <a:xfrm>
              <a:off x="5691194" y="2422525"/>
              <a:ext cx="936626" cy="395288"/>
              <a:chOff x="3585" y="982"/>
              <a:chExt cx="590" cy="249"/>
            </a:xfrm>
          </p:grpSpPr>
          <p:sp>
            <p:nvSpPr>
              <p:cNvPr id="282" name="Rectangle 57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3" name="Rectangle 58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0" name="Group 59"/>
            <p:cNvGrpSpPr>
              <a:grpSpLocks/>
            </p:cNvGrpSpPr>
            <p:nvPr/>
          </p:nvGrpSpPr>
          <p:grpSpPr bwMode="auto">
            <a:xfrm>
              <a:off x="6808796" y="2422525"/>
              <a:ext cx="936626" cy="395288"/>
              <a:chOff x="4289" y="982"/>
              <a:chExt cx="590" cy="249"/>
            </a:xfrm>
          </p:grpSpPr>
          <p:sp>
            <p:nvSpPr>
              <p:cNvPr id="280" name="Rectangle 60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81" name="Rectangle 61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41" name="Line 62"/>
            <p:cNvSpPr>
              <a:spLocks noChangeShapeType="1"/>
            </p:cNvSpPr>
            <p:nvPr/>
          </p:nvSpPr>
          <p:spPr bwMode="auto">
            <a:xfrm>
              <a:off x="3995738" y="26384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2" name="Line 63"/>
            <p:cNvSpPr>
              <a:spLocks noChangeShapeType="1"/>
            </p:cNvSpPr>
            <p:nvPr/>
          </p:nvSpPr>
          <p:spPr bwMode="auto">
            <a:xfrm>
              <a:off x="5338763" y="26289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Line 64"/>
            <p:cNvSpPr>
              <a:spLocks noChangeShapeType="1"/>
            </p:cNvSpPr>
            <p:nvPr/>
          </p:nvSpPr>
          <p:spPr bwMode="auto">
            <a:xfrm>
              <a:off x="6461125" y="26384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Text Box 65"/>
            <p:cNvSpPr txBox="1">
              <a:spLocks noChangeArrowheads="1"/>
            </p:cNvSpPr>
            <p:nvPr/>
          </p:nvSpPr>
          <p:spPr bwMode="auto">
            <a:xfrm>
              <a:off x="2771775" y="2976565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245" name="Group 66"/>
            <p:cNvGrpSpPr>
              <a:grpSpLocks/>
            </p:cNvGrpSpPr>
            <p:nvPr/>
          </p:nvGrpSpPr>
          <p:grpSpPr bwMode="auto">
            <a:xfrm>
              <a:off x="3170241" y="2852738"/>
              <a:ext cx="1152526" cy="503237"/>
              <a:chOff x="1997" y="1253"/>
              <a:chExt cx="726" cy="317"/>
            </a:xfrm>
          </p:grpSpPr>
          <p:sp>
            <p:nvSpPr>
              <p:cNvPr id="278" name="Rectangle 67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9" name="Rectangle 68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6" name="Group 69"/>
            <p:cNvGrpSpPr>
              <a:grpSpLocks/>
            </p:cNvGrpSpPr>
            <p:nvPr/>
          </p:nvGrpSpPr>
          <p:grpSpPr bwMode="auto">
            <a:xfrm>
              <a:off x="4572005" y="2925763"/>
              <a:ext cx="936626" cy="395287"/>
              <a:chOff x="2880" y="1299"/>
              <a:chExt cx="590" cy="249"/>
            </a:xfrm>
          </p:grpSpPr>
          <p:sp>
            <p:nvSpPr>
              <p:cNvPr id="276" name="Rectangle 70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77" name="Rectangle 71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7" name="Group 72"/>
            <p:cNvGrpSpPr>
              <a:grpSpLocks/>
            </p:cNvGrpSpPr>
            <p:nvPr/>
          </p:nvGrpSpPr>
          <p:grpSpPr bwMode="auto">
            <a:xfrm>
              <a:off x="5691194" y="2925763"/>
              <a:ext cx="936626" cy="395287"/>
              <a:chOff x="3585" y="1299"/>
              <a:chExt cx="590" cy="249"/>
            </a:xfrm>
          </p:grpSpPr>
          <p:sp>
            <p:nvSpPr>
              <p:cNvPr id="274" name="Rectangle 7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75" name="Rectangle 7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8" name="Group 75"/>
            <p:cNvGrpSpPr>
              <a:grpSpLocks/>
            </p:cNvGrpSpPr>
            <p:nvPr/>
          </p:nvGrpSpPr>
          <p:grpSpPr bwMode="auto">
            <a:xfrm>
              <a:off x="6808796" y="2925763"/>
              <a:ext cx="936626" cy="395287"/>
              <a:chOff x="4289" y="1299"/>
              <a:chExt cx="590" cy="249"/>
            </a:xfrm>
          </p:grpSpPr>
          <p:sp>
            <p:nvSpPr>
              <p:cNvPr id="272" name="Rectangle 76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3" name="Rectangle 77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9" name="Line 78"/>
            <p:cNvSpPr>
              <a:spLocks noChangeShapeType="1"/>
            </p:cNvSpPr>
            <p:nvPr/>
          </p:nvSpPr>
          <p:spPr bwMode="auto">
            <a:xfrm>
              <a:off x="3995738" y="31416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0" name="Line 79"/>
            <p:cNvSpPr>
              <a:spLocks noChangeShapeType="1"/>
            </p:cNvSpPr>
            <p:nvPr/>
          </p:nvSpPr>
          <p:spPr bwMode="auto">
            <a:xfrm>
              <a:off x="5338763" y="31321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Line 80"/>
            <p:cNvSpPr>
              <a:spLocks noChangeShapeType="1"/>
            </p:cNvSpPr>
            <p:nvPr/>
          </p:nvSpPr>
          <p:spPr bwMode="auto">
            <a:xfrm>
              <a:off x="6461125" y="31416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2771775" y="3481390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253" name="Group 82"/>
            <p:cNvGrpSpPr>
              <a:grpSpLocks/>
            </p:cNvGrpSpPr>
            <p:nvPr/>
          </p:nvGrpSpPr>
          <p:grpSpPr bwMode="auto">
            <a:xfrm>
              <a:off x="3170241" y="3357563"/>
              <a:ext cx="1152526" cy="503237"/>
              <a:chOff x="1997" y="1571"/>
              <a:chExt cx="726" cy="317"/>
            </a:xfrm>
          </p:grpSpPr>
          <p:sp>
            <p:nvSpPr>
              <p:cNvPr id="270" name="Rectangle 83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1" name="Rectangle 84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4" name="Group 85"/>
            <p:cNvGrpSpPr>
              <a:grpSpLocks/>
            </p:cNvGrpSpPr>
            <p:nvPr/>
          </p:nvGrpSpPr>
          <p:grpSpPr bwMode="auto">
            <a:xfrm>
              <a:off x="4572005" y="3430588"/>
              <a:ext cx="936626" cy="395287"/>
              <a:chOff x="2880" y="1617"/>
              <a:chExt cx="590" cy="249"/>
            </a:xfrm>
          </p:grpSpPr>
          <p:sp>
            <p:nvSpPr>
              <p:cNvPr id="268" name="Rectangle 86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69" name="Rectangle 87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5" name="Group 88"/>
            <p:cNvGrpSpPr>
              <a:grpSpLocks/>
            </p:cNvGrpSpPr>
            <p:nvPr/>
          </p:nvGrpSpPr>
          <p:grpSpPr bwMode="auto">
            <a:xfrm>
              <a:off x="5691194" y="3430588"/>
              <a:ext cx="936626" cy="395287"/>
              <a:chOff x="3585" y="1617"/>
              <a:chExt cx="590" cy="249"/>
            </a:xfrm>
          </p:grpSpPr>
          <p:sp>
            <p:nvSpPr>
              <p:cNvPr id="266" name="Rectangle 89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7" name="Rectangle 90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6" name="Group 91"/>
            <p:cNvGrpSpPr>
              <a:grpSpLocks/>
            </p:cNvGrpSpPr>
            <p:nvPr/>
          </p:nvGrpSpPr>
          <p:grpSpPr bwMode="auto">
            <a:xfrm>
              <a:off x="6808796" y="3430588"/>
              <a:ext cx="936626" cy="395287"/>
              <a:chOff x="4289" y="1617"/>
              <a:chExt cx="590" cy="249"/>
            </a:xfrm>
          </p:grpSpPr>
          <p:sp>
            <p:nvSpPr>
              <p:cNvPr id="264" name="Rectangle 92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5" name="Rectangle 93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57" name="Line 94"/>
            <p:cNvSpPr>
              <a:spLocks noChangeShapeType="1"/>
            </p:cNvSpPr>
            <p:nvPr/>
          </p:nvSpPr>
          <p:spPr bwMode="auto">
            <a:xfrm>
              <a:off x="3995738" y="36464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" name="Line 95"/>
            <p:cNvSpPr>
              <a:spLocks noChangeShapeType="1"/>
            </p:cNvSpPr>
            <p:nvPr/>
          </p:nvSpPr>
          <p:spPr bwMode="auto">
            <a:xfrm>
              <a:off x="5338763" y="36369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Line 96"/>
            <p:cNvSpPr>
              <a:spLocks noChangeShapeType="1"/>
            </p:cNvSpPr>
            <p:nvPr/>
          </p:nvSpPr>
          <p:spPr bwMode="auto">
            <a:xfrm>
              <a:off x="6461125" y="36464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60" name="Group 97"/>
            <p:cNvGrpSpPr>
              <a:grpSpLocks/>
            </p:cNvGrpSpPr>
            <p:nvPr/>
          </p:nvGrpSpPr>
          <p:grpSpPr bwMode="auto">
            <a:xfrm>
              <a:off x="7956559" y="2924175"/>
              <a:ext cx="936626" cy="395288"/>
              <a:chOff x="5012" y="1298"/>
              <a:chExt cx="590" cy="249"/>
            </a:xfrm>
          </p:grpSpPr>
          <p:sp>
            <p:nvSpPr>
              <p:cNvPr id="262" name="Rectangle 98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63" name="Rectangle 99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61" name="Line 100"/>
            <p:cNvSpPr>
              <a:spLocks noChangeShapeType="1"/>
            </p:cNvSpPr>
            <p:nvPr/>
          </p:nvSpPr>
          <p:spPr bwMode="auto">
            <a:xfrm>
              <a:off x="7608888" y="3140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左弧形箭头 122"/>
          <p:cNvSpPr/>
          <p:nvPr/>
        </p:nvSpPr>
        <p:spPr>
          <a:xfrm>
            <a:off x="285720" y="3571876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525677" y="5357826"/>
            <a:ext cx="6046851" cy="724263"/>
            <a:chOff x="2502743" y="5429264"/>
            <a:chExt cx="6253829" cy="724263"/>
          </a:xfrm>
        </p:grpSpPr>
        <p:sp>
          <p:nvSpPr>
            <p:cNvPr id="125" name="TextBox 124"/>
            <p:cNvSpPr txBox="1"/>
            <p:nvPr/>
          </p:nvSpPr>
          <p:spPr>
            <a:xfrm>
              <a:off x="2502743" y="5753417"/>
              <a:ext cx="6253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BFS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思路：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距离初始顶点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越近越优先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访问！</a:t>
              </a: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5067300" y="5429264"/>
              <a:ext cx="142876" cy="28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28" name="直接连接符 127"/>
          <p:cNvCxnSpPr/>
          <p:nvPr/>
        </p:nvCxnSpPr>
        <p:spPr>
          <a:xfrm rot="5400000">
            <a:off x="-820775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9508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5400000">
            <a:off x="1179490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灯片编号占位符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" grpId="0"/>
      <p:bldP spid="260199" grpId="0"/>
      <p:bldP spid="260200" grpId="0"/>
      <p:bldP spid="260201" grpId="0"/>
      <p:bldP spid="260202" grpId="0"/>
      <p:bldP spid="260203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571472" y="2500306"/>
            <a:ext cx="8215370" cy="2019935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队列求解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</a:t>
            </a:r>
            <a:r>
              <a:rPr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问题，与</a:t>
            </a:r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算法有什么关联</a:t>
            </a:r>
            <a:r>
              <a:rPr lang="zh-CN" altLang="en-US" sz="2000" dirty="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000" dirty="0" smtClean="0">
              <a:solidFill>
                <a:srgbClr val="00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zh-CN" altLang="en-US" sz="2000" dirty="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采用邻接矩阵</a:t>
            </a:r>
            <a:r>
              <a:rPr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存储时，</a:t>
            </a:r>
            <a:r>
              <a:rPr lang="en-US" altLang="zh-CN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dirty="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dirty="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如何实现，时间</a:t>
            </a:r>
            <a:r>
              <a:rPr lang="zh-CN" altLang="en-US" sz="2000" dirty="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复杂度分别是多少？</a:t>
            </a:r>
            <a:r>
              <a:rPr lang="en-US" altLang="zh-CN" sz="2000" dirty="0" smtClean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lang="zh-CN" altLang="en-US" sz="2000" dirty="0">
              <a:solidFill>
                <a:srgbClr val="00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2291" name="Picture 6" descr="u=1941969930,159576224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6"/>
            <a:ext cx="172878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286808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：调用一次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，能够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访问到图中的所有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5" name="Text Box 3" descr="蓝色面巾纸"/>
          <p:cNvSpPr txBox="1">
            <a:spLocks noChangeArrowheads="1"/>
          </p:cNvSpPr>
          <p:nvPr/>
        </p:nvSpPr>
        <p:spPr bwMode="auto">
          <a:xfrm>
            <a:off x="250825" y="260350"/>
            <a:ext cx="4749803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</a:rPr>
              <a:t>8.3.4  </a:t>
            </a:r>
            <a:r>
              <a:rPr kumimoji="1" lang="zh-CN" altLang="en-US" sz="3200">
                <a:solidFill>
                  <a:srgbClr val="FF3300"/>
                </a:solidFill>
                <a:ea typeface="隶书" pitchFamily="49" charset="-122"/>
              </a:rPr>
              <a:t>非连通图的遍历</a:t>
            </a:r>
            <a:endParaRPr lang="zh-CN" altLang="en-US" sz="320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238385"/>
            <a:ext cx="8501122" cy="131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：调用一次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，只能访问到初始点所在连通分量中的所有顶点，不可能访问到其他连通分量中的顶点。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可以分别遍历每个连通分量，才能够访问到图中的所有顶点。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7143800" cy="257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650" y="549275"/>
            <a:ext cx="712946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深度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优先遍历方法</a:t>
            </a:r>
            <a:r>
              <a:rPr kumimoji="1"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kumimoji="1"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连通图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0057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的次数恰好等于连通分量的个数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76276" y="1324261"/>
            <a:ext cx="6896120" cy="257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514652"/>
            <a:ext cx="734536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广度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优先遍历方法</a:t>
            </a:r>
            <a:r>
              <a:rPr kumimoji="1"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kumimoji="1"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连通图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396095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BFS()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的次数恰好等于连通分量的个数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42910" y="2427831"/>
            <a:ext cx="8208963" cy="23466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采用某种遍历方式来判断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是否连通。这里用深度优先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方法，先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数组（为全局变量）置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初值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，然后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顶点开始遍历该图。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在一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之后，若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所有顶点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该图是连通的；否则不连通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428596" y="285728"/>
            <a:ext cx="8135937" cy="128843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8-3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p269】</a:t>
            </a:r>
            <a:r>
              <a:rPr kumimoji="1" lang="en-US" altLang="zh-CN" sz="22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算法，判断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是否连通。若连通则返回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1784889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       图中顶点之间是多对多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的关系，而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从一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个顶点出发一次只能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找另外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一个相邻顶点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76506" y="1643050"/>
            <a:ext cx="2952750" cy="2433638"/>
            <a:chOff x="2476506" y="1924056"/>
            <a:chExt cx="2952750" cy="2433638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1"/>
            <p:cNvSpPr>
              <a:spLocks/>
            </p:cNvSpPr>
            <p:nvPr/>
          </p:nvSpPr>
          <p:spPr bwMode="auto">
            <a:xfrm>
              <a:off x="4178306" y="2217744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2811469" y="2268544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3952881" y="2452694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3657606" y="1924056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36576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24765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728" y="135729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348" y="4505316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出发，访问顶点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4778" y="4186527"/>
            <a:ext cx="350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dirty="0"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4778" y="4972345"/>
            <a:ext cx="3929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 …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929058" y="5434010"/>
            <a:ext cx="2428892" cy="816595"/>
            <a:chOff x="3929058" y="5434010"/>
            <a:chExt cx="2428892" cy="816595"/>
          </a:xfrm>
        </p:grpSpPr>
        <p:sp>
          <p:nvSpPr>
            <p:cNvPr id="42" name="上箭头 41"/>
            <p:cNvSpPr/>
            <p:nvPr/>
          </p:nvSpPr>
          <p:spPr>
            <a:xfrm>
              <a:off x="5000596" y="5434010"/>
              <a:ext cx="214314" cy="285752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9058" y="5819718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不同的搜索方法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14810" y="150017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初始点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57158" y="642918"/>
            <a:ext cx="8424862" cy="53579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Connect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判断无向图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的连通性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flag=true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数组置初值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visited[i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调用前面的中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DSF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算法，从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开始深度优先遍历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142852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判断无向图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是否连通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6286520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是否可以采用并查集求解？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714488"/>
            <a:ext cx="8001056" cy="40956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无向图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G=（V E），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V={a,b,c,d,e,f},</a:t>
            </a:r>
          </a:p>
          <a:p>
            <a:pPr algn="l">
              <a:lnSpc>
                <a:spcPct val="150000"/>
              </a:lnSpc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E={&lt;a,b&gt;,&lt;a,e&gt;,&lt;a,c&gt;,&lt;b,e&gt;,&lt;c,f&gt;,&lt;f,d&gt;,&lt;e,d&gt;}</a:t>
            </a: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对该图进行深度优先排序，得到的顶点序列正确的是（  ）。</a:t>
            </a:r>
            <a:b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a，b，e，c，d，f</a:t>
            </a:r>
          </a:p>
          <a:p>
            <a:pPr algn="l">
              <a:lnSpc>
                <a:spcPct val="150000"/>
              </a:lnSpc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B. a，c，f，e，b，d</a:t>
            </a:r>
          </a:p>
          <a:p>
            <a:pPr algn="l">
              <a:lnSpc>
                <a:spcPct val="150000"/>
              </a:lnSpc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 a，e，b，c，f，d</a:t>
            </a:r>
          </a:p>
          <a:p>
            <a:pPr algn="l">
              <a:lnSpc>
                <a:spcPct val="150000"/>
              </a:lnSpc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D. a，e，d，f，c，b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2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857232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来源：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https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://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www.nowcoder.com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42910" y="3538839"/>
            <a:ext cx="8208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提示：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两个遍历算法</a:t>
            </a: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是图搜索算法的基础，必须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熟练掌握！</a:t>
            </a:r>
            <a:endParaRPr kumimoji="1" lang="zh-CN" altLang="en-US" sz="22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88" y="1252823"/>
            <a:ext cx="2571768" cy="430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图搜索算法设计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2536" y="2577108"/>
            <a:ext cx="3092472" cy="430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算法求解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1824327"/>
            <a:ext cx="214314" cy="612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6248" y="192428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转化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285728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图搜索算法设计一般方法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6429390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根据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搜索方法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不同，图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的遍历方法有两种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3857652" cy="16184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bIns="216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深度优先遍历（</a:t>
            </a:r>
            <a:r>
              <a:rPr kumimoji="1" lang="en-US" altLang="zh-CN" sz="2200" dirty="0" err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DFS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  <a:endParaRPr kumimoji="1" lang="en-US" altLang="zh-CN" sz="2200" dirty="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广度优先遍历（</a:t>
            </a:r>
            <a:r>
              <a:rPr kumimoji="1" lang="en-US" altLang="zh-CN" sz="2200" dirty="0" err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BFS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 descr="羊皮纸"/>
          <p:cNvSpPr txBox="1">
            <a:spLocks noChangeArrowheads="1"/>
          </p:cNvSpPr>
          <p:nvPr/>
        </p:nvSpPr>
        <p:spPr bwMode="auto">
          <a:xfrm>
            <a:off x="642910" y="1785926"/>
            <a:ext cx="8001056" cy="216466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）从图中某个初始顶点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出发，首先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访问初始顶点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）选择一个与顶点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相邻且没被访问过的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深度优先搜索，直到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图中与当前顶点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邻接的所有顶点都被访问过为止。　　</a:t>
            </a:r>
          </a:p>
        </p:txBody>
      </p:sp>
      <p:sp>
        <p:nvSpPr>
          <p:cNvPr id="4099" name="Text Box 4" descr="粉色面巾纸"/>
          <p:cNvSpPr txBox="1">
            <a:spLocks noChangeArrowheads="1"/>
          </p:cNvSpPr>
          <p:nvPr/>
        </p:nvSpPr>
        <p:spPr bwMode="auto">
          <a:xfrm>
            <a:off x="322263" y="290923"/>
            <a:ext cx="5035555" cy="63402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8.3.2  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深度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优先遍历算法</a:t>
            </a:r>
            <a:endParaRPr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547813" y="4568836"/>
            <a:ext cx="503238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051051" y="4568836"/>
            <a:ext cx="1081087" cy="431800"/>
            <a:chOff x="2051051" y="3568704"/>
            <a:chExt cx="1081087" cy="431800"/>
          </a:xfrm>
        </p:grpSpPr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2627313" y="3568704"/>
              <a:ext cx="50482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2051051" y="3784604"/>
              <a:ext cx="576263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32138" y="4543436"/>
            <a:ext cx="1295400" cy="457200"/>
            <a:chOff x="3132138" y="3543304"/>
            <a:chExt cx="1295400" cy="457200"/>
          </a:xfrm>
        </p:grpSpPr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132138" y="3784604"/>
              <a:ext cx="50323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779838" y="3543304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charset="-122"/>
                  <a:ea typeface="宋体" charset="-122"/>
                </a:rPr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1252823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优先遍历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69842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深度优先遍历的过程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体现出后进先出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的特点：用栈或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递归方式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09815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算法设计思路：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00100" y="1428736"/>
            <a:ext cx="2374901" cy="2230438"/>
            <a:chOff x="1054091" y="1285860"/>
            <a:chExt cx="2374901" cy="2230438"/>
          </a:xfrm>
        </p:grpSpPr>
        <p:grpSp>
          <p:nvGrpSpPr>
            <p:cNvPr id="5" name="组合 4"/>
            <p:cNvGrpSpPr/>
            <p:nvPr/>
          </p:nvGrpSpPr>
          <p:grpSpPr>
            <a:xfrm>
              <a:off x="1054091" y="1357298"/>
              <a:ext cx="2303463" cy="2159000"/>
              <a:chOff x="2714612" y="1341438"/>
              <a:chExt cx="2303463" cy="2159000"/>
            </a:xfrm>
          </p:grpSpPr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57422" y="128586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428992" y="2000240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1→2 →4 </a:t>
            </a:r>
            <a:r>
              <a:rPr lang="en-US" altLang="zh-CN" sz="18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栈保存访问过的顶点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00826" y="1743006"/>
            <a:ext cx="1357322" cy="1828870"/>
            <a:chOff x="6500826" y="1743006"/>
            <a:chExt cx="1357322" cy="1828870"/>
          </a:xfrm>
        </p:grpSpPr>
        <p:grpSp>
          <p:nvGrpSpPr>
            <p:cNvPr id="42" name="组合 41"/>
            <p:cNvGrpSpPr/>
            <p:nvPr/>
          </p:nvGrpSpPr>
          <p:grpSpPr>
            <a:xfrm>
              <a:off x="6929454" y="1743006"/>
              <a:ext cx="928694" cy="1828870"/>
              <a:chOff x="5214942" y="2000240"/>
              <a:chExt cx="928694" cy="1828870"/>
            </a:xfrm>
          </p:grpSpPr>
          <p:cxnSp>
            <p:nvCxnSpPr>
              <p:cNvPr id="27" name="直接连接符 26"/>
              <p:cNvCxnSpPr/>
              <p:nvPr/>
            </p:nvCxnSpPr>
            <p:spPr>
              <a:xfrm rot="5400000">
                <a:off x="4679157" y="2678901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464181" y="2678107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357818" y="3357562"/>
                <a:ext cx="785818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214942" y="3429000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栈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5568960" y="278605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5572132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43" name="右箭头 42"/>
            <p:cNvSpPr/>
            <p:nvPr/>
          </p:nvSpPr>
          <p:spPr>
            <a:xfrm>
              <a:off x="6500826" y="2385948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28596" y="3714752"/>
            <a:ext cx="8064500" cy="1714512"/>
            <a:chOff x="428596" y="3714752"/>
            <a:chExt cx="8064500" cy="1714512"/>
          </a:xfrm>
        </p:grpSpPr>
        <p:sp>
          <p:nvSpPr>
            <p:cNvPr id="4107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3234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3"/>
                </a:buBlip>
              </a:pP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如何确定一个顶点是否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访问过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? 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设置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visited[]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全局数组，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已经访问过。</a:t>
              </a:r>
              <a:endPara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71868" y="4799569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706438"/>
            <a:ext cx="8548718" cy="484224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访问，递归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14348" y="5643578"/>
            <a:ext cx="468153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6875" y="69155"/>
            <a:ext cx="460375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0" name="Oval 7"/>
          <p:cNvSpPr>
            <a:spLocks noChangeArrowheads="1"/>
          </p:cNvSpPr>
          <p:nvPr/>
        </p:nvSpPr>
        <p:spPr bwMode="auto">
          <a:xfrm>
            <a:off x="1293783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241" name="Oval 8"/>
          <p:cNvSpPr>
            <a:spLocks noChangeArrowheads="1"/>
          </p:cNvSpPr>
          <p:nvPr/>
        </p:nvSpPr>
        <p:spPr bwMode="auto">
          <a:xfrm>
            <a:off x="357158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42" name="Oval 9"/>
          <p:cNvSpPr>
            <a:spLocks noChangeArrowheads="1"/>
          </p:cNvSpPr>
          <p:nvPr/>
        </p:nvSpPr>
        <p:spPr bwMode="auto">
          <a:xfrm>
            <a:off x="222882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243" name="Oval 10"/>
          <p:cNvSpPr>
            <a:spLocks noChangeArrowheads="1"/>
          </p:cNvSpPr>
          <p:nvPr/>
        </p:nvSpPr>
        <p:spPr bwMode="auto">
          <a:xfrm>
            <a:off x="1293783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44" name="Oval 11"/>
          <p:cNvSpPr>
            <a:spLocks noChangeArrowheads="1"/>
          </p:cNvSpPr>
          <p:nvPr/>
        </p:nvSpPr>
        <p:spPr bwMode="auto">
          <a:xfrm>
            <a:off x="1293783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245" name="Freeform 12"/>
          <p:cNvSpPr>
            <a:spLocks/>
          </p:cNvSpPr>
          <p:nvPr/>
        </p:nvSpPr>
        <p:spPr bwMode="auto">
          <a:xfrm>
            <a:off x="663546" y="3930652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6" name="Freeform 13"/>
          <p:cNvSpPr>
            <a:spLocks/>
          </p:cNvSpPr>
          <p:nvPr/>
        </p:nvSpPr>
        <p:spPr bwMode="auto">
          <a:xfrm>
            <a:off x="788958" y="4722814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" name="Line 14"/>
          <p:cNvSpPr>
            <a:spLocks noChangeShapeType="1"/>
          </p:cNvSpPr>
          <p:nvPr/>
        </p:nvSpPr>
        <p:spPr bwMode="auto">
          <a:xfrm>
            <a:off x="1725583" y="4722814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" name="Freeform 15"/>
          <p:cNvSpPr>
            <a:spLocks/>
          </p:cNvSpPr>
          <p:nvPr/>
        </p:nvSpPr>
        <p:spPr bwMode="auto">
          <a:xfrm>
            <a:off x="669896" y="4913314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" name="Line 17"/>
          <p:cNvSpPr>
            <a:spLocks noChangeShapeType="1"/>
          </p:cNvSpPr>
          <p:nvPr/>
        </p:nvSpPr>
        <p:spPr bwMode="auto">
          <a:xfrm>
            <a:off x="1725583" y="3930652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0" name="Freeform 18"/>
          <p:cNvSpPr>
            <a:spLocks/>
          </p:cNvSpPr>
          <p:nvPr/>
        </p:nvSpPr>
        <p:spPr bwMode="auto">
          <a:xfrm>
            <a:off x="1725583" y="4913314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1" name="Line 19"/>
          <p:cNvSpPr>
            <a:spLocks noChangeShapeType="1"/>
          </p:cNvSpPr>
          <p:nvPr/>
        </p:nvSpPr>
        <p:spPr bwMode="auto">
          <a:xfrm>
            <a:off x="1509683" y="49387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" name="Line 20"/>
          <p:cNvSpPr>
            <a:spLocks noChangeShapeType="1"/>
          </p:cNvSpPr>
          <p:nvPr/>
        </p:nvSpPr>
        <p:spPr bwMode="auto">
          <a:xfrm>
            <a:off x="1509683" y="40751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285720" y="785794"/>
            <a:ext cx="5857916" cy="2500330"/>
            <a:chOff x="2771775" y="1263650"/>
            <a:chExt cx="6121400" cy="2520950"/>
          </a:xfrm>
        </p:grpSpPr>
        <p:sp>
          <p:nvSpPr>
            <p:cNvPr id="6148" name="Text Box 23"/>
            <p:cNvSpPr txBox="1">
              <a:spLocks noChangeArrowheads="1"/>
            </p:cNvSpPr>
            <p:nvPr/>
          </p:nvSpPr>
          <p:spPr bwMode="auto">
            <a:xfrm>
              <a:off x="2771775" y="1428736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3170238" y="1263650"/>
              <a:ext cx="1152525" cy="503238"/>
              <a:chOff x="1997" y="300"/>
              <a:chExt cx="726" cy="317"/>
            </a:xfrm>
          </p:grpSpPr>
          <p:sp>
            <p:nvSpPr>
              <p:cNvPr id="6238" name="Rectangle 22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9" name="Rectangle 24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4572000" y="1336675"/>
              <a:ext cx="936625" cy="395288"/>
              <a:chOff x="2880" y="346"/>
              <a:chExt cx="590" cy="249"/>
            </a:xfrm>
          </p:grpSpPr>
          <p:sp>
            <p:nvSpPr>
              <p:cNvPr id="6236" name="Rectangle 25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37" name="Rectangle 26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5691188" y="1336675"/>
              <a:ext cx="936625" cy="395288"/>
              <a:chOff x="3585" y="346"/>
              <a:chExt cx="590" cy="249"/>
            </a:xfrm>
          </p:grpSpPr>
          <p:sp>
            <p:nvSpPr>
              <p:cNvPr id="6234" name="Rectangle 27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6808788" y="1336675"/>
              <a:ext cx="936625" cy="395288"/>
              <a:chOff x="4289" y="346"/>
              <a:chExt cx="590" cy="249"/>
            </a:xfrm>
          </p:grpSpPr>
          <p:sp>
            <p:nvSpPr>
              <p:cNvPr id="6232" name="Rectangle 29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33" name="Rectangle 30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53" name="Line 31"/>
            <p:cNvSpPr>
              <a:spLocks noChangeShapeType="1"/>
            </p:cNvSpPr>
            <p:nvPr/>
          </p:nvSpPr>
          <p:spPr bwMode="auto">
            <a:xfrm>
              <a:off x="3995738" y="15525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4" name="Line 32"/>
            <p:cNvSpPr>
              <a:spLocks noChangeShapeType="1"/>
            </p:cNvSpPr>
            <p:nvPr/>
          </p:nvSpPr>
          <p:spPr bwMode="auto">
            <a:xfrm>
              <a:off x="5338763" y="15430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5" name="Line 33"/>
            <p:cNvSpPr>
              <a:spLocks noChangeShapeType="1"/>
            </p:cNvSpPr>
            <p:nvPr/>
          </p:nvSpPr>
          <p:spPr bwMode="auto">
            <a:xfrm>
              <a:off x="6461125" y="15525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2771775" y="1933561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3170238" y="1768475"/>
              <a:ext cx="1152525" cy="503238"/>
              <a:chOff x="1997" y="618"/>
              <a:chExt cx="726" cy="317"/>
            </a:xfrm>
          </p:grpSpPr>
          <p:sp>
            <p:nvSpPr>
              <p:cNvPr id="6230" name="Rectangle 34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1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100"/>
            <p:cNvGrpSpPr>
              <a:grpSpLocks/>
            </p:cNvGrpSpPr>
            <p:nvPr/>
          </p:nvGrpSpPr>
          <p:grpSpPr bwMode="auto">
            <a:xfrm>
              <a:off x="4572000" y="1841500"/>
              <a:ext cx="936625" cy="395288"/>
              <a:chOff x="2880" y="664"/>
              <a:chExt cx="590" cy="249"/>
            </a:xfrm>
          </p:grpSpPr>
          <p:sp>
            <p:nvSpPr>
              <p:cNvPr id="6228" name="Rectangle 37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29" name="Rectangle 38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5691188" y="1841500"/>
              <a:ext cx="936625" cy="395288"/>
              <a:chOff x="3585" y="664"/>
              <a:chExt cx="590" cy="249"/>
            </a:xfrm>
          </p:grpSpPr>
          <p:sp>
            <p:nvSpPr>
              <p:cNvPr id="6226" name="Rectangle 39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27" name="Rectangle 40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6808788" y="1841500"/>
              <a:ext cx="936625" cy="395288"/>
              <a:chOff x="4289" y="664"/>
              <a:chExt cx="590" cy="249"/>
            </a:xfrm>
          </p:grpSpPr>
          <p:sp>
            <p:nvSpPr>
              <p:cNvPr id="6224" name="Rectangle 41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25" name="Rectangle 42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>
              <a:off x="3995738" y="20574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2" name="Line 44"/>
            <p:cNvSpPr>
              <a:spLocks noChangeShapeType="1"/>
            </p:cNvSpPr>
            <p:nvPr/>
          </p:nvSpPr>
          <p:spPr bwMode="auto">
            <a:xfrm>
              <a:off x="5338763" y="2047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3" name="Line 45"/>
            <p:cNvSpPr>
              <a:spLocks noChangeShapeType="1"/>
            </p:cNvSpPr>
            <p:nvPr/>
          </p:nvSpPr>
          <p:spPr bwMode="auto">
            <a:xfrm>
              <a:off x="6461125" y="20574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771775" y="2438386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3170238" y="2273300"/>
              <a:ext cx="1152525" cy="503238"/>
              <a:chOff x="1997" y="936"/>
              <a:chExt cx="726" cy="317"/>
            </a:xfrm>
          </p:grpSpPr>
          <p:sp>
            <p:nvSpPr>
              <p:cNvPr id="6222" name="Rectangle 46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23" name="Rectangle 48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4572000" y="2346325"/>
              <a:ext cx="936625" cy="395288"/>
              <a:chOff x="2880" y="982"/>
              <a:chExt cx="590" cy="249"/>
            </a:xfrm>
          </p:grpSpPr>
          <p:sp>
            <p:nvSpPr>
              <p:cNvPr id="6220" name="Rectangle 4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21" name="Rectangle 50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5691188" y="2346325"/>
              <a:ext cx="936625" cy="395288"/>
              <a:chOff x="3585" y="982"/>
              <a:chExt cx="590" cy="249"/>
            </a:xfrm>
          </p:grpSpPr>
          <p:sp>
            <p:nvSpPr>
              <p:cNvPr id="6218" name="Rectangle 51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19" name="Rectangle 52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Group 105"/>
            <p:cNvGrpSpPr>
              <a:grpSpLocks/>
            </p:cNvGrpSpPr>
            <p:nvPr/>
          </p:nvGrpSpPr>
          <p:grpSpPr bwMode="auto">
            <a:xfrm>
              <a:off x="6808788" y="2346325"/>
              <a:ext cx="936625" cy="395288"/>
              <a:chOff x="4289" y="982"/>
              <a:chExt cx="590" cy="249"/>
            </a:xfrm>
          </p:grpSpPr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17" name="Rectangle 54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9" name="Line 55"/>
            <p:cNvSpPr>
              <a:spLocks noChangeShapeType="1"/>
            </p:cNvSpPr>
            <p:nvPr/>
          </p:nvSpPr>
          <p:spPr bwMode="auto">
            <a:xfrm>
              <a:off x="3995738" y="25622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0" name="Line 56"/>
            <p:cNvSpPr>
              <a:spLocks noChangeShapeType="1"/>
            </p:cNvSpPr>
            <p:nvPr/>
          </p:nvSpPr>
          <p:spPr bwMode="auto">
            <a:xfrm>
              <a:off x="5338763" y="25527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1" name="Line 57"/>
            <p:cNvSpPr>
              <a:spLocks noChangeShapeType="1"/>
            </p:cNvSpPr>
            <p:nvPr/>
          </p:nvSpPr>
          <p:spPr bwMode="auto">
            <a:xfrm>
              <a:off x="6461125" y="25622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2" name="Text Box 59"/>
            <p:cNvSpPr txBox="1">
              <a:spLocks noChangeArrowheads="1"/>
            </p:cNvSpPr>
            <p:nvPr/>
          </p:nvSpPr>
          <p:spPr bwMode="auto">
            <a:xfrm>
              <a:off x="2771775" y="2941624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170238" y="2776538"/>
              <a:ext cx="1152525" cy="503237"/>
              <a:chOff x="1997" y="1253"/>
              <a:chExt cx="726" cy="317"/>
            </a:xfrm>
          </p:grpSpPr>
          <p:sp>
            <p:nvSpPr>
              <p:cNvPr id="6214" name="Rectangle 58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15" name="Rectangle 60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4572000" y="2849563"/>
              <a:ext cx="936625" cy="395287"/>
              <a:chOff x="2880" y="1299"/>
              <a:chExt cx="590" cy="249"/>
            </a:xfrm>
          </p:grpSpPr>
          <p:sp>
            <p:nvSpPr>
              <p:cNvPr id="6212" name="Rectangle 61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13" name="Rectangle 62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5691188" y="2849563"/>
              <a:ext cx="936625" cy="395287"/>
              <a:chOff x="3585" y="1299"/>
              <a:chExt cx="590" cy="249"/>
            </a:xfrm>
          </p:grpSpPr>
          <p:sp>
            <p:nvSpPr>
              <p:cNvPr id="6210" name="Rectangle 6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11" name="Rectangle 6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6808788" y="2849563"/>
              <a:ext cx="936625" cy="395287"/>
              <a:chOff x="4289" y="1299"/>
              <a:chExt cx="590" cy="249"/>
            </a:xfrm>
          </p:grpSpPr>
          <p:sp>
            <p:nvSpPr>
              <p:cNvPr id="6208" name="Rectangle 65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9" name="Rectangle 66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177" name="Line 67"/>
            <p:cNvSpPr>
              <a:spLocks noChangeShapeType="1"/>
            </p:cNvSpPr>
            <p:nvPr/>
          </p:nvSpPr>
          <p:spPr bwMode="auto">
            <a:xfrm>
              <a:off x="3995738" y="30654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8" name="Line 68"/>
            <p:cNvSpPr>
              <a:spLocks noChangeShapeType="1"/>
            </p:cNvSpPr>
            <p:nvPr/>
          </p:nvSpPr>
          <p:spPr bwMode="auto">
            <a:xfrm>
              <a:off x="5338763" y="30559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9" name="Line 69"/>
            <p:cNvSpPr>
              <a:spLocks noChangeShapeType="1"/>
            </p:cNvSpPr>
            <p:nvPr/>
          </p:nvSpPr>
          <p:spPr bwMode="auto">
            <a:xfrm>
              <a:off x="6461125" y="30654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0" name="Text Box 71"/>
            <p:cNvSpPr txBox="1">
              <a:spLocks noChangeArrowheads="1"/>
            </p:cNvSpPr>
            <p:nvPr/>
          </p:nvSpPr>
          <p:spPr bwMode="auto">
            <a:xfrm>
              <a:off x="2771775" y="3446449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170238" y="3281363"/>
              <a:ext cx="1152525" cy="503237"/>
              <a:chOff x="1997" y="1571"/>
              <a:chExt cx="726" cy="317"/>
            </a:xfrm>
          </p:grpSpPr>
          <p:sp>
            <p:nvSpPr>
              <p:cNvPr id="6206" name="Rectangle 70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07" name="Rectangle 72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4572000" y="3354388"/>
              <a:ext cx="936625" cy="395287"/>
              <a:chOff x="2880" y="1617"/>
              <a:chExt cx="590" cy="249"/>
            </a:xfrm>
          </p:grpSpPr>
          <p:sp>
            <p:nvSpPr>
              <p:cNvPr id="6204" name="Rectangle 73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05" name="Rectangle 74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11"/>
            <p:cNvGrpSpPr>
              <a:grpSpLocks/>
            </p:cNvGrpSpPr>
            <p:nvPr/>
          </p:nvGrpSpPr>
          <p:grpSpPr bwMode="auto">
            <a:xfrm>
              <a:off x="5691188" y="3354388"/>
              <a:ext cx="936625" cy="395287"/>
              <a:chOff x="3585" y="1617"/>
              <a:chExt cx="590" cy="249"/>
            </a:xfrm>
          </p:grpSpPr>
          <p:sp>
            <p:nvSpPr>
              <p:cNvPr id="6202" name="Rectangle 75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3" name="Rectangle 76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6808788" y="3354388"/>
              <a:ext cx="936625" cy="395287"/>
              <a:chOff x="4289" y="1617"/>
              <a:chExt cx="590" cy="249"/>
            </a:xfrm>
          </p:grpSpPr>
          <p:sp>
            <p:nvSpPr>
              <p:cNvPr id="6200" name="Rectangle 77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01" name="Rectangle 78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5" name="Line 79"/>
            <p:cNvSpPr>
              <a:spLocks noChangeShapeType="1"/>
            </p:cNvSpPr>
            <p:nvPr/>
          </p:nvSpPr>
          <p:spPr bwMode="auto">
            <a:xfrm>
              <a:off x="3995738" y="35702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>
              <a:off x="5338763" y="35607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6461125" y="35702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7956550" y="2847975"/>
              <a:ext cx="936625" cy="395288"/>
              <a:chOff x="5012" y="1298"/>
              <a:chExt cx="590" cy="249"/>
            </a:xfrm>
          </p:grpSpPr>
          <p:sp>
            <p:nvSpPr>
              <p:cNvPr id="6198" name="Rectangle 82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199" name="Rectangle 83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9" name="Line 84"/>
            <p:cNvSpPr>
              <a:spLocks noChangeShapeType="1"/>
            </p:cNvSpPr>
            <p:nvPr/>
          </p:nvSpPr>
          <p:spPr bwMode="auto">
            <a:xfrm>
              <a:off x="7608888" y="3063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90" name="Text Box 85"/>
          <p:cNvSpPr txBox="1">
            <a:spLocks noChangeArrowheads="1"/>
          </p:cNvSpPr>
          <p:nvPr/>
        </p:nvSpPr>
        <p:spPr bwMode="auto">
          <a:xfrm>
            <a:off x="3286116" y="3857628"/>
            <a:ext cx="237648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4046555" y="4357694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4765693" y="4357694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414980" y="4357694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6134118" y="4357694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6783405" y="4357694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3357554" y="4857760"/>
            <a:ext cx="2376487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6197" name="Text Box 113"/>
          <p:cNvSpPr txBox="1">
            <a:spLocks noChangeArrowheads="1"/>
          </p:cNvSpPr>
          <p:nvPr/>
        </p:nvSpPr>
        <p:spPr bwMode="auto">
          <a:xfrm>
            <a:off x="214282" y="114280"/>
            <a:ext cx="381952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深度优先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2" name="Freeform 12"/>
          <p:cNvSpPr>
            <a:spLocks/>
          </p:cNvSpPr>
          <p:nvPr/>
        </p:nvSpPr>
        <p:spPr bwMode="auto">
          <a:xfrm>
            <a:off x="617510" y="3857628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1785918" y="3870328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1760518" y="4643446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1584304" y="4962536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1441428" y="494983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31946" y="4799022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>
            <a:off x="1701780" y="4038605"/>
            <a:ext cx="584204" cy="53340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709586" y="40005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Oval 7"/>
          <p:cNvSpPr>
            <a:spLocks noChangeArrowheads="1"/>
          </p:cNvSpPr>
          <p:nvPr/>
        </p:nvSpPr>
        <p:spPr bwMode="auto">
          <a:xfrm>
            <a:off x="1289036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35241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2224074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1289036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4" name="Oval 11"/>
          <p:cNvSpPr>
            <a:spLocks noChangeArrowheads="1"/>
          </p:cNvSpPr>
          <p:nvPr/>
        </p:nvSpPr>
        <p:spPr bwMode="auto">
          <a:xfrm>
            <a:off x="1289036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2214546" y="5286388"/>
            <a:ext cx="6357982" cy="716639"/>
            <a:chOff x="2214546" y="5286388"/>
            <a:chExt cx="6357982" cy="716639"/>
          </a:xfrm>
        </p:grpSpPr>
        <p:sp>
          <p:nvSpPr>
            <p:cNvPr id="125" name="TextBox 124"/>
            <p:cNvSpPr txBox="1"/>
            <p:nvPr/>
          </p:nvSpPr>
          <p:spPr>
            <a:xfrm>
              <a:off x="2214546" y="5572140"/>
              <a:ext cx="6357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DFS</a:t>
              </a:r>
              <a:r>
                <a:rPr lang="zh-CN" altLang="en-US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思路：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距离初始顶点</a:t>
              </a: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越远越优先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访问！</a:t>
              </a:r>
              <a:endPara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4572000" y="5286388"/>
              <a:ext cx="142876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8" name="左弧形箭头 127"/>
          <p:cNvSpPr/>
          <p:nvPr/>
        </p:nvSpPr>
        <p:spPr>
          <a:xfrm>
            <a:off x="428596" y="3357562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灯片编号占位符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28604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补充：</a:t>
            </a:r>
            <a:r>
              <a:rPr lang="zh-CN" altLang="en-US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递归算法设计问题 </a:t>
            </a:r>
            <a:r>
              <a:rPr lang="en-US" altLang="zh-CN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递归算法执行中的递归状态表示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1428736"/>
            <a:ext cx="3286148" cy="31993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(int n)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if (n==1 || n==2)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return 1;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(n-1)+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(n-2)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3714744" y="1214422"/>
            <a:ext cx="5214974" cy="2857520"/>
            <a:chOff x="3714744" y="1571612"/>
            <a:chExt cx="5214974" cy="2857520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5357818" y="1571612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f(4)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4572000" y="2786058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f(3)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6215074" y="2786058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f(2)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857620" y="3929066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f(2)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5572132" y="3929066"/>
              <a:ext cx="1000132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f(1)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6" idx="0"/>
            </p:cNvCxnSpPr>
            <p:nvPr/>
          </p:nvCxnSpPr>
          <p:spPr bwMode="auto">
            <a:xfrm rot="5400000">
              <a:off x="5000628" y="2143116"/>
              <a:ext cx="714380" cy="57150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>
              <a:endCxn id="8" idx="0"/>
            </p:cNvCxnSpPr>
            <p:nvPr/>
          </p:nvCxnSpPr>
          <p:spPr bwMode="auto">
            <a:xfrm rot="5400000">
              <a:off x="4286248" y="3429000"/>
              <a:ext cx="571504" cy="42862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rot="16200000" flipH="1">
              <a:off x="5250661" y="3393281"/>
              <a:ext cx="642942" cy="42862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16200000" flipH="1">
              <a:off x="5929322" y="2143116"/>
              <a:ext cx="714380" cy="57150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rot="5400000" flipH="1" flipV="1">
              <a:off x="4437932" y="3357562"/>
              <a:ext cx="642942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 flipH="1" flipV="1">
              <a:off x="5189890" y="2189502"/>
              <a:ext cx="642942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rot="16200000" flipV="1">
              <a:off x="5429256" y="3357562"/>
              <a:ext cx="571504" cy="42862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rot="16200000" flipV="1">
              <a:off x="6143636" y="2189502"/>
              <a:ext cx="642942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右箭头 28"/>
            <p:cNvSpPr/>
            <p:nvPr/>
          </p:nvSpPr>
          <p:spPr bwMode="auto">
            <a:xfrm>
              <a:off x="3714744" y="2928934"/>
              <a:ext cx="500066" cy="42862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29520" y="3000372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参数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是自动回退的</a:t>
              </a:r>
            </a:p>
          </p:txBody>
        </p:sp>
      </p:grpSp>
      <p:grpSp>
        <p:nvGrpSpPr>
          <p:cNvPr id="10" name="组合 33"/>
          <p:cNvGrpSpPr/>
          <p:nvPr/>
        </p:nvGrpSpPr>
        <p:grpSpPr>
          <a:xfrm>
            <a:off x="3357554" y="4357694"/>
            <a:ext cx="5072098" cy="1823505"/>
            <a:chOff x="3357554" y="4357694"/>
            <a:chExt cx="5072098" cy="1823505"/>
          </a:xfrm>
        </p:grpSpPr>
        <p:sp>
          <p:nvSpPr>
            <p:cNvPr id="32" name="下箭头 31"/>
            <p:cNvSpPr/>
            <p:nvPr/>
          </p:nvSpPr>
          <p:spPr bwMode="auto">
            <a:xfrm>
              <a:off x="5500694" y="4357694"/>
              <a:ext cx="357190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7554" y="4857760"/>
              <a:ext cx="50720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递归算法中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非引用参数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表示递归状态，由系统栈保存，可以自动回退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而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引用参数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不能表示递归状态，不能自动回退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539750" y="2636838"/>
            <a:ext cx="7920038" cy="1286845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用栈求解</a:t>
            </a:r>
            <a:r>
              <a:rPr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</a:t>
            </a:r>
            <a:r>
              <a:rPr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问题，与</a:t>
            </a:r>
            <a:r>
              <a:rPr lang="en-US" altLang="zh-CN" sz="2200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算法有什么关联？</a:t>
            </a:r>
          </a:p>
        </p:txBody>
      </p:sp>
      <p:pic>
        <p:nvPicPr>
          <p:cNvPr id="7171" name="Picture 6" descr="u=2369943057,103141347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40481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1035</Words>
  <Application>Microsoft PowerPoint</Application>
  <PresentationFormat>全屏显示(4:3)</PresentationFormat>
  <Paragraphs>305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1182</cp:revision>
  <dcterms:created xsi:type="dcterms:W3CDTF">2004-10-20T02:22:59Z</dcterms:created>
  <dcterms:modified xsi:type="dcterms:W3CDTF">2017-11-29T23:52:14Z</dcterms:modified>
</cp:coreProperties>
</file>