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1"/>
  </p:notesMasterIdLst>
  <p:sldIdLst>
    <p:sldId id="293" r:id="rId2"/>
    <p:sldId id="429" r:id="rId3"/>
    <p:sldId id="440" r:id="rId4"/>
    <p:sldId id="294" r:id="rId5"/>
    <p:sldId id="322" r:id="rId6"/>
    <p:sldId id="295" r:id="rId7"/>
    <p:sldId id="296" r:id="rId8"/>
    <p:sldId id="434" r:id="rId9"/>
    <p:sldId id="435" r:id="rId10"/>
    <p:sldId id="436" r:id="rId11"/>
    <p:sldId id="437" r:id="rId12"/>
    <p:sldId id="441" r:id="rId13"/>
    <p:sldId id="430" r:id="rId14"/>
    <p:sldId id="319" r:id="rId15"/>
    <p:sldId id="320" r:id="rId16"/>
    <p:sldId id="397" r:id="rId17"/>
    <p:sldId id="431" r:id="rId18"/>
    <p:sldId id="439" r:id="rId19"/>
    <p:sldId id="426" r:id="rId2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CC"/>
    <a:srgbClr val="339933"/>
    <a:srgbClr val="FF00FF"/>
    <a:srgbClr val="0000CC"/>
    <a:srgbClr val="DDDDDD"/>
    <a:srgbClr val="C0C0C0"/>
    <a:srgbClr val="D1DCBE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905" autoAdjust="0"/>
    <p:restoredTop sz="94635" autoAdjust="0"/>
  </p:normalViewPr>
  <p:slideViewPr>
    <p:cSldViewPr>
      <p:cViewPr varScale="1">
        <p:scale>
          <a:sx n="75" d="100"/>
          <a:sy n="75" d="100"/>
        </p:scale>
        <p:origin x="-67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C9047-42F2-4457-BC49-307B03411448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6CEC0-60F0-4EF9-B3BA-288511D71C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72EF-7394-4B77-88D3-009CECB8E85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455F-A528-4DCC-B6FF-864EB8EDD21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8135-9E9E-44AC-82BE-4AF01DDE96B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7DF4-45B5-4C69-AFB9-82AC2D050E5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F9AB-EE95-4CF2-894E-55554836738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75D6-D7B3-4EA4-8525-5D2AB18C80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0756-5202-4322-8AA6-3E7E37D3C63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C8BE-DFD6-4426-970C-9C524201853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50590163-6BCD-44DC-87CD-722996653960}" type="slidenum">
              <a:rPr lang="en-US" altLang="zh-CN" smtClean="0"/>
              <a:pPr/>
              <a:t>‹#›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19FC-71DD-4588-9C24-CFB96D77A1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8E31-3D61-428B-8F1D-094A50F221F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A59DF-6273-474D-9272-A7EF1F1712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285720" y="1857364"/>
            <a:ext cx="8610600" cy="866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一个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连通图的生成树是一个极小</a:t>
            </a:r>
            <a:r>
              <a:rPr kumimoji="1"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连通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子图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，它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含有图中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全部</a:t>
            </a:r>
            <a:r>
              <a:rPr kumimoji="1"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个顶点和构成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一棵树的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条边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</a:p>
        </p:txBody>
      </p:sp>
      <p:sp>
        <p:nvSpPr>
          <p:cNvPr id="41987" name="Text Box 3" descr="再生纸"/>
          <p:cNvSpPr txBox="1">
            <a:spLocks noChangeArrowheads="1"/>
          </p:cNvSpPr>
          <p:nvPr/>
        </p:nvSpPr>
        <p:spPr bwMode="auto">
          <a:xfrm>
            <a:off x="357158" y="1071546"/>
            <a:ext cx="4000528" cy="584775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mtClean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8.4.1  </a:t>
            </a:r>
            <a:r>
              <a:rPr kumimoji="1" lang="zh-CN" altLang="en-US" sz="32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生成树的概念</a:t>
            </a:r>
            <a:endParaRPr lang="zh-CN" altLang="en-US" sz="3200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" name="Text Box 12" descr="信纸"/>
          <p:cNvSpPr txBox="1">
            <a:spLocks noChangeArrowheads="1"/>
          </p:cNvSpPr>
          <p:nvPr/>
        </p:nvSpPr>
        <p:spPr bwMode="auto">
          <a:xfrm>
            <a:off x="1857356" y="277795"/>
            <a:ext cx="5257800" cy="5794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8.4</a:t>
            </a:r>
            <a:r>
              <a:rPr kumimoji="1"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生成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树和最小生成树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5214950"/>
            <a:ext cx="8501122" cy="4616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命题：</a:t>
            </a:r>
            <a:r>
              <a:rPr kumimoji="1" lang="zh-CN" altLang="en-US" sz="22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如果在一棵生成树上添加一</a:t>
            </a:r>
            <a:r>
              <a:rPr kumimoji="1"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条边，必定</a:t>
            </a:r>
            <a:r>
              <a:rPr kumimoji="1" lang="zh-CN" altLang="en-US" sz="22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构成一个环。</a:t>
            </a:r>
            <a:endParaRPr lang="zh-CN" altLang="en-US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142976" y="2897212"/>
            <a:ext cx="2376488" cy="2016125"/>
            <a:chOff x="1142976" y="2555883"/>
            <a:chExt cx="2376488" cy="2016125"/>
          </a:xfrm>
        </p:grpSpPr>
        <p:sp>
          <p:nvSpPr>
            <p:cNvPr id="9" name="Oval 31"/>
            <p:cNvSpPr>
              <a:spLocks noChangeArrowheads="1"/>
            </p:cNvSpPr>
            <p:nvPr/>
          </p:nvSpPr>
          <p:spPr bwMode="auto">
            <a:xfrm>
              <a:off x="1719239" y="255588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0" name="Oval 32"/>
            <p:cNvSpPr>
              <a:spLocks noChangeArrowheads="1"/>
            </p:cNvSpPr>
            <p:nvPr/>
          </p:nvSpPr>
          <p:spPr bwMode="auto">
            <a:xfrm>
              <a:off x="2282811" y="3384567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1" name="Oval 33"/>
            <p:cNvSpPr>
              <a:spLocks noChangeArrowheads="1"/>
            </p:cNvSpPr>
            <p:nvPr/>
          </p:nvSpPr>
          <p:spPr bwMode="auto">
            <a:xfrm>
              <a:off x="1142976" y="3421071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Oval 34"/>
            <p:cNvSpPr>
              <a:spLocks noChangeArrowheads="1"/>
            </p:cNvSpPr>
            <p:nvPr/>
          </p:nvSpPr>
          <p:spPr bwMode="auto">
            <a:xfrm>
              <a:off x="1792264" y="4140208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Oval 35"/>
            <p:cNvSpPr>
              <a:spLocks noChangeArrowheads="1"/>
            </p:cNvSpPr>
            <p:nvPr/>
          </p:nvSpPr>
          <p:spPr bwMode="auto">
            <a:xfrm>
              <a:off x="2727301" y="4137047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5" name="Oval 37"/>
            <p:cNvSpPr>
              <a:spLocks noChangeArrowheads="1"/>
            </p:cNvSpPr>
            <p:nvPr/>
          </p:nvSpPr>
          <p:spPr bwMode="auto">
            <a:xfrm>
              <a:off x="3159101" y="3348046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1379452" y="2913073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9" name="直接连接符 18"/>
            <p:cNvCxnSpPr>
              <a:stCxn id="11" idx="5"/>
              <a:endCxn id="12" idx="1"/>
            </p:cNvCxnSpPr>
            <p:nvPr/>
          </p:nvCxnSpPr>
          <p:spPr>
            <a:xfrm rot="16200000" flipH="1">
              <a:off x="1440897" y="3799302"/>
              <a:ext cx="413809" cy="394473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9" idx="5"/>
              <a:endCxn id="10" idx="1"/>
            </p:cNvCxnSpPr>
            <p:nvPr/>
          </p:nvCxnSpPr>
          <p:spPr>
            <a:xfrm rot="16200000" flipH="1">
              <a:off x="1919528" y="3031746"/>
              <a:ext cx="523356" cy="30875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1" idx="6"/>
              <a:endCxn id="10" idx="2"/>
            </p:cNvCxnSpPr>
            <p:nvPr/>
          </p:nvCxnSpPr>
          <p:spPr>
            <a:xfrm flipV="1">
              <a:off x="1503339" y="3600467"/>
              <a:ext cx="779472" cy="3650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0" idx="6"/>
              <a:endCxn id="15" idx="2"/>
            </p:cNvCxnSpPr>
            <p:nvPr/>
          </p:nvCxnSpPr>
          <p:spPr>
            <a:xfrm flipV="1">
              <a:off x="2643174" y="3563946"/>
              <a:ext cx="515927" cy="3652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0" idx="5"/>
              <a:endCxn id="13" idx="1"/>
            </p:cNvCxnSpPr>
            <p:nvPr/>
          </p:nvCxnSpPr>
          <p:spPr>
            <a:xfrm rot="16200000" flipH="1">
              <a:off x="2461661" y="3881869"/>
              <a:ext cx="447152" cy="18967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2" idx="6"/>
              <a:endCxn id="13" idx="2"/>
            </p:cNvCxnSpPr>
            <p:nvPr/>
          </p:nvCxnSpPr>
          <p:spPr>
            <a:xfrm flipV="1">
              <a:off x="2152627" y="4352947"/>
              <a:ext cx="574674" cy="316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9" idx="6"/>
              <a:endCxn id="15" idx="1"/>
            </p:cNvCxnSpPr>
            <p:nvPr/>
          </p:nvCxnSpPr>
          <p:spPr>
            <a:xfrm>
              <a:off x="2079602" y="2771783"/>
              <a:ext cx="1132273" cy="63949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5410222" y="2913073"/>
            <a:ext cx="2376488" cy="2016125"/>
            <a:chOff x="5410222" y="2571744"/>
            <a:chExt cx="2376488" cy="2016125"/>
          </a:xfrm>
        </p:grpSpPr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5986485" y="2571744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6550057" y="3400428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6" name="Oval 33"/>
            <p:cNvSpPr>
              <a:spLocks noChangeArrowheads="1"/>
            </p:cNvSpPr>
            <p:nvPr/>
          </p:nvSpPr>
          <p:spPr bwMode="auto">
            <a:xfrm>
              <a:off x="5410222" y="3436932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34"/>
            <p:cNvSpPr>
              <a:spLocks noChangeArrowheads="1"/>
            </p:cNvSpPr>
            <p:nvPr/>
          </p:nvSpPr>
          <p:spPr bwMode="auto">
            <a:xfrm>
              <a:off x="6059510" y="4156069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35"/>
            <p:cNvSpPr>
              <a:spLocks noChangeArrowheads="1"/>
            </p:cNvSpPr>
            <p:nvPr/>
          </p:nvSpPr>
          <p:spPr bwMode="auto">
            <a:xfrm>
              <a:off x="6994547" y="4152908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auto">
            <a:xfrm>
              <a:off x="7426347" y="3363907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5646698" y="2928934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1" name="直接连接符 40"/>
            <p:cNvCxnSpPr>
              <a:stCxn id="36" idx="5"/>
              <a:endCxn id="37" idx="1"/>
            </p:cNvCxnSpPr>
            <p:nvPr/>
          </p:nvCxnSpPr>
          <p:spPr>
            <a:xfrm rot="16200000" flipH="1">
              <a:off x="5708143" y="3815163"/>
              <a:ext cx="413809" cy="394473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5" idx="6"/>
              <a:endCxn id="39" idx="2"/>
            </p:cNvCxnSpPr>
            <p:nvPr/>
          </p:nvCxnSpPr>
          <p:spPr>
            <a:xfrm flipV="1">
              <a:off x="6910420" y="3579807"/>
              <a:ext cx="515927" cy="3652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5" idx="5"/>
              <a:endCxn id="38" idx="1"/>
            </p:cNvCxnSpPr>
            <p:nvPr/>
          </p:nvCxnSpPr>
          <p:spPr>
            <a:xfrm rot="16200000" flipH="1">
              <a:off x="6728907" y="3897730"/>
              <a:ext cx="447152" cy="18967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34" idx="6"/>
              <a:endCxn id="39" idx="1"/>
            </p:cNvCxnSpPr>
            <p:nvPr/>
          </p:nvCxnSpPr>
          <p:spPr>
            <a:xfrm>
              <a:off x="6346848" y="2787644"/>
              <a:ext cx="1132273" cy="63949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3643306" y="3341701"/>
            <a:ext cx="1643074" cy="642942"/>
            <a:chOff x="3643306" y="3000372"/>
            <a:chExt cx="1643074" cy="642942"/>
          </a:xfrm>
        </p:grpSpPr>
        <p:sp>
          <p:nvSpPr>
            <p:cNvPr id="48" name="右箭头 47"/>
            <p:cNvSpPr/>
            <p:nvPr/>
          </p:nvSpPr>
          <p:spPr bwMode="auto">
            <a:xfrm>
              <a:off x="3786182" y="3429000"/>
              <a:ext cx="1428760" cy="214314"/>
            </a:xfrm>
            <a:prstGeom prst="rightArrow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643306" y="3000372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一棵生成树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</p:grp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3068630" y="271462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000428" y="3044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071670" y="5072074"/>
            <a:ext cx="49292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普里姆算法求解最小生成树的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过程 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1727254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2808341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1150991" y="225266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1800279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2735316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23035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31671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2087616" y="1603375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1368479" y="1724025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1433566" y="2651125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2159054" y="3222625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2016179" y="2549525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2571737" y="2571744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2579741" y="1773238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3117838" y="1785926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H="1">
            <a:off x="3036939" y="2605082"/>
            <a:ext cx="270000" cy="39600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2425688" y="128586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28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1152579" y="1711325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3168704" y="16764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2303516" y="17827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14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1225604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1800279" y="25034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24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2663879" y="24304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2232079" y="324126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2016179" y="3835400"/>
            <a:ext cx="935038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</a:p>
        </p:txBody>
      </p:sp>
      <p:sp>
        <p:nvSpPr>
          <p:cNvPr id="45129" name="Text Box 73"/>
          <p:cNvSpPr txBox="1">
            <a:spLocks noChangeArrowheads="1"/>
          </p:cNvSpPr>
          <p:nvPr/>
        </p:nvSpPr>
        <p:spPr bwMode="auto">
          <a:xfrm>
            <a:off x="500034" y="257156"/>
            <a:ext cx="3960812" cy="45720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Prim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示例演示（起点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86"/>
          <p:cNvGrpSpPr/>
          <p:nvPr/>
        </p:nvGrpSpPr>
        <p:grpSpPr>
          <a:xfrm>
            <a:off x="5167380" y="1285860"/>
            <a:ext cx="2376488" cy="2016125"/>
            <a:chOff x="5167380" y="1285860"/>
            <a:chExt cx="2376488" cy="2016125"/>
          </a:xfrm>
        </p:grpSpPr>
        <p:sp>
          <p:nvSpPr>
            <p:cNvPr id="45087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45088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5089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</p:grpSp>
      <p:sp>
        <p:nvSpPr>
          <p:cNvPr id="56" name="Freeform 13"/>
          <p:cNvSpPr>
            <a:spLocks/>
          </p:cNvSpPr>
          <p:nvPr/>
        </p:nvSpPr>
        <p:spPr bwMode="auto">
          <a:xfrm>
            <a:off x="5403856" y="1643050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121" name="Text Box 65"/>
          <p:cNvSpPr txBox="1">
            <a:spLocks noChangeArrowheads="1"/>
          </p:cNvSpPr>
          <p:nvPr/>
        </p:nvSpPr>
        <p:spPr bwMode="auto">
          <a:xfrm>
            <a:off x="4857752" y="3857628"/>
            <a:ext cx="292895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altLang="zh-CN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={0</a:t>
            </a:r>
            <a:r>
              <a:rPr lang="zh-CN" altLang="en-US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3}</a:t>
            </a:r>
            <a:endParaRPr lang="en-US" altLang="zh-CN" sz="2200" dirty="0">
              <a:solidFill>
                <a:srgbClr val="CC00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31"/>
          <p:cNvSpPr>
            <a:spLocks noChangeArrowheads="1"/>
          </p:cNvSpPr>
          <p:nvPr/>
        </p:nvSpPr>
        <p:spPr bwMode="auto">
          <a:xfrm>
            <a:off x="5740408" y="126998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5156204" y="214311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5</a:t>
            </a:r>
          </a:p>
        </p:txBody>
      </p:sp>
      <p:sp>
        <p:nvSpPr>
          <p:cNvPr id="47" name="任意多边形 46"/>
          <p:cNvSpPr/>
          <p:nvPr/>
        </p:nvSpPr>
        <p:spPr bwMode="auto">
          <a:xfrm>
            <a:off x="850901" y="1345657"/>
            <a:ext cx="2456891" cy="2293383"/>
          </a:xfrm>
          <a:custGeom>
            <a:avLst/>
            <a:gdLst>
              <a:gd name="connsiteX0" fmla="*/ 791633 w 1426633"/>
              <a:gd name="connsiteY0" fmla="*/ 101600 h 1769533"/>
              <a:gd name="connsiteX1" fmla="*/ 461433 w 1426633"/>
              <a:gd name="connsiteY1" fmla="*/ 292100 h 1769533"/>
              <a:gd name="connsiteX2" fmla="*/ 80433 w 1426633"/>
              <a:gd name="connsiteY2" fmla="*/ 1054100 h 1769533"/>
              <a:gd name="connsiteX3" fmla="*/ 80433 w 1426633"/>
              <a:gd name="connsiteY3" fmla="*/ 1562100 h 1769533"/>
              <a:gd name="connsiteX4" fmla="*/ 563033 w 1426633"/>
              <a:gd name="connsiteY4" fmla="*/ 1549400 h 1769533"/>
              <a:gd name="connsiteX5" fmla="*/ 1388533 w 1426633"/>
              <a:gd name="connsiteY5" fmla="*/ 241300 h 1769533"/>
              <a:gd name="connsiteX6" fmla="*/ 791633 w 1426633"/>
              <a:gd name="connsiteY6" fmla="*/ 101600 h 1769533"/>
              <a:gd name="connsiteX0" fmla="*/ 910691 w 1614456"/>
              <a:gd name="connsiteY0" fmla="*/ 220659 h 2602948"/>
              <a:gd name="connsiteX1" fmla="*/ 580491 w 1614456"/>
              <a:gd name="connsiteY1" fmla="*/ 411159 h 2602948"/>
              <a:gd name="connsiteX2" fmla="*/ 199491 w 1614456"/>
              <a:gd name="connsiteY2" fmla="*/ 1173159 h 2602948"/>
              <a:gd name="connsiteX3" fmla="*/ 199491 w 1614456"/>
              <a:gd name="connsiteY3" fmla="*/ 1681159 h 2602948"/>
              <a:gd name="connsiteX4" fmla="*/ 1396439 w 1614456"/>
              <a:gd name="connsiteY4" fmla="*/ 2382815 h 2602948"/>
              <a:gd name="connsiteX5" fmla="*/ 1507591 w 1614456"/>
              <a:gd name="connsiteY5" fmla="*/ 360359 h 2602948"/>
              <a:gd name="connsiteX6" fmla="*/ 910691 w 1614456"/>
              <a:gd name="connsiteY6" fmla="*/ 220659 h 2602948"/>
              <a:gd name="connsiteX0" fmla="*/ 910691 w 1563385"/>
              <a:gd name="connsiteY0" fmla="*/ 19050 h 2265873"/>
              <a:gd name="connsiteX1" fmla="*/ 580491 w 1563385"/>
              <a:gd name="connsiteY1" fmla="*/ 209550 h 2265873"/>
              <a:gd name="connsiteX2" fmla="*/ 199491 w 1563385"/>
              <a:gd name="connsiteY2" fmla="*/ 971550 h 2265873"/>
              <a:gd name="connsiteX3" fmla="*/ 199491 w 1563385"/>
              <a:gd name="connsiteY3" fmla="*/ 1479550 h 2265873"/>
              <a:gd name="connsiteX4" fmla="*/ 1396439 w 1563385"/>
              <a:gd name="connsiteY4" fmla="*/ 2181206 h 2265873"/>
              <a:gd name="connsiteX5" fmla="*/ 1201168 w 1563385"/>
              <a:gd name="connsiteY5" fmla="*/ 971550 h 2265873"/>
              <a:gd name="connsiteX6" fmla="*/ 1507591 w 1563385"/>
              <a:gd name="connsiteY6" fmla="*/ 158750 h 2265873"/>
              <a:gd name="connsiteX7" fmla="*/ 910691 w 1563385"/>
              <a:gd name="connsiteY7" fmla="*/ 19050 h 2265873"/>
              <a:gd name="connsiteX0" fmla="*/ 812800 w 1458113"/>
              <a:gd name="connsiteY0" fmla="*/ 19050 h 2346306"/>
              <a:gd name="connsiteX1" fmla="*/ 482600 w 1458113"/>
              <a:gd name="connsiteY1" fmla="*/ 209550 h 2346306"/>
              <a:gd name="connsiteX2" fmla="*/ 101600 w 1458113"/>
              <a:gd name="connsiteY2" fmla="*/ 971550 h 2346306"/>
              <a:gd name="connsiteX3" fmla="*/ 101600 w 1458113"/>
              <a:gd name="connsiteY3" fmla="*/ 1479550 h 2346306"/>
              <a:gd name="connsiteX4" fmla="*/ 711200 w 1458113"/>
              <a:gd name="connsiteY4" fmla="*/ 1962150 h 2346306"/>
              <a:gd name="connsiteX5" fmla="*/ 1298548 w 1458113"/>
              <a:gd name="connsiteY5" fmla="*/ 2181206 h 2346306"/>
              <a:gd name="connsiteX6" fmla="*/ 1103277 w 1458113"/>
              <a:gd name="connsiteY6" fmla="*/ 971550 h 2346306"/>
              <a:gd name="connsiteX7" fmla="*/ 1409700 w 1458113"/>
              <a:gd name="connsiteY7" fmla="*/ 158750 h 2346306"/>
              <a:gd name="connsiteX8" fmla="*/ 812800 w 1458113"/>
              <a:gd name="connsiteY8" fmla="*/ 19050 h 2346306"/>
              <a:gd name="connsiteX0" fmla="*/ 812800 w 1458113"/>
              <a:gd name="connsiteY0" fmla="*/ 19050 h 2206606"/>
              <a:gd name="connsiteX1" fmla="*/ 482600 w 1458113"/>
              <a:gd name="connsiteY1" fmla="*/ 209550 h 2206606"/>
              <a:gd name="connsiteX2" fmla="*/ 101600 w 1458113"/>
              <a:gd name="connsiteY2" fmla="*/ 971550 h 2206606"/>
              <a:gd name="connsiteX3" fmla="*/ 101600 w 1458113"/>
              <a:gd name="connsiteY3" fmla="*/ 1479550 h 2206606"/>
              <a:gd name="connsiteX4" fmla="*/ 711200 w 1458113"/>
              <a:gd name="connsiteY4" fmla="*/ 1962150 h 2206606"/>
              <a:gd name="connsiteX5" fmla="*/ 1298548 w 1458113"/>
              <a:gd name="connsiteY5" fmla="*/ 2181206 h 2206606"/>
              <a:gd name="connsiteX6" fmla="*/ 1387444 w 1458113"/>
              <a:gd name="connsiteY6" fmla="*/ 1809749 h 2206606"/>
              <a:gd name="connsiteX7" fmla="*/ 1103277 w 1458113"/>
              <a:gd name="connsiteY7" fmla="*/ 971550 h 2206606"/>
              <a:gd name="connsiteX8" fmla="*/ 1409700 w 1458113"/>
              <a:gd name="connsiteY8" fmla="*/ 158750 h 2206606"/>
              <a:gd name="connsiteX9" fmla="*/ 812800 w 1458113"/>
              <a:gd name="connsiteY9" fmla="*/ 19050 h 2206606"/>
              <a:gd name="connsiteX0" fmla="*/ 812800 w 1705709"/>
              <a:gd name="connsiteY0" fmla="*/ 19050 h 2206606"/>
              <a:gd name="connsiteX1" fmla="*/ 482600 w 1705709"/>
              <a:gd name="connsiteY1" fmla="*/ 209550 h 2206606"/>
              <a:gd name="connsiteX2" fmla="*/ 101600 w 1705709"/>
              <a:gd name="connsiteY2" fmla="*/ 971550 h 2206606"/>
              <a:gd name="connsiteX3" fmla="*/ 101600 w 1705709"/>
              <a:gd name="connsiteY3" fmla="*/ 1479550 h 2206606"/>
              <a:gd name="connsiteX4" fmla="*/ 711200 w 1705709"/>
              <a:gd name="connsiteY4" fmla="*/ 1962150 h 2206606"/>
              <a:gd name="connsiteX5" fmla="*/ 1298548 w 1705709"/>
              <a:gd name="connsiteY5" fmla="*/ 2181206 h 2206606"/>
              <a:gd name="connsiteX6" fmla="*/ 1673164 w 1705709"/>
              <a:gd name="connsiteY6" fmla="*/ 1809749 h 2206606"/>
              <a:gd name="connsiteX7" fmla="*/ 1103277 w 1705709"/>
              <a:gd name="connsiteY7" fmla="*/ 971550 h 2206606"/>
              <a:gd name="connsiteX8" fmla="*/ 1409700 w 1705709"/>
              <a:gd name="connsiteY8" fmla="*/ 158750 h 2206606"/>
              <a:gd name="connsiteX9" fmla="*/ 812800 w 1705709"/>
              <a:gd name="connsiteY9" fmla="*/ 19050 h 2206606"/>
              <a:gd name="connsiteX0" fmla="*/ 812800 w 2370636"/>
              <a:gd name="connsiteY0" fmla="*/ 19050 h 2252659"/>
              <a:gd name="connsiteX1" fmla="*/ 482600 w 2370636"/>
              <a:gd name="connsiteY1" fmla="*/ 209550 h 2252659"/>
              <a:gd name="connsiteX2" fmla="*/ 101600 w 2370636"/>
              <a:gd name="connsiteY2" fmla="*/ 971550 h 2252659"/>
              <a:gd name="connsiteX3" fmla="*/ 101600 w 2370636"/>
              <a:gd name="connsiteY3" fmla="*/ 1479550 h 2252659"/>
              <a:gd name="connsiteX4" fmla="*/ 711200 w 2370636"/>
              <a:gd name="connsiteY4" fmla="*/ 1962150 h 2252659"/>
              <a:gd name="connsiteX5" fmla="*/ 1298548 w 2370636"/>
              <a:gd name="connsiteY5" fmla="*/ 2181206 h 2252659"/>
              <a:gd name="connsiteX6" fmla="*/ 2308200 w 2370636"/>
              <a:gd name="connsiteY6" fmla="*/ 2190749 h 2252659"/>
              <a:gd name="connsiteX7" fmla="*/ 1673164 w 2370636"/>
              <a:gd name="connsiteY7" fmla="*/ 1809749 h 2252659"/>
              <a:gd name="connsiteX8" fmla="*/ 1103277 w 2370636"/>
              <a:gd name="connsiteY8" fmla="*/ 971550 h 2252659"/>
              <a:gd name="connsiteX9" fmla="*/ 1409700 w 2370636"/>
              <a:gd name="connsiteY9" fmla="*/ 158750 h 2252659"/>
              <a:gd name="connsiteX10" fmla="*/ 812800 w 2370636"/>
              <a:gd name="connsiteY10" fmla="*/ 19050 h 2252659"/>
              <a:gd name="connsiteX0" fmla="*/ 812800 w 2460599"/>
              <a:gd name="connsiteY0" fmla="*/ 19050 h 2279650"/>
              <a:gd name="connsiteX1" fmla="*/ 482600 w 2460599"/>
              <a:gd name="connsiteY1" fmla="*/ 209550 h 2279650"/>
              <a:gd name="connsiteX2" fmla="*/ 101600 w 2460599"/>
              <a:gd name="connsiteY2" fmla="*/ 971550 h 2279650"/>
              <a:gd name="connsiteX3" fmla="*/ 101600 w 2460599"/>
              <a:gd name="connsiteY3" fmla="*/ 1479550 h 2279650"/>
              <a:gd name="connsiteX4" fmla="*/ 711200 w 2460599"/>
              <a:gd name="connsiteY4" fmla="*/ 1962150 h 2279650"/>
              <a:gd name="connsiteX5" fmla="*/ 1298548 w 2460599"/>
              <a:gd name="connsiteY5" fmla="*/ 2181206 h 2279650"/>
              <a:gd name="connsiteX6" fmla="*/ 2308200 w 2460599"/>
              <a:gd name="connsiteY6" fmla="*/ 2190749 h 2279650"/>
              <a:gd name="connsiteX7" fmla="*/ 2212943 w 2460599"/>
              <a:gd name="connsiteY7" fmla="*/ 1647797 h 2279650"/>
              <a:gd name="connsiteX8" fmla="*/ 1673164 w 2460599"/>
              <a:gd name="connsiteY8" fmla="*/ 1809749 h 2279650"/>
              <a:gd name="connsiteX9" fmla="*/ 1103277 w 2460599"/>
              <a:gd name="connsiteY9" fmla="*/ 971550 h 2279650"/>
              <a:gd name="connsiteX10" fmla="*/ 1409700 w 2460599"/>
              <a:gd name="connsiteY10" fmla="*/ 158750 h 2279650"/>
              <a:gd name="connsiteX11" fmla="*/ 812800 w 2460599"/>
              <a:gd name="connsiteY11" fmla="*/ 19050 h 2279650"/>
              <a:gd name="connsiteX0" fmla="*/ 812800 w 2460599"/>
              <a:gd name="connsiteY0" fmla="*/ 19050 h 2279650"/>
              <a:gd name="connsiteX1" fmla="*/ 482600 w 2460599"/>
              <a:gd name="connsiteY1" fmla="*/ 209550 h 2279650"/>
              <a:gd name="connsiteX2" fmla="*/ 101600 w 2460599"/>
              <a:gd name="connsiteY2" fmla="*/ 971550 h 2279650"/>
              <a:gd name="connsiteX3" fmla="*/ 101600 w 2460599"/>
              <a:gd name="connsiteY3" fmla="*/ 1479550 h 2279650"/>
              <a:gd name="connsiteX4" fmla="*/ 711200 w 2460599"/>
              <a:gd name="connsiteY4" fmla="*/ 1962150 h 2279650"/>
              <a:gd name="connsiteX5" fmla="*/ 1298548 w 2460599"/>
              <a:gd name="connsiteY5" fmla="*/ 2181206 h 2279650"/>
              <a:gd name="connsiteX6" fmla="*/ 2308200 w 2460599"/>
              <a:gd name="connsiteY6" fmla="*/ 2190749 h 2279650"/>
              <a:gd name="connsiteX7" fmla="*/ 2212943 w 2460599"/>
              <a:gd name="connsiteY7" fmla="*/ 1647797 h 2279650"/>
              <a:gd name="connsiteX8" fmla="*/ 1673164 w 2460599"/>
              <a:gd name="connsiteY8" fmla="*/ 1809749 h 2279650"/>
              <a:gd name="connsiteX9" fmla="*/ 1103277 w 2460599"/>
              <a:gd name="connsiteY9" fmla="*/ 971550 h 2279650"/>
              <a:gd name="connsiteX10" fmla="*/ 1409700 w 2460599"/>
              <a:gd name="connsiteY10" fmla="*/ 158750 h 2279650"/>
              <a:gd name="connsiteX11" fmla="*/ 812800 w 2460599"/>
              <a:gd name="connsiteY11" fmla="*/ 19050 h 2279650"/>
              <a:gd name="connsiteX0" fmla="*/ 812800 w 2460599"/>
              <a:gd name="connsiteY0" fmla="*/ 19050 h 2279650"/>
              <a:gd name="connsiteX1" fmla="*/ 482600 w 2460599"/>
              <a:gd name="connsiteY1" fmla="*/ 209550 h 2279650"/>
              <a:gd name="connsiteX2" fmla="*/ 101600 w 2460599"/>
              <a:gd name="connsiteY2" fmla="*/ 971550 h 2279650"/>
              <a:gd name="connsiteX3" fmla="*/ 101600 w 2460599"/>
              <a:gd name="connsiteY3" fmla="*/ 1479550 h 2279650"/>
              <a:gd name="connsiteX4" fmla="*/ 711200 w 2460599"/>
              <a:gd name="connsiteY4" fmla="*/ 1962150 h 2279650"/>
              <a:gd name="connsiteX5" fmla="*/ 1298548 w 2460599"/>
              <a:gd name="connsiteY5" fmla="*/ 2181206 h 2279650"/>
              <a:gd name="connsiteX6" fmla="*/ 2308200 w 2460599"/>
              <a:gd name="connsiteY6" fmla="*/ 2190749 h 2279650"/>
              <a:gd name="connsiteX7" fmla="*/ 2212943 w 2460599"/>
              <a:gd name="connsiteY7" fmla="*/ 1647797 h 2279650"/>
              <a:gd name="connsiteX8" fmla="*/ 1673164 w 2460599"/>
              <a:gd name="connsiteY8" fmla="*/ 1666849 h 2279650"/>
              <a:gd name="connsiteX9" fmla="*/ 1103277 w 2460599"/>
              <a:gd name="connsiteY9" fmla="*/ 971550 h 2279650"/>
              <a:gd name="connsiteX10" fmla="*/ 1409700 w 2460599"/>
              <a:gd name="connsiteY10" fmla="*/ 158750 h 2279650"/>
              <a:gd name="connsiteX11" fmla="*/ 812800 w 2460599"/>
              <a:gd name="connsiteY11" fmla="*/ 19050 h 2279650"/>
              <a:gd name="connsiteX0" fmla="*/ 812800 w 2460599"/>
              <a:gd name="connsiteY0" fmla="*/ 19050 h 2293383"/>
              <a:gd name="connsiteX1" fmla="*/ 482600 w 2460599"/>
              <a:gd name="connsiteY1" fmla="*/ 209550 h 2293383"/>
              <a:gd name="connsiteX2" fmla="*/ 101600 w 2460599"/>
              <a:gd name="connsiteY2" fmla="*/ 971550 h 2293383"/>
              <a:gd name="connsiteX3" fmla="*/ 101600 w 2460599"/>
              <a:gd name="connsiteY3" fmla="*/ 1479550 h 2293383"/>
              <a:gd name="connsiteX4" fmla="*/ 711200 w 2460599"/>
              <a:gd name="connsiteY4" fmla="*/ 2176440 h 2293383"/>
              <a:gd name="connsiteX5" fmla="*/ 1298548 w 2460599"/>
              <a:gd name="connsiteY5" fmla="*/ 2181206 h 2293383"/>
              <a:gd name="connsiteX6" fmla="*/ 2308200 w 2460599"/>
              <a:gd name="connsiteY6" fmla="*/ 2190749 h 2293383"/>
              <a:gd name="connsiteX7" fmla="*/ 2212943 w 2460599"/>
              <a:gd name="connsiteY7" fmla="*/ 1647797 h 2293383"/>
              <a:gd name="connsiteX8" fmla="*/ 1673164 w 2460599"/>
              <a:gd name="connsiteY8" fmla="*/ 1666849 h 2293383"/>
              <a:gd name="connsiteX9" fmla="*/ 1103277 w 2460599"/>
              <a:gd name="connsiteY9" fmla="*/ 971550 h 2293383"/>
              <a:gd name="connsiteX10" fmla="*/ 1409700 w 2460599"/>
              <a:gd name="connsiteY10" fmla="*/ 158750 h 2293383"/>
              <a:gd name="connsiteX11" fmla="*/ 812800 w 2460599"/>
              <a:gd name="connsiteY11" fmla="*/ 19050 h 2293383"/>
              <a:gd name="connsiteX0" fmla="*/ 812800 w 2460599"/>
              <a:gd name="connsiteY0" fmla="*/ 19050 h 2293383"/>
              <a:gd name="connsiteX1" fmla="*/ 482600 w 2460599"/>
              <a:gd name="connsiteY1" fmla="*/ 209550 h 2293383"/>
              <a:gd name="connsiteX2" fmla="*/ 101600 w 2460599"/>
              <a:gd name="connsiteY2" fmla="*/ 971550 h 2293383"/>
              <a:gd name="connsiteX3" fmla="*/ 101600 w 2460599"/>
              <a:gd name="connsiteY3" fmla="*/ 1479550 h 2293383"/>
              <a:gd name="connsiteX4" fmla="*/ 711200 w 2460599"/>
              <a:gd name="connsiteY4" fmla="*/ 2176440 h 2293383"/>
              <a:gd name="connsiteX5" fmla="*/ 1298548 w 2460599"/>
              <a:gd name="connsiteY5" fmla="*/ 2181206 h 2293383"/>
              <a:gd name="connsiteX6" fmla="*/ 2308200 w 2460599"/>
              <a:gd name="connsiteY6" fmla="*/ 2190749 h 2293383"/>
              <a:gd name="connsiteX7" fmla="*/ 2212943 w 2460599"/>
              <a:gd name="connsiteY7" fmla="*/ 1647797 h 2293383"/>
              <a:gd name="connsiteX8" fmla="*/ 1673164 w 2460599"/>
              <a:gd name="connsiteY8" fmla="*/ 1666849 h 2293383"/>
              <a:gd name="connsiteX9" fmla="*/ 1103277 w 2460599"/>
              <a:gd name="connsiteY9" fmla="*/ 971550 h 2293383"/>
              <a:gd name="connsiteX10" fmla="*/ 1409700 w 2460599"/>
              <a:gd name="connsiteY10" fmla="*/ 158750 h 2293383"/>
              <a:gd name="connsiteX11" fmla="*/ 812800 w 2460599"/>
              <a:gd name="connsiteY11" fmla="*/ 19050 h 2293383"/>
              <a:gd name="connsiteX0" fmla="*/ 812800 w 2456891"/>
              <a:gd name="connsiteY0" fmla="*/ 19050 h 2293383"/>
              <a:gd name="connsiteX1" fmla="*/ 482600 w 2456891"/>
              <a:gd name="connsiteY1" fmla="*/ 209550 h 2293383"/>
              <a:gd name="connsiteX2" fmla="*/ 101600 w 2456891"/>
              <a:gd name="connsiteY2" fmla="*/ 971550 h 2293383"/>
              <a:gd name="connsiteX3" fmla="*/ 101600 w 2456891"/>
              <a:gd name="connsiteY3" fmla="*/ 1479550 h 2293383"/>
              <a:gd name="connsiteX4" fmla="*/ 711200 w 2456891"/>
              <a:gd name="connsiteY4" fmla="*/ 2176440 h 2293383"/>
              <a:gd name="connsiteX5" fmla="*/ 1298548 w 2456891"/>
              <a:gd name="connsiteY5" fmla="*/ 2181206 h 2293383"/>
              <a:gd name="connsiteX6" fmla="*/ 1320799 w 2456891"/>
              <a:gd name="connsiteY6" fmla="*/ 2190748 h 2293383"/>
              <a:gd name="connsiteX7" fmla="*/ 2308200 w 2456891"/>
              <a:gd name="connsiteY7" fmla="*/ 2190749 h 2293383"/>
              <a:gd name="connsiteX8" fmla="*/ 2212943 w 2456891"/>
              <a:gd name="connsiteY8" fmla="*/ 1647797 h 2293383"/>
              <a:gd name="connsiteX9" fmla="*/ 1673164 w 2456891"/>
              <a:gd name="connsiteY9" fmla="*/ 1666849 h 2293383"/>
              <a:gd name="connsiteX10" fmla="*/ 1103277 w 2456891"/>
              <a:gd name="connsiteY10" fmla="*/ 971550 h 2293383"/>
              <a:gd name="connsiteX11" fmla="*/ 1409700 w 2456891"/>
              <a:gd name="connsiteY11" fmla="*/ 158750 h 2293383"/>
              <a:gd name="connsiteX12" fmla="*/ 812800 w 2456891"/>
              <a:gd name="connsiteY12" fmla="*/ 19050 h 2293383"/>
              <a:gd name="connsiteX0" fmla="*/ 812800 w 2456891"/>
              <a:gd name="connsiteY0" fmla="*/ 19050 h 2293383"/>
              <a:gd name="connsiteX1" fmla="*/ 482600 w 2456891"/>
              <a:gd name="connsiteY1" fmla="*/ 209550 h 2293383"/>
              <a:gd name="connsiteX2" fmla="*/ 101600 w 2456891"/>
              <a:gd name="connsiteY2" fmla="*/ 971550 h 2293383"/>
              <a:gd name="connsiteX3" fmla="*/ 101600 w 2456891"/>
              <a:gd name="connsiteY3" fmla="*/ 1479550 h 2293383"/>
              <a:gd name="connsiteX4" fmla="*/ 711200 w 2456891"/>
              <a:gd name="connsiteY4" fmla="*/ 2176440 h 2293383"/>
              <a:gd name="connsiteX5" fmla="*/ 1298548 w 2456891"/>
              <a:gd name="connsiteY5" fmla="*/ 2181206 h 2293383"/>
              <a:gd name="connsiteX6" fmla="*/ 1320799 w 2456891"/>
              <a:gd name="connsiteY6" fmla="*/ 2190748 h 2293383"/>
              <a:gd name="connsiteX7" fmla="*/ 2308200 w 2456891"/>
              <a:gd name="connsiteY7" fmla="*/ 2190749 h 2293383"/>
              <a:gd name="connsiteX8" fmla="*/ 2212943 w 2456891"/>
              <a:gd name="connsiteY8" fmla="*/ 1647797 h 2293383"/>
              <a:gd name="connsiteX9" fmla="*/ 1673164 w 2456891"/>
              <a:gd name="connsiteY9" fmla="*/ 1666849 h 2293383"/>
              <a:gd name="connsiteX10" fmla="*/ 1103277 w 2456891"/>
              <a:gd name="connsiteY10" fmla="*/ 971550 h 2293383"/>
              <a:gd name="connsiteX11" fmla="*/ 1409700 w 2456891"/>
              <a:gd name="connsiteY11" fmla="*/ 158750 h 2293383"/>
              <a:gd name="connsiteX12" fmla="*/ 812800 w 2456891"/>
              <a:gd name="connsiteY12" fmla="*/ 19050 h 2293383"/>
              <a:gd name="connsiteX0" fmla="*/ 812800 w 2456891"/>
              <a:gd name="connsiteY0" fmla="*/ 19050 h 2293383"/>
              <a:gd name="connsiteX1" fmla="*/ 482600 w 2456891"/>
              <a:gd name="connsiteY1" fmla="*/ 209550 h 2293383"/>
              <a:gd name="connsiteX2" fmla="*/ 101600 w 2456891"/>
              <a:gd name="connsiteY2" fmla="*/ 971550 h 2293383"/>
              <a:gd name="connsiteX3" fmla="*/ 101600 w 2456891"/>
              <a:gd name="connsiteY3" fmla="*/ 1479550 h 2293383"/>
              <a:gd name="connsiteX4" fmla="*/ 711200 w 2456891"/>
              <a:gd name="connsiteY4" fmla="*/ 2176440 h 2293383"/>
              <a:gd name="connsiteX5" fmla="*/ 1298548 w 2456891"/>
              <a:gd name="connsiteY5" fmla="*/ 2181206 h 2293383"/>
              <a:gd name="connsiteX6" fmla="*/ 1320799 w 2456891"/>
              <a:gd name="connsiteY6" fmla="*/ 2190748 h 2293383"/>
              <a:gd name="connsiteX7" fmla="*/ 2308200 w 2456891"/>
              <a:gd name="connsiteY7" fmla="*/ 2190749 h 2293383"/>
              <a:gd name="connsiteX8" fmla="*/ 2212943 w 2456891"/>
              <a:gd name="connsiteY8" fmla="*/ 1647797 h 2293383"/>
              <a:gd name="connsiteX9" fmla="*/ 1673164 w 2456891"/>
              <a:gd name="connsiteY9" fmla="*/ 1666849 h 2293383"/>
              <a:gd name="connsiteX10" fmla="*/ 1103277 w 2456891"/>
              <a:gd name="connsiteY10" fmla="*/ 971550 h 2293383"/>
              <a:gd name="connsiteX11" fmla="*/ 1409700 w 2456891"/>
              <a:gd name="connsiteY11" fmla="*/ 158750 h 2293383"/>
              <a:gd name="connsiteX12" fmla="*/ 812800 w 2456891"/>
              <a:gd name="connsiteY12" fmla="*/ 19050 h 229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56891" h="2293383">
                <a:moveTo>
                  <a:pt x="812800" y="19050"/>
                </a:moveTo>
                <a:cubicBezTo>
                  <a:pt x="658283" y="27517"/>
                  <a:pt x="601133" y="50800"/>
                  <a:pt x="482600" y="209550"/>
                </a:cubicBezTo>
                <a:cubicBezTo>
                  <a:pt x="364067" y="368300"/>
                  <a:pt x="165100" y="759883"/>
                  <a:pt x="101600" y="971550"/>
                </a:cubicBezTo>
                <a:cubicBezTo>
                  <a:pt x="38100" y="1183217"/>
                  <a:pt x="0" y="1278735"/>
                  <a:pt x="101600" y="1479550"/>
                </a:cubicBezTo>
                <a:cubicBezTo>
                  <a:pt x="203200" y="1680365"/>
                  <a:pt x="511709" y="2059497"/>
                  <a:pt x="711200" y="2176440"/>
                </a:cubicBezTo>
                <a:cubicBezTo>
                  <a:pt x="910691" y="2293383"/>
                  <a:pt x="1196948" y="2178821"/>
                  <a:pt x="1298548" y="2181206"/>
                </a:cubicBezTo>
                <a:cubicBezTo>
                  <a:pt x="1400148" y="2183591"/>
                  <a:pt x="1152524" y="2189158"/>
                  <a:pt x="1320799" y="2190748"/>
                </a:cubicBezTo>
                <a:cubicBezTo>
                  <a:pt x="1489074" y="2192338"/>
                  <a:pt x="2159509" y="2281241"/>
                  <a:pt x="2308200" y="2190749"/>
                </a:cubicBezTo>
                <a:cubicBezTo>
                  <a:pt x="2456891" y="2100257"/>
                  <a:pt x="2318782" y="1735114"/>
                  <a:pt x="2212943" y="1647797"/>
                </a:cubicBezTo>
                <a:cubicBezTo>
                  <a:pt x="2107104" y="1560480"/>
                  <a:pt x="1858108" y="1779557"/>
                  <a:pt x="1673164" y="1666849"/>
                </a:cubicBezTo>
                <a:cubicBezTo>
                  <a:pt x="1488220" y="1554141"/>
                  <a:pt x="1147188" y="1222900"/>
                  <a:pt x="1103277" y="971550"/>
                </a:cubicBezTo>
                <a:cubicBezTo>
                  <a:pt x="1059366" y="720200"/>
                  <a:pt x="1458113" y="317500"/>
                  <a:pt x="1409700" y="158750"/>
                </a:cubicBezTo>
                <a:cubicBezTo>
                  <a:pt x="1361287" y="0"/>
                  <a:pt x="967317" y="10583"/>
                  <a:pt x="812800" y="1905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49000"/>
            </a:schemeClr>
          </a:solidFill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Freeform 14"/>
          <p:cNvSpPr>
            <a:spLocks/>
          </p:cNvSpPr>
          <p:nvPr/>
        </p:nvSpPr>
        <p:spPr bwMode="auto">
          <a:xfrm>
            <a:off x="5462594" y="2530472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34"/>
          <p:cNvSpPr>
            <a:spLocks noChangeArrowheads="1"/>
          </p:cNvSpPr>
          <p:nvPr/>
        </p:nvSpPr>
        <p:spPr bwMode="auto">
          <a:xfrm>
            <a:off x="5811846" y="285749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0" name="任意多边形 49"/>
          <p:cNvSpPr/>
          <p:nvPr/>
        </p:nvSpPr>
        <p:spPr bwMode="auto">
          <a:xfrm>
            <a:off x="2099695" y="1109958"/>
            <a:ext cx="1472173" cy="1818976"/>
          </a:xfrm>
          <a:custGeom>
            <a:avLst/>
            <a:gdLst>
              <a:gd name="connsiteX0" fmla="*/ 825500 w 1678517"/>
              <a:gd name="connsiteY0" fmla="*/ 48683 h 2652183"/>
              <a:gd name="connsiteX1" fmla="*/ 254000 w 1678517"/>
              <a:gd name="connsiteY1" fmla="*/ 658283 h 2652183"/>
              <a:gd name="connsiteX2" fmla="*/ 38100 w 1678517"/>
              <a:gd name="connsiteY2" fmla="*/ 1178983 h 2652183"/>
              <a:gd name="connsiteX3" fmla="*/ 482600 w 1678517"/>
              <a:gd name="connsiteY3" fmla="*/ 2207683 h 2652183"/>
              <a:gd name="connsiteX4" fmla="*/ 1016000 w 1678517"/>
              <a:gd name="connsiteY4" fmla="*/ 2499783 h 2652183"/>
              <a:gd name="connsiteX5" fmla="*/ 1600200 w 1678517"/>
              <a:gd name="connsiteY5" fmla="*/ 1293283 h 2652183"/>
              <a:gd name="connsiteX6" fmla="*/ 1485900 w 1678517"/>
              <a:gd name="connsiteY6" fmla="*/ 366183 h 2652183"/>
              <a:gd name="connsiteX7" fmla="*/ 825500 w 1678517"/>
              <a:gd name="connsiteY7" fmla="*/ 48683 h 2652183"/>
              <a:gd name="connsiteX0" fmla="*/ 825500 w 1615017"/>
              <a:gd name="connsiteY0" fmla="*/ 48683 h 2572284"/>
              <a:gd name="connsiteX1" fmla="*/ 254000 w 1615017"/>
              <a:gd name="connsiteY1" fmla="*/ 658283 h 2572284"/>
              <a:gd name="connsiteX2" fmla="*/ 38100 w 1615017"/>
              <a:gd name="connsiteY2" fmla="*/ 1178983 h 2572284"/>
              <a:gd name="connsiteX3" fmla="*/ 482600 w 1615017"/>
              <a:gd name="connsiteY3" fmla="*/ 2207683 h 2572284"/>
              <a:gd name="connsiteX4" fmla="*/ 1016000 w 1615017"/>
              <a:gd name="connsiteY4" fmla="*/ 2499783 h 2572284"/>
              <a:gd name="connsiteX5" fmla="*/ 1411258 w 1615017"/>
              <a:gd name="connsiteY5" fmla="*/ 1772679 h 2572284"/>
              <a:gd name="connsiteX6" fmla="*/ 1600200 w 1615017"/>
              <a:gd name="connsiteY6" fmla="*/ 1293283 h 2572284"/>
              <a:gd name="connsiteX7" fmla="*/ 1485900 w 1615017"/>
              <a:gd name="connsiteY7" fmla="*/ 366183 h 2572284"/>
              <a:gd name="connsiteX8" fmla="*/ 825500 w 1615017"/>
              <a:gd name="connsiteY8" fmla="*/ 48683 h 2572284"/>
              <a:gd name="connsiteX0" fmla="*/ 825500 w 1615017"/>
              <a:gd name="connsiteY0" fmla="*/ 48683 h 2273030"/>
              <a:gd name="connsiteX1" fmla="*/ 254000 w 1615017"/>
              <a:gd name="connsiteY1" fmla="*/ 658283 h 2273030"/>
              <a:gd name="connsiteX2" fmla="*/ 38100 w 1615017"/>
              <a:gd name="connsiteY2" fmla="*/ 1178983 h 2273030"/>
              <a:gd name="connsiteX3" fmla="*/ 482600 w 1615017"/>
              <a:gd name="connsiteY3" fmla="*/ 2207683 h 2273030"/>
              <a:gd name="connsiteX4" fmla="*/ 801654 w 1615017"/>
              <a:gd name="connsiteY4" fmla="*/ 1571065 h 2273030"/>
              <a:gd name="connsiteX5" fmla="*/ 1411258 w 1615017"/>
              <a:gd name="connsiteY5" fmla="*/ 1772679 h 2273030"/>
              <a:gd name="connsiteX6" fmla="*/ 1600200 w 1615017"/>
              <a:gd name="connsiteY6" fmla="*/ 1293283 h 2273030"/>
              <a:gd name="connsiteX7" fmla="*/ 1485900 w 1615017"/>
              <a:gd name="connsiteY7" fmla="*/ 366183 h 2273030"/>
              <a:gd name="connsiteX8" fmla="*/ 825500 w 1615017"/>
              <a:gd name="connsiteY8" fmla="*/ 48683 h 2273030"/>
              <a:gd name="connsiteX0" fmla="*/ 825500 w 1615017"/>
              <a:gd name="connsiteY0" fmla="*/ 48683 h 1915816"/>
              <a:gd name="connsiteX1" fmla="*/ 254000 w 1615017"/>
              <a:gd name="connsiteY1" fmla="*/ 658283 h 1915816"/>
              <a:gd name="connsiteX2" fmla="*/ 38100 w 1615017"/>
              <a:gd name="connsiteY2" fmla="*/ 1178983 h 1915816"/>
              <a:gd name="connsiteX3" fmla="*/ 482600 w 1615017"/>
              <a:gd name="connsiteY3" fmla="*/ 1850469 h 1915816"/>
              <a:gd name="connsiteX4" fmla="*/ 801654 w 1615017"/>
              <a:gd name="connsiteY4" fmla="*/ 1571065 h 1915816"/>
              <a:gd name="connsiteX5" fmla="*/ 1411258 w 1615017"/>
              <a:gd name="connsiteY5" fmla="*/ 1772679 h 1915816"/>
              <a:gd name="connsiteX6" fmla="*/ 1600200 w 1615017"/>
              <a:gd name="connsiteY6" fmla="*/ 1293283 h 1915816"/>
              <a:gd name="connsiteX7" fmla="*/ 1485900 w 1615017"/>
              <a:gd name="connsiteY7" fmla="*/ 366183 h 1915816"/>
              <a:gd name="connsiteX8" fmla="*/ 825500 w 1615017"/>
              <a:gd name="connsiteY8" fmla="*/ 48683 h 1915816"/>
              <a:gd name="connsiteX0" fmla="*/ 825500 w 1615017"/>
              <a:gd name="connsiteY0" fmla="*/ 48683 h 1818976"/>
              <a:gd name="connsiteX1" fmla="*/ 254000 w 1615017"/>
              <a:gd name="connsiteY1" fmla="*/ 658283 h 1818976"/>
              <a:gd name="connsiteX2" fmla="*/ 38100 w 1615017"/>
              <a:gd name="connsiteY2" fmla="*/ 1178983 h 1818976"/>
              <a:gd name="connsiteX3" fmla="*/ 482600 w 1615017"/>
              <a:gd name="connsiteY3" fmla="*/ 1636131 h 1818976"/>
              <a:gd name="connsiteX4" fmla="*/ 801654 w 1615017"/>
              <a:gd name="connsiteY4" fmla="*/ 1571065 h 1818976"/>
              <a:gd name="connsiteX5" fmla="*/ 1411258 w 1615017"/>
              <a:gd name="connsiteY5" fmla="*/ 1772679 h 1818976"/>
              <a:gd name="connsiteX6" fmla="*/ 1600200 w 1615017"/>
              <a:gd name="connsiteY6" fmla="*/ 1293283 h 1818976"/>
              <a:gd name="connsiteX7" fmla="*/ 1485900 w 1615017"/>
              <a:gd name="connsiteY7" fmla="*/ 366183 h 1818976"/>
              <a:gd name="connsiteX8" fmla="*/ 825500 w 1615017"/>
              <a:gd name="connsiteY8" fmla="*/ 48683 h 1818976"/>
              <a:gd name="connsiteX0" fmla="*/ 682656 w 1472173"/>
              <a:gd name="connsiteY0" fmla="*/ 48683 h 1818976"/>
              <a:gd name="connsiteX1" fmla="*/ 111156 w 1472173"/>
              <a:gd name="connsiteY1" fmla="*/ 658283 h 1818976"/>
              <a:gd name="connsiteX2" fmla="*/ 38100 w 1472173"/>
              <a:gd name="connsiteY2" fmla="*/ 1178983 h 1818976"/>
              <a:gd name="connsiteX3" fmla="*/ 339756 w 1472173"/>
              <a:gd name="connsiteY3" fmla="*/ 1636131 h 1818976"/>
              <a:gd name="connsiteX4" fmla="*/ 658810 w 1472173"/>
              <a:gd name="connsiteY4" fmla="*/ 1571065 h 1818976"/>
              <a:gd name="connsiteX5" fmla="*/ 1268414 w 1472173"/>
              <a:gd name="connsiteY5" fmla="*/ 1772679 h 1818976"/>
              <a:gd name="connsiteX6" fmla="*/ 1457356 w 1472173"/>
              <a:gd name="connsiteY6" fmla="*/ 1293283 h 1818976"/>
              <a:gd name="connsiteX7" fmla="*/ 1343056 w 1472173"/>
              <a:gd name="connsiteY7" fmla="*/ 366183 h 1818976"/>
              <a:gd name="connsiteX8" fmla="*/ 682656 w 1472173"/>
              <a:gd name="connsiteY8" fmla="*/ 48683 h 1818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2173" h="1818976">
                <a:moveTo>
                  <a:pt x="682656" y="48683"/>
                </a:moveTo>
                <a:cubicBezTo>
                  <a:pt x="477339" y="97366"/>
                  <a:pt x="218582" y="469900"/>
                  <a:pt x="111156" y="658283"/>
                </a:cubicBezTo>
                <a:cubicBezTo>
                  <a:pt x="3730" y="846666"/>
                  <a:pt x="0" y="1016008"/>
                  <a:pt x="38100" y="1178983"/>
                </a:cubicBezTo>
                <a:cubicBezTo>
                  <a:pt x="76200" y="1341958"/>
                  <a:pt x="236304" y="1570784"/>
                  <a:pt x="339756" y="1636131"/>
                </a:cubicBezTo>
                <a:cubicBezTo>
                  <a:pt x="443208" y="1701478"/>
                  <a:pt x="504034" y="1548307"/>
                  <a:pt x="658810" y="1571065"/>
                </a:cubicBezTo>
                <a:cubicBezTo>
                  <a:pt x="813586" y="1593823"/>
                  <a:pt x="1135323" y="1818976"/>
                  <a:pt x="1268414" y="1772679"/>
                </a:cubicBezTo>
                <a:cubicBezTo>
                  <a:pt x="1401505" y="1726382"/>
                  <a:pt x="1444916" y="1527699"/>
                  <a:pt x="1457356" y="1293283"/>
                </a:cubicBezTo>
                <a:cubicBezTo>
                  <a:pt x="1469796" y="1058867"/>
                  <a:pt x="1472173" y="573616"/>
                  <a:pt x="1343056" y="366183"/>
                </a:cubicBezTo>
                <a:cubicBezTo>
                  <a:pt x="1213939" y="158750"/>
                  <a:pt x="887973" y="0"/>
                  <a:pt x="682656" y="48683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8000"/>
            </a:schemeClr>
          </a:solidFill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Freeform 15"/>
          <p:cNvSpPr>
            <a:spLocks/>
          </p:cNvSpPr>
          <p:nvPr/>
        </p:nvSpPr>
        <p:spPr bwMode="auto">
          <a:xfrm>
            <a:off x="6178565" y="3084510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35"/>
          <p:cNvSpPr>
            <a:spLocks noChangeArrowheads="1"/>
          </p:cNvSpPr>
          <p:nvPr/>
        </p:nvSpPr>
        <p:spPr bwMode="auto">
          <a:xfrm>
            <a:off x="6745305" y="287019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3" name="Line 20"/>
          <p:cNvSpPr>
            <a:spLocks noChangeShapeType="1"/>
          </p:cNvSpPr>
          <p:nvPr/>
        </p:nvSpPr>
        <p:spPr bwMode="auto">
          <a:xfrm flipH="1">
            <a:off x="7059630" y="2513006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10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0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6" grpId="0" animBg="1"/>
      <p:bldP spid="45121" grpId="0"/>
      <p:bldP spid="47" grpId="0" animBg="1"/>
      <p:bldP spid="50" grpId="0" animBg="1"/>
      <p:bldP spid="51" grpId="0" animBg="1"/>
      <p:bldP spid="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000428" y="3044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071670" y="5072074"/>
            <a:ext cx="49292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普里姆算法求解最小生成树的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过程 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1727254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2808341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1150991" y="225266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1800279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2735316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23035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31671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2087616" y="1603375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1368479" y="1724025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1433566" y="2651125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2159054" y="3222625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2016179" y="2549525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2571737" y="2571744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2579741" y="1773238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3117838" y="1785926"/>
            <a:ext cx="176400" cy="39960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H="1">
            <a:off x="3036939" y="2605082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2232079" y="12446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28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1152579" y="1711325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3168704" y="16764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2303516" y="17827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14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1225604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1800279" y="25034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24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2663879" y="24304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2232079" y="324126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3097266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2016179" y="3835400"/>
            <a:ext cx="935038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</a:p>
        </p:txBody>
      </p:sp>
      <p:sp>
        <p:nvSpPr>
          <p:cNvPr id="45129" name="Text Box 73"/>
          <p:cNvSpPr txBox="1">
            <a:spLocks noChangeArrowheads="1"/>
          </p:cNvSpPr>
          <p:nvPr/>
        </p:nvSpPr>
        <p:spPr bwMode="auto">
          <a:xfrm>
            <a:off x="500034" y="257156"/>
            <a:ext cx="3960812" cy="45720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Prim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示例演示（起点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86"/>
          <p:cNvGrpSpPr/>
          <p:nvPr/>
        </p:nvGrpSpPr>
        <p:grpSpPr>
          <a:xfrm>
            <a:off x="5167380" y="1285860"/>
            <a:ext cx="2376488" cy="2016125"/>
            <a:chOff x="5167380" y="1285860"/>
            <a:chExt cx="2376488" cy="2016125"/>
          </a:xfrm>
        </p:grpSpPr>
        <p:sp>
          <p:nvSpPr>
            <p:cNvPr id="45087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45088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5089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</p:grpSp>
      <p:sp>
        <p:nvSpPr>
          <p:cNvPr id="56" name="Freeform 13"/>
          <p:cNvSpPr>
            <a:spLocks/>
          </p:cNvSpPr>
          <p:nvPr/>
        </p:nvSpPr>
        <p:spPr bwMode="auto">
          <a:xfrm>
            <a:off x="5403856" y="1643050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121" name="Text Box 65"/>
          <p:cNvSpPr txBox="1">
            <a:spLocks noChangeArrowheads="1"/>
          </p:cNvSpPr>
          <p:nvPr/>
        </p:nvSpPr>
        <p:spPr bwMode="auto">
          <a:xfrm>
            <a:off x="4857752" y="3857628"/>
            <a:ext cx="3357586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altLang="zh-CN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={0</a:t>
            </a:r>
            <a:r>
              <a:rPr lang="zh-CN" altLang="en-US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2}</a:t>
            </a:r>
            <a:endParaRPr lang="en-US" altLang="zh-CN" sz="2200" dirty="0">
              <a:solidFill>
                <a:srgbClr val="CC00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31"/>
          <p:cNvSpPr>
            <a:spLocks noChangeArrowheads="1"/>
          </p:cNvSpPr>
          <p:nvPr/>
        </p:nvSpPr>
        <p:spPr bwMode="auto">
          <a:xfrm>
            <a:off x="5740408" y="126998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5156204" y="214311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5</a:t>
            </a:r>
          </a:p>
        </p:txBody>
      </p:sp>
      <p:sp>
        <p:nvSpPr>
          <p:cNvPr id="49" name="Freeform 14"/>
          <p:cNvSpPr>
            <a:spLocks/>
          </p:cNvSpPr>
          <p:nvPr/>
        </p:nvSpPr>
        <p:spPr bwMode="auto">
          <a:xfrm>
            <a:off x="5462594" y="2530472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34"/>
          <p:cNvSpPr>
            <a:spLocks noChangeArrowheads="1"/>
          </p:cNvSpPr>
          <p:nvPr/>
        </p:nvSpPr>
        <p:spPr bwMode="auto">
          <a:xfrm>
            <a:off x="5811846" y="285749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0" name="任意多边形 49"/>
          <p:cNvSpPr/>
          <p:nvPr/>
        </p:nvSpPr>
        <p:spPr bwMode="auto">
          <a:xfrm>
            <a:off x="2149444" y="1215724"/>
            <a:ext cx="1146798" cy="1739882"/>
          </a:xfrm>
          <a:custGeom>
            <a:avLst/>
            <a:gdLst>
              <a:gd name="connsiteX0" fmla="*/ 825500 w 1678517"/>
              <a:gd name="connsiteY0" fmla="*/ 48683 h 2652183"/>
              <a:gd name="connsiteX1" fmla="*/ 254000 w 1678517"/>
              <a:gd name="connsiteY1" fmla="*/ 658283 h 2652183"/>
              <a:gd name="connsiteX2" fmla="*/ 38100 w 1678517"/>
              <a:gd name="connsiteY2" fmla="*/ 1178983 h 2652183"/>
              <a:gd name="connsiteX3" fmla="*/ 482600 w 1678517"/>
              <a:gd name="connsiteY3" fmla="*/ 2207683 h 2652183"/>
              <a:gd name="connsiteX4" fmla="*/ 1016000 w 1678517"/>
              <a:gd name="connsiteY4" fmla="*/ 2499783 h 2652183"/>
              <a:gd name="connsiteX5" fmla="*/ 1600200 w 1678517"/>
              <a:gd name="connsiteY5" fmla="*/ 1293283 h 2652183"/>
              <a:gd name="connsiteX6" fmla="*/ 1485900 w 1678517"/>
              <a:gd name="connsiteY6" fmla="*/ 366183 h 2652183"/>
              <a:gd name="connsiteX7" fmla="*/ 825500 w 1678517"/>
              <a:gd name="connsiteY7" fmla="*/ 48683 h 2652183"/>
              <a:gd name="connsiteX0" fmla="*/ 825500 w 1615017"/>
              <a:gd name="connsiteY0" fmla="*/ 48683 h 2572284"/>
              <a:gd name="connsiteX1" fmla="*/ 254000 w 1615017"/>
              <a:gd name="connsiteY1" fmla="*/ 658283 h 2572284"/>
              <a:gd name="connsiteX2" fmla="*/ 38100 w 1615017"/>
              <a:gd name="connsiteY2" fmla="*/ 1178983 h 2572284"/>
              <a:gd name="connsiteX3" fmla="*/ 482600 w 1615017"/>
              <a:gd name="connsiteY3" fmla="*/ 2207683 h 2572284"/>
              <a:gd name="connsiteX4" fmla="*/ 1016000 w 1615017"/>
              <a:gd name="connsiteY4" fmla="*/ 2499783 h 2572284"/>
              <a:gd name="connsiteX5" fmla="*/ 1411258 w 1615017"/>
              <a:gd name="connsiteY5" fmla="*/ 1772679 h 2572284"/>
              <a:gd name="connsiteX6" fmla="*/ 1600200 w 1615017"/>
              <a:gd name="connsiteY6" fmla="*/ 1293283 h 2572284"/>
              <a:gd name="connsiteX7" fmla="*/ 1485900 w 1615017"/>
              <a:gd name="connsiteY7" fmla="*/ 366183 h 2572284"/>
              <a:gd name="connsiteX8" fmla="*/ 825500 w 1615017"/>
              <a:gd name="connsiteY8" fmla="*/ 48683 h 2572284"/>
              <a:gd name="connsiteX0" fmla="*/ 825500 w 1615017"/>
              <a:gd name="connsiteY0" fmla="*/ 48683 h 2273030"/>
              <a:gd name="connsiteX1" fmla="*/ 254000 w 1615017"/>
              <a:gd name="connsiteY1" fmla="*/ 658283 h 2273030"/>
              <a:gd name="connsiteX2" fmla="*/ 38100 w 1615017"/>
              <a:gd name="connsiteY2" fmla="*/ 1178983 h 2273030"/>
              <a:gd name="connsiteX3" fmla="*/ 482600 w 1615017"/>
              <a:gd name="connsiteY3" fmla="*/ 2207683 h 2273030"/>
              <a:gd name="connsiteX4" fmla="*/ 801654 w 1615017"/>
              <a:gd name="connsiteY4" fmla="*/ 1571065 h 2273030"/>
              <a:gd name="connsiteX5" fmla="*/ 1411258 w 1615017"/>
              <a:gd name="connsiteY5" fmla="*/ 1772679 h 2273030"/>
              <a:gd name="connsiteX6" fmla="*/ 1600200 w 1615017"/>
              <a:gd name="connsiteY6" fmla="*/ 1293283 h 2273030"/>
              <a:gd name="connsiteX7" fmla="*/ 1485900 w 1615017"/>
              <a:gd name="connsiteY7" fmla="*/ 366183 h 2273030"/>
              <a:gd name="connsiteX8" fmla="*/ 825500 w 1615017"/>
              <a:gd name="connsiteY8" fmla="*/ 48683 h 2273030"/>
              <a:gd name="connsiteX0" fmla="*/ 825500 w 1615017"/>
              <a:gd name="connsiteY0" fmla="*/ 48683 h 1915816"/>
              <a:gd name="connsiteX1" fmla="*/ 254000 w 1615017"/>
              <a:gd name="connsiteY1" fmla="*/ 658283 h 1915816"/>
              <a:gd name="connsiteX2" fmla="*/ 38100 w 1615017"/>
              <a:gd name="connsiteY2" fmla="*/ 1178983 h 1915816"/>
              <a:gd name="connsiteX3" fmla="*/ 482600 w 1615017"/>
              <a:gd name="connsiteY3" fmla="*/ 1850469 h 1915816"/>
              <a:gd name="connsiteX4" fmla="*/ 801654 w 1615017"/>
              <a:gd name="connsiteY4" fmla="*/ 1571065 h 1915816"/>
              <a:gd name="connsiteX5" fmla="*/ 1411258 w 1615017"/>
              <a:gd name="connsiteY5" fmla="*/ 1772679 h 1915816"/>
              <a:gd name="connsiteX6" fmla="*/ 1600200 w 1615017"/>
              <a:gd name="connsiteY6" fmla="*/ 1293283 h 1915816"/>
              <a:gd name="connsiteX7" fmla="*/ 1485900 w 1615017"/>
              <a:gd name="connsiteY7" fmla="*/ 366183 h 1915816"/>
              <a:gd name="connsiteX8" fmla="*/ 825500 w 1615017"/>
              <a:gd name="connsiteY8" fmla="*/ 48683 h 1915816"/>
              <a:gd name="connsiteX0" fmla="*/ 825500 w 1615017"/>
              <a:gd name="connsiteY0" fmla="*/ 48683 h 1818976"/>
              <a:gd name="connsiteX1" fmla="*/ 254000 w 1615017"/>
              <a:gd name="connsiteY1" fmla="*/ 658283 h 1818976"/>
              <a:gd name="connsiteX2" fmla="*/ 38100 w 1615017"/>
              <a:gd name="connsiteY2" fmla="*/ 1178983 h 1818976"/>
              <a:gd name="connsiteX3" fmla="*/ 482600 w 1615017"/>
              <a:gd name="connsiteY3" fmla="*/ 1636131 h 1818976"/>
              <a:gd name="connsiteX4" fmla="*/ 801654 w 1615017"/>
              <a:gd name="connsiteY4" fmla="*/ 1571065 h 1818976"/>
              <a:gd name="connsiteX5" fmla="*/ 1411258 w 1615017"/>
              <a:gd name="connsiteY5" fmla="*/ 1772679 h 1818976"/>
              <a:gd name="connsiteX6" fmla="*/ 1600200 w 1615017"/>
              <a:gd name="connsiteY6" fmla="*/ 1293283 h 1818976"/>
              <a:gd name="connsiteX7" fmla="*/ 1485900 w 1615017"/>
              <a:gd name="connsiteY7" fmla="*/ 366183 h 1818976"/>
              <a:gd name="connsiteX8" fmla="*/ 825500 w 1615017"/>
              <a:gd name="connsiteY8" fmla="*/ 48683 h 1818976"/>
              <a:gd name="connsiteX0" fmla="*/ 682656 w 1472173"/>
              <a:gd name="connsiteY0" fmla="*/ 48683 h 1818976"/>
              <a:gd name="connsiteX1" fmla="*/ 111156 w 1472173"/>
              <a:gd name="connsiteY1" fmla="*/ 658283 h 1818976"/>
              <a:gd name="connsiteX2" fmla="*/ 38100 w 1472173"/>
              <a:gd name="connsiteY2" fmla="*/ 1178983 h 1818976"/>
              <a:gd name="connsiteX3" fmla="*/ 339756 w 1472173"/>
              <a:gd name="connsiteY3" fmla="*/ 1636131 h 1818976"/>
              <a:gd name="connsiteX4" fmla="*/ 658810 w 1472173"/>
              <a:gd name="connsiteY4" fmla="*/ 1571065 h 1818976"/>
              <a:gd name="connsiteX5" fmla="*/ 1268414 w 1472173"/>
              <a:gd name="connsiteY5" fmla="*/ 1772679 h 1818976"/>
              <a:gd name="connsiteX6" fmla="*/ 1457356 w 1472173"/>
              <a:gd name="connsiteY6" fmla="*/ 1293283 h 1818976"/>
              <a:gd name="connsiteX7" fmla="*/ 1343056 w 1472173"/>
              <a:gd name="connsiteY7" fmla="*/ 366183 h 1818976"/>
              <a:gd name="connsiteX8" fmla="*/ 682656 w 1472173"/>
              <a:gd name="connsiteY8" fmla="*/ 48683 h 1818976"/>
              <a:gd name="connsiteX0" fmla="*/ 682656 w 1388823"/>
              <a:gd name="connsiteY0" fmla="*/ 48683 h 1890418"/>
              <a:gd name="connsiteX1" fmla="*/ 111156 w 1388823"/>
              <a:gd name="connsiteY1" fmla="*/ 658283 h 1890418"/>
              <a:gd name="connsiteX2" fmla="*/ 38100 w 1388823"/>
              <a:gd name="connsiteY2" fmla="*/ 1178983 h 1890418"/>
              <a:gd name="connsiteX3" fmla="*/ 339756 w 1388823"/>
              <a:gd name="connsiteY3" fmla="*/ 1636131 h 1890418"/>
              <a:gd name="connsiteX4" fmla="*/ 658810 w 1388823"/>
              <a:gd name="connsiteY4" fmla="*/ 1571065 h 1890418"/>
              <a:gd name="connsiteX5" fmla="*/ 1268414 w 1388823"/>
              <a:gd name="connsiteY5" fmla="*/ 1772679 h 1890418"/>
              <a:gd name="connsiteX6" fmla="*/ 957258 w 1388823"/>
              <a:gd name="connsiteY6" fmla="*/ 864631 h 1890418"/>
              <a:gd name="connsiteX7" fmla="*/ 1343056 w 1388823"/>
              <a:gd name="connsiteY7" fmla="*/ 366183 h 1890418"/>
              <a:gd name="connsiteX8" fmla="*/ 682656 w 1388823"/>
              <a:gd name="connsiteY8" fmla="*/ 48683 h 1890418"/>
              <a:gd name="connsiteX0" fmla="*/ 682656 w 1388823"/>
              <a:gd name="connsiteY0" fmla="*/ 48683 h 1701478"/>
              <a:gd name="connsiteX1" fmla="*/ 111156 w 1388823"/>
              <a:gd name="connsiteY1" fmla="*/ 658283 h 1701478"/>
              <a:gd name="connsiteX2" fmla="*/ 38100 w 1388823"/>
              <a:gd name="connsiteY2" fmla="*/ 1178983 h 1701478"/>
              <a:gd name="connsiteX3" fmla="*/ 339756 w 1388823"/>
              <a:gd name="connsiteY3" fmla="*/ 1636131 h 1701478"/>
              <a:gd name="connsiteX4" fmla="*/ 658810 w 1388823"/>
              <a:gd name="connsiteY4" fmla="*/ 1571065 h 1701478"/>
              <a:gd name="connsiteX5" fmla="*/ 625440 w 1388823"/>
              <a:gd name="connsiteY5" fmla="*/ 1272589 h 1701478"/>
              <a:gd name="connsiteX6" fmla="*/ 957258 w 1388823"/>
              <a:gd name="connsiteY6" fmla="*/ 864631 h 1701478"/>
              <a:gd name="connsiteX7" fmla="*/ 1343056 w 1388823"/>
              <a:gd name="connsiteY7" fmla="*/ 366183 h 1701478"/>
              <a:gd name="connsiteX8" fmla="*/ 682656 w 1388823"/>
              <a:gd name="connsiteY8" fmla="*/ 48683 h 1701478"/>
              <a:gd name="connsiteX0" fmla="*/ 682656 w 1174477"/>
              <a:gd name="connsiteY0" fmla="*/ 48683 h 1701478"/>
              <a:gd name="connsiteX1" fmla="*/ 111156 w 1174477"/>
              <a:gd name="connsiteY1" fmla="*/ 658283 h 1701478"/>
              <a:gd name="connsiteX2" fmla="*/ 38100 w 1174477"/>
              <a:gd name="connsiteY2" fmla="*/ 1178983 h 1701478"/>
              <a:gd name="connsiteX3" fmla="*/ 339756 w 1174477"/>
              <a:gd name="connsiteY3" fmla="*/ 1636131 h 1701478"/>
              <a:gd name="connsiteX4" fmla="*/ 658810 w 1174477"/>
              <a:gd name="connsiteY4" fmla="*/ 1571065 h 1701478"/>
              <a:gd name="connsiteX5" fmla="*/ 625440 w 1174477"/>
              <a:gd name="connsiteY5" fmla="*/ 1272589 h 1701478"/>
              <a:gd name="connsiteX6" fmla="*/ 957258 w 1174477"/>
              <a:gd name="connsiteY6" fmla="*/ 864631 h 1701478"/>
              <a:gd name="connsiteX7" fmla="*/ 1128710 w 1174477"/>
              <a:gd name="connsiteY7" fmla="*/ 366183 h 1701478"/>
              <a:gd name="connsiteX8" fmla="*/ 682656 w 1174477"/>
              <a:gd name="connsiteY8" fmla="*/ 48683 h 1701478"/>
              <a:gd name="connsiteX0" fmla="*/ 682656 w 1174477"/>
              <a:gd name="connsiteY0" fmla="*/ 48683 h 1701478"/>
              <a:gd name="connsiteX1" fmla="*/ 111156 w 1174477"/>
              <a:gd name="connsiteY1" fmla="*/ 658283 h 1701478"/>
              <a:gd name="connsiteX2" fmla="*/ 38100 w 1174477"/>
              <a:gd name="connsiteY2" fmla="*/ 1178983 h 1701478"/>
              <a:gd name="connsiteX3" fmla="*/ 339756 w 1174477"/>
              <a:gd name="connsiteY3" fmla="*/ 1636131 h 1701478"/>
              <a:gd name="connsiteX4" fmla="*/ 444464 w 1174477"/>
              <a:gd name="connsiteY4" fmla="*/ 1571065 h 1701478"/>
              <a:gd name="connsiteX5" fmla="*/ 625440 w 1174477"/>
              <a:gd name="connsiteY5" fmla="*/ 1272589 h 1701478"/>
              <a:gd name="connsiteX6" fmla="*/ 957258 w 1174477"/>
              <a:gd name="connsiteY6" fmla="*/ 864631 h 1701478"/>
              <a:gd name="connsiteX7" fmla="*/ 1128710 w 1174477"/>
              <a:gd name="connsiteY7" fmla="*/ 366183 h 1701478"/>
              <a:gd name="connsiteX8" fmla="*/ 682656 w 1174477"/>
              <a:gd name="connsiteY8" fmla="*/ 48683 h 1701478"/>
              <a:gd name="connsiteX0" fmla="*/ 682656 w 1146798"/>
              <a:gd name="connsiteY0" fmla="*/ 87087 h 1739882"/>
              <a:gd name="connsiteX1" fmla="*/ 111156 w 1146798"/>
              <a:gd name="connsiteY1" fmla="*/ 696687 h 1739882"/>
              <a:gd name="connsiteX2" fmla="*/ 38100 w 1146798"/>
              <a:gd name="connsiteY2" fmla="*/ 1217387 h 1739882"/>
              <a:gd name="connsiteX3" fmla="*/ 339756 w 1146798"/>
              <a:gd name="connsiteY3" fmla="*/ 1674535 h 1739882"/>
              <a:gd name="connsiteX4" fmla="*/ 444464 w 1146798"/>
              <a:gd name="connsiteY4" fmla="*/ 1609469 h 1739882"/>
              <a:gd name="connsiteX5" fmla="*/ 625440 w 1146798"/>
              <a:gd name="connsiteY5" fmla="*/ 1310993 h 1739882"/>
              <a:gd name="connsiteX6" fmla="*/ 957258 w 1146798"/>
              <a:gd name="connsiteY6" fmla="*/ 903035 h 1739882"/>
              <a:gd name="connsiteX7" fmla="*/ 1128710 w 1146798"/>
              <a:gd name="connsiteY7" fmla="*/ 404587 h 1739882"/>
              <a:gd name="connsiteX8" fmla="*/ 1065784 w 1146798"/>
              <a:gd name="connsiteY8" fmla="*/ 174164 h 1739882"/>
              <a:gd name="connsiteX9" fmla="*/ 682656 w 1146798"/>
              <a:gd name="connsiteY9" fmla="*/ 87087 h 173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6798" h="1739882">
                <a:moveTo>
                  <a:pt x="682656" y="87087"/>
                </a:moveTo>
                <a:cubicBezTo>
                  <a:pt x="513064" y="135770"/>
                  <a:pt x="218582" y="508304"/>
                  <a:pt x="111156" y="696687"/>
                </a:cubicBezTo>
                <a:cubicBezTo>
                  <a:pt x="3730" y="885070"/>
                  <a:pt x="0" y="1054412"/>
                  <a:pt x="38100" y="1217387"/>
                </a:cubicBezTo>
                <a:cubicBezTo>
                  <a:pt x="76200" y="1380362"/>
                  <a:pt x="272029" y="1609188"/>
                  <a:pt x="339756" y="1674535"/>
                </a:cubicBezTo>
                <a:cubicBezTo>
                  <a:pt x="407483" y="1739882"/>
                  <a:pt x="396850" y="1670059"/>
                  <a:pt x="444464" y="1609469"/>
                </a:cubicBezTo>
                <a:cubicBezTo>
                  <a:pt x="492078" y="1548879"/>
                  <a:pt x="539974" y="1428732"/>
                  <a:pt x="625440" y="1310993"/>
                </a:cubicBezTo>
                <a:cubicBezTo>
                  <a:pt x="710906" y="1193254"/>
                  <a:pt x="873380" y="1054103"/>
                  <a:pt x="957258" y="903035"/>
                </a:cubicBezTo>
                <a:cubicBezTo>
                  <a:pt x="1041136" y="751967"/>
                  <a:pt x="1110622" y="526066"/>
                  <a:pt x="1128710" y="404587"/>
                </a:cubicBezTo>
                <a:cubicBezTo>
                  <a:pt x="1146798" y="283109"/>
                  <a:pt x="1140126" y="227081"/>
                  <a:pt x="1065784" y="174164"/>
                </a:cubicBezTo>
                <a:cubicBezTo>
                  <a:pt x="991442" y="121247"/>
                  <a:pt x="817953" y="0"/>
                  <a:pt x="682656" y="8708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9000"/>
            </a:schemeClr>
          </a:solidFill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Freeform 15"/>
          <p:cNvSpPr>
            <a:spLocks/>
          </p:cNvSpPr>
          <p:nvPr/>
        </p:nvSpPr>
        <p:spPr bwMode="auto">
          <a:xfrm>
            <a:off x="6178565" y="3084510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35"/>
          <p:cNvSpPr>
            <a:spLocks noChangeArrowheads="1"/>
          </p:cNvSpPr>
          <p:nvPr/>
        </p:nvSpPr>
        <p:spPr bwMode="auto">
          <a:xfrm>
            <a:off x="6745305" y="287019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3" name="Line 20"/>
          <p:cNvSpPr>
            <a:spLocks noChangeShapeType="1"/>
          </p:cNvSpPr>
          <p:nvPr/>
        </p:nvSpPr>
        <p:spPr bwMode="auto">
          <a:xfrm flipH="1">
            <a:off x="7059630" y="2513006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37"/>
          <p:cNvSpPr>
            <a:spLocks noChangeArrowheads="1"/>
          </p:cNvSpPr>
          <p:nvPr/>
        </p:nvSpPr>
        <p:spPr bwMode="auto">
          <a:xfrm>
            <a:off x="7181868" y="207167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55" name="任意多边形 54"/>
          <p:cNvSpPr/>
          <p:nvPr/>
        </p:nvSpPr>
        <p:spPr bwMode="auto">
          <a:xfrm>
            <a:off x="920750" y="1292228"/>
            <a:ext cx="2836333" cy="2565400"/>
          </a:xfrm>
          <a:custGeom>
            <a:avLst/>
            <a:gdLst>
              <a:gd name="connsiteX0" fmla="*/ 704850 w 2836333"/>
              <a:gd name="connsiteY0" fmla="*/ 124883 h 2565400"/>
              <a:gd name="connsiteX1" fmla="*/ 184150 w 2836333"/>
              <a:gd name="connsiteY1" fmla="*/ 759883 h 2565400"/>
              <a:gd name="connsiteX2" fmla="*/ 120650 w 2836333"/>
              <a:gd name="connsiteY2" fmla="*/ 1534583 h 2565400"/>
              <a:gd name="connsiteX3" fmla="*/ 908050 w 2836333"/>
              <a:gd name="connsiteY3" fmla="*/ 2360083 h 2565400"/>
              <a:gd name="connsiteX4" fmla="*/ 2101850 w 2836333"/>
              <a:gd name="connsiteY4" fmla="*/ 2398183 h 2565400"/>
              <a:gd name="connsiteX5" fmla="*/ 2749550 w 2836333"/>
              <a:gd name="connsiteY5" fmla="*/ 1356783 h 2565400"/>
              <a:gd name="connsiteX6" fmla="*/ 2622550 w 2836333"/>
              <a:gd name="connsiteY6" fmla="*/ 886883 h 2565400"/>
              <a:gd name="connsiteX7" fmla="*/ 2216150 w 2836333"/>
              <a:gd name="connsiteY7" fmla="*/ 950383 h 2565400"/>
              <a:gd name="connsiteX8" fmla="*/ 2165350 w 2836333"/>
              <a:gd name="connsiteY8" fmla="*/ 1432983 h 2565400"/>
              <a:gd name="connsiteX9" fmla="*/ 1746250 w 2836333"/>
              <a:gd name="connsiteY9" fmla="*/ 1788583 h 2565400"/>
              <a:gd name="connsiteX10" fmla="*/ 908050 w 2836333"/>
              <a:gd name="connsiteY10" fmla="*/ 1559983 h 2565400"/>
              <a:gd name="connsiteX11" fmla="*/ 781050 w 2836333"/>
              <a:gd name="connsiteY11" fmla="*/ 1166283 h 2565400"/>
              <a:gd name="connsiteX12" fmla="*/ 1022350 w 2836333"/>
              <a:gd name="connsiteY12" fmla="*/ 772583 h 2565400"/>
              <a:gd name="connsiteX13" fmla="*/ 1339850 w 2836333"/>
              <a:gd name="connsiteY13" fmla="*/ 315383 h 2565400"/>
              <a:gd name="connsiteX14" fmla="*/ 1238250 w 2836333"/>
              <a:gd name="connsiteY14" fmla="*/ 35983 h 2565400"/>
              <a:gd name="connsiteX15" fmla="*/ 704850 w 2836333"/>
              <a:gd name="connsiteY15" fmla="*/ 124883 h 25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6333" h="2565400">
                <a:moveTo>
                  <a:pt x="704850" y="124883"/>
                </a:moveTo>
                <a:cubicBezTo>
                  <a:pt x="529167" y="245533"/>
                  <a:pt x="281517" y="524933"/>
                  <a:pt x="184150" y="759883"/>
                </a:cubicBezTo>
                <a:cubicBezTo>
                  <a:pt x="86783" y="994833"/>
                  <a:pt x="0" y="1267883"/>
                  <a:pt x="120650" y="1534583"/>
                </a:cubicBezTo>
                <a:cubicBezTo>
                  <a:pt x="241300" y="1801283"/>
                  <a:pt x="577850" y="2216150"/>
                  <a:pt x="908050" y="2360083"/>
                </a:cubicBezTo>
                <a:cubicBezTo>
                  <a:pt x="1238250" y="2504016"/>
                  <a:pt x="1794933" y="2565400"/>
                  <a:pt x="2101850" y="2398183"/>
                </a:cubicBezTo>
                <a:cubicBezTo>
                  <a:pt x="2408767" y="2230966"/>
                  <a:pt x="2662767" y="1608666"/>
                  <a:pt x="2749550" y="1356783"/>
                </a:cubicBezTo>
                <a:cubicBezTo>
                  <a:pt x="2836333" y="1104900"/>
                  <a:pt x="2711450" y="954616"/>
                  <a:pt x="2622550" y="886883"/>
                </a:cubicBezTo>
                <a:cubicBezTo>
                  <a:pt x="2533650" y="819150"/>
                  <a:pt x="2292350" y="859366"/>
                  <a:pt x="2216150" y="950383"/>
                </a:cubicBezTo>
                <a:cubicBezTo>
                  <a:pt x="2139950" y="1041400"/>
                  <a:pt x="2243667" y="1293283"/>
                  <a:pt x="2165350" y="1432983"/>
                </a:cubicBezTo>
                <a:cubicBezTo>
                  <a:pt x="2087033" y="1572683"/>
                  <a:pt x="1955800" y="1767416"/>
                  <a:pt x="1746250" y="1788583"/>
                </a:cubicBezTo>
                <a:cubicBezTo>
                  <a:pt x="1536700" y="1809750"/>
                  <a:pt x="1068917" y="1663700"/>
                  <a:pt x="908050" y="1559983"/>
                </a:cubicBezTo>
                <a:cubicBezTo>
                  <a:pt x="747183" y="1456266"/>
                  <a:pt x="762000" y="1297516"/>
                  <a:pt x="781050" y="1166283"/>
                </a:cubicBezTo>
                <a:cubicBezTo>
                  <a:pt x="800100" y="1035050"/>
                  <a:pt x="929217" y="914400"/>
                  <a:pt x="1022350" y="772583"/>
                </a:cubicBezTo>
                <a:cubicBezTo>
                  <a:pt x="1115483" y="630766"/>
                  <a:pt x="1303867" y="438150"/>
                  <a:pt x="1339850" y="315383"/>
                </a:cubicBezTo>
                <a:cubicBezTo>
                  <a:pt x="1375833" y="192616"/>
                  <a:pt x="1344083" y="71966"/>
                  <a:pt x="1238250" y="35983"/>
                </a:cubicBezTo>
                <a:cubicBezTo>
                  <a:pt x="1132417" y="0"/>
                  <a:pt x="880533" y="4233"/>
                  <a:pt x="704850" y="124883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47000"/>
            </a:schemeClr>
          </a:solidFill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>
            <a:off x="7092968" y="1701788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灯片编号占位符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11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0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5" grpId="0" animBg="1"/>
      <p:bldP spid="45121" grpId="0"/>
      <p:bldP spid="50" grpId="0" animBg="1"/>
      <p:bldP spid="54" grpId="0" animBg="1"/>
      <p:bldP spid="55" grpId="0" animBg="1"/>
      <p:bldP spid="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071670" y="5072074"/>
            <a:ext cx="49292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普里姆算法求解最小生成树的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过程 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1727254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2808341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1150991" y="225266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1800279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2735316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23035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31671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2087616" y="1603375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1368479" y="1724025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1433566" y="2651125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2159054" y="3222625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2016179" y="2549525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2571737" y="2571744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2579741" y="1773238"/>
            <a:ext cx="287338" cy="43180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3117838" y="1785926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H="1">
            <a:off x="3036939" y="2605082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2232079" y="12446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28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1152579" y="1711325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3168704" y="16764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2341616" y="1706563"/>
            <a:ext cx="411096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14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1225604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1800279" y="25034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24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2663879" y="24304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2232079" y="324126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3097266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2016179" y="3835400"/>
            <a:ext cx="935038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</a:p>
        </p:txBody>
      </p:sp>
      <p:sp>
        <p:nvSpPr>
          <p:cNvPr id="45129" name="Text Box 73"/>
          <p:cNvSpPr txBox="1">
            <a:spLocks noChangeArrowheads="1"/>
          </p:cNvSpPr>
          <p:nvPr/>
        </p:nvSpPr>
        <p:spPr bwMode="auto">
          <a:xfrm>
            <a:off x="500034" y="257156"/>
            <a:ext cx="3960812" cy="45720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Prim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示例演示（起点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86"/>
          <p:cNvGrpSpPr/>
          <p:nvPr/>
        </p:nvGrpSpPr>
        <p:grpSpPr>
          <a:xfrm>
            <a:off x="5167380" y="1285860"/>
            <a:ext cx="2376488" cy="2016125"/>
            <a:chOff x="5167380" y="1285860"/>
            <a:chExt cx="2376488" cy="2016125"/>
          </a:xfrm>
        </p:grpSpPr>
        <p:sp>
          <p:nvSpPr>
            <p:cNvPr id="45087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45088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5089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</p:grpSp>
      <p:sp>
        <p:nvSpPr>
          <p:cNvPr id="56" name="Freeform 13"/>
          <p:cNvSpPr>
            <a:spLocks/>
          </p:cNvSpPr>
          <p:nvPr/>
        </p:nvSpPr>
        <p:spPr bwMode="auto">
          <a:xfrm>
            <a:off x="5403856" y="1643050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121" name="Text Box 65"/>
          <p:cNvSpPr txBox="1">
            <a:spLocks noChangeArrowheads="1"/>
          </p:cNvSpPr>
          <p:nvPr/>
        </p:nvSpPr>
        <p:spPr bwMode="auto">
          <a:xfrm>
            <a:off x="4857752" y="3857628"/>
            <a:ext cx="4071934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altLang="zh-CN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={0</a:t>
            </a:r>
            <a:r>
              <a:rPr lang="zh-CN" altLang="en-US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1}</a:t>
            </a:r>
            <a:endParaRPr lang="en-US" altLang="zh-CN" sz="2200" dirty="0">
              <a:solidFill>
                <a:srgbClr val="CC00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31"/>
          <p:cNvSpPr>
            <a:spLocks noChangeArrowheads="1"/>
          </p:cNvSpPr>
          <p:nvPr/>
        </p:nvSpPr>
        <p:spPr bwMode="auto">
          <a:xfrm>
            <a:off x="5740408" y="126998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5156204" y="214311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5</a:t>
            </a:r>
          </a:p>
        </p:txBody>
      </p:sp>
      <p:sp>
        <p:nvSpPr>
          <p:cNvPr id="49" name="Freeform 14"/>
          <p:cNvSpPr>
            <a:spLocks/>
          </p:cNvSpPr>
          <p:nvPr/>
        </p:nvSpPr>
        <p:spPr bwMode="auto">
          <a:xfrm>
            <a:off x="5462594" y="2530472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34"/>
          <p:cNvSpPr>
            <a:spLocks noChangeArrowheads="1"/>
          </p:cNvSpPr>
          <p:nvPr/>
        </p:nvSpPr>
        <p:spPr bwMode="auto">
          <a:xfrm>
            <a:off x="5811846" y="285749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2" name="Freeform 15"/>
          <p:cNvSpPr>
            <a:spLocks/>
          </p:cNvSpPr>
          <p:nvPr/>
        </p:nvSpPr>
        <p:spPr bwMode="auto">
          <a:xfrm>
            <a:off x="6178565" y="3084510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35"/>
          <p:cNvSpPr>
            <a:spLocks noChangeArrowheads="1"/>
          </p:cNvSpPr>
          <p:nvPr/>
        </p:nvSpPr>
        <p:spPr bwMode="auto">
          <a:xfrm>
            <a:off x="6745305" y="287019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3" name="Line 20"/>
          <p:cNvSpPr>
            <a:spLocks noChangeShapeType="1"/>
          </p:cNvSpPr>
          <p:nvPr/>
        </p:nvSpPr>
        <p:spPr bwMode="auto">
          <a:xfrm flipH="1">
            <a:off x="7059630" y="2513006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37"/>
          <p:cNvSpPr>
            <a:spLocks noChangeArrowheads="1"/>
          </p:cNvSpPr>
          <p:nvPr/>
        </p:nvSpPr>
        <p:spPr bwMode="auto">
          <a:xfrm>
            <a:off x="7181868" y="207167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>
            <a:off x="7092968" y="1701788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Oval 32"/>
          <p:cNvSpPr>
            <a:spLocks noChangeArrowheads="1"/>
          </p:cNvSpPr>
          <p:nvPr/>
        </p:nvSpPr>
        <p:spPr bwMode="auto">
          <a:xfrm>
            <a:off x="6819916" y="126998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9" name="椭圆 58"/>
          <p:cNvSpPr/>
          <p:nvPr/>
        </p:nvSpPr>
        <p:spPr bwMode="auto">
          <a:xfrm>
            <a:off x="2000232" y="2000240"/>
            <a:ext cx="1000132" cy="857256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Line 18"/>
          <p:cNvSpPr>
            <a:spLocks noChangeShapeType="1"/>
          </p:cNvSpPr>
          <p:nvPr/>
        </p:nvSpPr>
        <p:spPr bwMode="auto">
          <a:xfrm flipH="1">
            <a:off x="6584964" y="1668450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63"/>
          <p:cNvGrpSpPr/>
          <p:nvPr/>
        </p:nvGrpSpPr>
        <p:grpSpPr>
          <a:xfrm>
            <a:off x="7715272" y="1500174"/>
            <a:ext cx="857256" cy="1617687"/>
            <a:chOff x="7715272" y="1500174"/>
            <a:chExt cx="857256" cy="1617687"/>
          </a:xfrm>
        </p:grpSpPr>
        <p:sp>
          <p:nvSpPr>
            <p:cNvPr id="62" name="Text Box 99"/>
            <p:cNvSpPr txBox="1">
              <a:spLocks noChangeArrowheads="1"/>
            </p:cNvSpPr>
            <p:nvPr/>
          </p:nvSpPr>
          <p:spPr bwMode="auto">
            <a:xfrm>
              <a:off x="8124835" y="1500174"/>
              <a:ext cx="447693" cy="161768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</a:t>
              </a:r>
              <a:endPara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小</a:t>
              </a:r>
              <a:endPara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生</a:t>
              </a:r>
              <a:endPara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成</a:t>
              </a:r>
              <a:endPara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树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3" name="左箭头 62"/>
            <p:cNvSpPr/>
            <p:nvPr/>
          </p:nvSpPr>
          <p:spPr bwMode="auto">
            <a:xfrm>
              <a:off x="7715272" y="2214554"/>
              <a:ext cx="428628" cy="214314"/>
            </a:xfrm>
            <a:prstGeom prst="leftArrow">
              <a:avLst/>
            </a:prstGeom>
            <a:ln>
              <a:headEnd type="none" w="med" len="med"/>
              <a:tailEnd type="none" w="med" len="lg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 Box 65"/>
          <p:cNvSpPr txBox="1">
            <a:spLocks noChangeArrowheads="1"/>
          </p:cNvSpPr>
          <p:nvPr/>
        </p:nvSpPr>
        <p:spPr bwMode="auto">
          <a:xfrm>
            <a:off x="4857752" y="3876264"/>
            <a:ext cx="4071934" cy="338554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altLang="zh-CN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={0</a:t>
            </a:r>
            <a:r>
              <a:rPr lang="zh-CN" altLang="en-US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6}</a:t>
            </a:r>
            <a:endParaRPr lang="en-US" altLang="zh-CN" sz="2200" dirty="0">
              <a:solidFill>
                <a:srgbClr val="CC00CC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50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4" grpId="0" animBg="1"/>
      <p:bldP spid="59" grpId="0" animBg="1"/>
      <p:bldP spid="61" grpId="0" animBg="1"/>
      <p:bldP spid="6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5" name="Oval 1031"/>
          <p:cNvSpPr>
            <a:spLocks noChangeArrowheads="1"/>
          </p:cNvSpPr>
          <p:nvPr/>
        </p:nvSpPr>
        <p:spPr bwMode="auto">
          <a:xfrm>
            <a:off x="3990979" y="2670120"/>
            <a:ext cx="1152525" cy="1368425"/>
          </a:xfrm>
          <a:prstGeom prst="ellipse">
            <a:avLst/>
          </a:prstGeom>
          <a:solidFill>
            <a:schemeClr val="accent3">
              <a:lumMod val="60000"/>
              <a:lumOff val="40000"/>
              <a:alpha val="65000"/>
            </a:scheme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3" name="Oval 1029"/>
          <p:cNvSpPr>
            <a:spLocks noChangeArrowheads="1"/>
          </p:cNvSpPr>
          <p:nvPr/>
        </p:nvSpPr>
        <p:spPr bwMode="auto">
          <a:xfrm>
            <a:off x="4352929" y="3176530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j</a:t>
            </a:r>
          </a:p>
        </p:txBody>
      </p:sp>
      <p:sp>
        <p:nvSpPr>
          <p:cNvPr id="68614" name="Oval 1030"/>
          <p:cNvSpPr>
            <a:spLocks noChangeArrowheads="1"/>
          </p:cNvSpPr>
          <p:nvPr/>
        </p:nvSpPr>
        <p:spPr bwMode="auto">
          <a:xfrm>
            <a:off x="714348" y="2628848"/>
            <a:ext cx="1008063" cy="1657349"/>
          </a:xfrm>
          <a:prstGeom prst="ellipse">
            <a:avLst/>
          </a:prstGeom>
          <a:solidFill>
            <a:srgbClr val="FFFFFF">
              <a:alpha val="0"/>
            </a:srgb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6" name="Text Box 1032"/>
          <p:cNvSpPr txBox="1">
            <a:spLocks noChangeArrowheads="1"/>
          </p:cNvSpPr>
          <p:nvPr/>
        </p:nvSpPr>
        <p:spPr bwMode="auto">
          <a:xfrm>
            <a:off x="928662" y="2200220"/>
            <a:ext cx="50323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U</a:t>
            </a:r>
          </a:p>
        </p:txBody>
      </p:sp>
      <p:sp>
        <p:nvSpPr>
          <p:cNvPr id="68617" name="Text Box 1033"/>
          <p:cNvSpPr txBox="1">
            <a:spLocks noChangeArrowheads="1"/>
          </p:cNvSpPr>
          <p:nvPr/>
        </p:nvSpPr>
        <p:spPr bwMode="auto">
          <a:xfrm>
            <a:off x="3992566" y="2276469"/>
            <a:ext cx="10795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－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U</a:t>
            </a:r>
          </a:p>
        </p:txBody>
      </p:sp>
      <p:sp>
        <p:nvSpPr>
          <p:cNvPr id="68618" name="Freeform 1034"/>
          <p:cNvSpPr>
            <a:spLocks/>
          </p:cNvSpPr>
          <p:nvPr/>
        </p:nvSpPr>
        <p:spPr bwMode="auto">
          <a:xfrm>
            <a:off x="1460473" y="3395603"/>
            <a:ext cx="2897213" cy="322269"/>
          </a:xfrm>
          <a:custGeom>
            <a:avLst/>
            <a:gdLst/>
            <a:ahLst/>
            <a:cxnLst>
              <a:cxn ang="0">
                <a:pos x="0" y="95"/>
              </a:cxn>
              <a:cxn ang="0">
                <a:pos x="1119" y="0"/>
              </a:cxn>
            </a:cxnLst>
            <a:rect l="0" t="0" r="r" b="b"/>
            <a:pathLst>
              <a:path w="1119" h="95">
                <a:moveTo>
                  <a:pt x="0" y="95"/>
                </a:moveTo>
                <a:lnTo>
                  <a:pt x="1119" y="0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8619" name="Oval 1035"/>
          <p:cNvSpPr>
            <a:spLocks noChangeArrowheads="1"/>
          </p:cNvSpPr>
          <p:nvPr/>
        </p:nvSpPr>
        <p:spPr bwMode="auto">
          <a:xfrm>
            <a:off x="1003273" y="3494035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</a:t>
            </a:r>
          </a:p>
        </p:txBody>
      </p:sp>
      <p:sp>
        <p:nvSpPr>
          <p:cNvPr id="68620" name="Text Box 1036"/>
          <p:cNvSpPr txBox="1">
            <a:spLocks noChangeArrowheads="1"/>
          </p:cNvSpPr>
          <p:nvPr/>
        </p:nvSpPr>
        <p:spPr bwMode="auto">
          <a:xfrm rot="21319428">
            <a:off x="1721965" y="3194462"/>
            <a:ext cx="1491986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 err="1" smtClean="0">
                <a:latin typeface="Consolas" pitchFamily="49" charset="0"/>
                <a:cs typeface="Consolas" pitchFamily="49" charset="0"/>
              </a:rPr>
              <a:t>lowcost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800" i="1" dirty="0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altLang="zh-CN" sz="18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363636" y="3854397"/>
            <a:ext cx="1798637" cy="513795"/>
            <a:chOff x="2149454" y="3459166"/>
            <a:chExt cx="1798637" cy="513795"/>
          </a:xfrm>
        </p:grpSpPr>
        <p:sp>
          <p:nvSpPr>
            <p:cNvPr id="68622" name="Freeform 1038"/>
            <p:cNvSpPr>
              <a:spLocks/>
            </p:cNvSpPr>
            <p:nvPr/>
          </p:nvSpPr>
          <p:spPr bwMode="auto">
            <a:xfrm>
              <a:off x="2149454" y="3459166"/>
              <a:ext cx="347662" cy="320675"/>
            </a:xfrm>
            <a:custGeom>
              <a:avLst/>
              <a:gdLst/>
              <a:ahLst/>
              <a:cxnLst>
                <a:cxn ang="0">
                  <a:pos x="219" y="202"/>
                </a:cxn>
                <a:cxn ang="0">
                  <a:pos x="0" y="0"/>
                </a:cxn>
              </a:cxnLst>
              <a:rect l="0" t="0" r="r" b="b"/>
              <a:pathLst>
                <a:path w="219" h="202">
                  <a:moveTo>
                    <a:pt x="219" y="202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FF99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23" name="Text Box 1039"/>
            <p:cNvSpPr txBox="1">
              <a:spLocks noChangeArrowheads="1"/>
            </p:cNvSpPr>
            <p:nvPr/>
          </p:nvSpPr>
          <p:spPr bwMode="auto">
            <a:xfrm>
              <a:off x="2436791" y="3603629"/>
              <a:ext cx="1511300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closest[</a:t>
              </a: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]</a:t>
              </a:r>
              <a:endParaRPr lang="en-US" altLang="zh-CN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8624" name="Text Box 1040"/>
          <p:cNvSpPr txBox="1">
            <a:spLocks noChangeArrowheads="1"/>
          </p:cNvSpPr>
          <p:nvPr/>
        </p:nvSpPr>
        <p:spPr bwMode="auto">
          <a:xfrm>
            <a:off x="5357818" y="2966975"/>
            <a:ext cx="3429024" cy="707886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closest[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])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是顶点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最小边，权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值为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lowcost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8631" name="Text Box 1047"/>
          <p:cNvSpPr txBox="1">
            <a:spLocks noChangeArrowheads="1"/>
          </p:cNvSpPr>
          <p:nvPr/>
        </p:nvSpPr>
        <p:spPr bwMode="auto">
          <a:xfrm>
            <a:off x="285720" y="142852"/>
            <a:ext cx="4500594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算法设计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（解决</a:t>
            </a: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个</a:t>
            </a:r>
            <a:r>
              <a:rPr kumimoji="1" lang="zh-CN" altLang="en-US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问题）：</a:t>
            </a:r>
            <a:endParaRPr lang="zh-CN" altLang="en-US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6" name="Oval 1035"/>
          <p:cNvSpPr>
            <a:spLocks noChangeArrowheads="1"/>
          </p:cNvSpPr>
          <p:nvPr/>
        </p:nvSpPr>
        <p:spPr bwMode="auto">
          <a:xfrm>
            <a:off x="955627" y="2839990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k</a:t>
            </a:r>
          </a:p>
        </p:txBody>
      </p:sp>
      <p:cxnSp>
        <p:nvCxnSpPr>
          <p:cNvPr id="18" name="直接连接符 17"/>
          <p:cNvCxnSpPr>
            <a:stCxn id="16" idx="6"/>
            <a:endCxn id="68613" idx="1"/>
          </p:cNvCxnSpPr>
          <p:nvPr/>
        </p:nvCxnSpPr>
        <p:spPr>
          <a:xfrm>
            <a:off x="1387427" y="3055890"/>
            <a:ext cx="3028738" cy="18387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714488"/>
            <a:ext cx="550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如何存储顶点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顶点集的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最小边？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857488" y="3659690"/>
            <a:ext cx="2143140" cy="726522"/>
            <a:chOff x="3857620" y="3214686"/>
            <a:chExt cx="2143140" cy="726522"/>
          </a:xfrm>
        </p:grpSpPr>
        <p:cxnSp>
          <p:nvCxnSpPr>
            <p:cNvPr id="21" name="直接箭头连接符 20"/>
            <p:cNvCxnSpPr/>
            <p:nvPr/>
          </p:nvCxnSpPr>
          <p:spPr>
            <a:xfrm rot="16200000" flipV="1">
              <a:off x="3929058" y="3286124"/>
              <a:ext cx="357190" cy="21431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857620" y="3571876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顶点</a:t>
              </a:r>
              <a:r>
                <a:rPr lang="en-US" altLang="zh-CN" sz="18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到</a:t>
              </a:r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的最小边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28596" y="5286388"/>
            <a:ext cx="550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个顶点属于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哪个集合？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00034" y="4457650"/>
            <a:ext cx="1928826" cy="757300"/>
            <a:chOff x="500034" y="4000504"/>
            <a:chExt cx="1928826" cy="757300"/>
          </a:xfrm>
        </p:grpSpPr>
        <p:sp>
          <p:nvSpPr>
            <p:cNvPr id="68621" name="Text Box 1037"/>
            <p:cNvSpPr txBox="1">
              <a:spLocks noChangeArrowheads="1"/>
            </p:cNvSpPr>
            <p:nvPr/>
          </p:nvSpPr>
          <p:spPr bwMode="auto">
            <a:xfrm>
              <a:off x="500034" y="4357694"/>
              <a:ext cx="1928826" cy="4001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lowcost[</a:t>
              </a:r>
              <a:r>
                <a:rPr lang="en-US" altLang="zh-CN" sz="20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]=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6" name="上箭头 25"/>
            <p:cNvSpPr/>
            <p:nvPr/>
          </p:nvSpPr>
          <p:spPr bwMode="auto">
            <a:xfrm>
              <a:off x="1071538" y="4000504"/>
              <a:ext cx="214314" cy="432000"/>
            </a:xfrm>
            <a:prstGeom prst="upArrow">
              <a:avLst/>
            </a:prstGeom>
            <a:ln>
              <a:headEnd type="none" w="med" len="med"/>
              <a:tailEnd type="none" w="med" len="lg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929058" y="4457650"/>
            <a:ext cx="2000264" cy="828738"/>
            <a:chOff x="3929058" y="4000504"/>
            <a:chExt cx="2000264" cy="828738"/>
          </a:xfrm>
        </p:grpSpPr>
        <p:sp>
          <p:nvSpPr>
            <p:cNvPr id="27" name="Text Box 1037"/>
            <p:cNvSpPr txBox="1">
              <a:spLocks noChangeArrowheads="1"/>
            </p:cNvSpPr>
            <p:nvPr/>
          </p:nvSpPr>
          <p:spPr bwMode="auto">
            <a:xfrm>
              <a:off x="3929058" y="4429132"/>
              <a:ext cx="2000264" cy="4001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lowcost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20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]!=0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8" name="上箭头 27"/>
            <p:cNvSpPr/>
            <p:nvPr/>
          </p:nvSpPr>
          <p:spPr bwMode="auto">
            <a:xfrm>
              <a:off x="4572000" y="4000504"/>
              <a:ext cx="214314" cy="432000"/>
            </a:xfrm>
            <a:prstGeom prst="upArrow">
              <a:avLst/>
            </a:prstGeom>
            <a:ln>
              <a:headEnd type="none" w="med" len="med"/>
              <a:tailEnd type="none" w="med" len="lg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28596" y="5715016"/>
            <a:ext cx="442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图采用哪种存储结构更合适？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29190" y="5712757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邻接矩阵</a:t>
            </a:r>
            <a:endParaRPr lang="zh-CN" altLang="en-US" sz="2000">
              <a:solidFill>
                <a:srgbClr val="339933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0034" y="742874"/>
            <a:ext cx="7786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如何求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smtClean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两个顶点集之间的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最小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边？（只求一条）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71538" y="1171502"/>
            <a:ext cx="785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只考虑</a:t>
            </a:r>
            <a:r>
              <a:rPr lang="en-US" altLang="zh-CN" sz="200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smtClean="0">
                <a:solidFill>
                  <a:srgbClr val="339933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中顶点</a:t>
            </a:r>
            <a:r>
              <a:rPr lang="en-US" altLang="zh-CN" sz="2000" i="1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顶点集的最小边（无向图），比较来找最小边</a:t>
            </a:r>
            <a:endParaRPr lang="zh-CN" altLang="en-US" sz="2000">
              <a:solidFill>
                <a:srgbClr val="339933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13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20" grpId="0"/>
      <p:bldP spid="68624" grpId="0"/>
      <p:bldP spid="19" grpId="0"/>
      <p:bldP spid="25" grpId="0"/>
      <p:bldP spid="31" grpId="0"/>
      <p:bldP spid="32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026"/>
          <p:cNvSpPr txBox="1">
            <a:spLocks noChangeArrowheads="1"/>
          </p:cNvSpPr>
          <p:nvPr/>
        </p:nvSpPr>
        <p:spPr bwMode="auto">
          <a:xfrm>
            <a:off x="468313" y="522288"/>
            <a:ext cx="8424862" cy="2892857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80000" bIns="180000">
            <a:spAutoFit/>
          </a:bodyPr>
          <a:lstStyle/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INF 32767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//INF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表示∞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Prim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(MatGraph g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v)</a:t>
            </a: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closest[</a:t>
            </a:r>
            <a:r>
              <a:rPr kumimoji="1" lang="en-US" altLang="zh-CN" sz="180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i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给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closest[]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置初值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[v][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closest[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]=v;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8631" name="Text Box 1047"/>
          <p:cNvSpPr txBox="1">
            <a:spLocks noChangeArrowheads="1"/>
          </p:cNvSpPr>
          <p:nvPr/>
        </p:nvSpPr>
        <p:spPr bwMode="auto">
          <a:xfrm>
            <a:off x="395288" y="19050"/>
            <a:ext cx="4824412" cy="43088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普里姆（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Prim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）算法如下：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116143" y="3742295"/>
            <a:ext cx="3313113" cy="2084819"/>
            <a:chOff x="2116143" y="3500438"/>
            <a:chExt cx="3313113" cy="2084819"/>
          </a:xfrm>
        </p:grpSpPr>
        <p:sp>
          <p:nvSpPr>
            <p:cNvPr id="68615" name="Oval 1031"/>
            <p:cNvSpPr>
              <a:spLocks noChangeArrowheads="1"/>
            </p:cNvSpPr>
            <p:nvPr/>
          </p:nvSpPr>
          <p:spPr bwMode="auto">
            <a:xfrm>
              <a:off x="4276731" y="4092590"/>
              <a:ext cx="1152525" cy="136842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63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13" name="Oval 1029"/>
            <p:cNvSpPr>
              <a:spLocks noChangeArrowheads="1"/>
            </p:cNvSpPr>
            <p:nvPr/>
          </p:nvSpPr>
          <p:spPr bwMode="auto">
            <a:xfrm>
              <a:off x="4638681" y="4597415"/>
              <a:ext cx="431800" cy="431800"/>
            </a:xfrm>
            <a:prstGeom prst="ellipse">
              <a:avLst/>
            </a:prstGeom>
            <a:solidFill>
              <a:srgbClr val="FFC000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i</a:t>
              </a:r>
              <a:endParaRPr lang="en-US" altLang="zh-CN" sz="1800" i="1" baseline="-25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8614" name="Oval 1030"/>
            <p:cNvSpPr>
              <a:spLocks noChangeArrowheads="1"/>
            </p:cNvSpPr>
            <p:nvPr/>
          </p:nvSpPr>
          <p:spPr bwMode="auto">
            <a:xfrm>
              <a:off x="2116143" y="4165615"/>
              <a:ext cx="1008063" cy="1368425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16" name="Text Box 1032"/>
            <p:cNvSpPr txBox="1">
              <a:spLocks noChangeArrowheads="1"/>
            </p:cNvSpPr>
            <p:nvPr/>
          </p:nvSpPr>
          <p:spPr bwMode="auto">
            <a:xfrm>
              <a:off x="2260606" y="3733815"/>
              <a:ext cx="503237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U</a:t>
              </a:r>
            </a:p>
          </p:txBody>
        </p:sp>
        <p:sp>
          <p:nvSpPr>
            <p:cNvPr id="68617" name="Text Box 1033"/>
            <p:cNvSpPr txBox="1">
              <a:spLocks noChangeArrowheads="1"/>
            </p:cNvSpPr>
            <p:nvPr/>
          </p:nvSpPr>
          <p:spPr bwMode="auto">
            <a:xfrm>
              <a:off x="4276731" y="3733815"/>
              <a:ext cx="10795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V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－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U</a:t>
              </a:r>
            </a:p>
          </p:txBody>
        </p:sp>
        <p:sp>
          <p:nvSpPr>
            <p:cNvPr id="68618" name="Freeform 1034"/>
            <p:cNvSpPr>
              <a:spLocks/>
            </p:cNvSpPr>
            <p:nvPr/>
          </p:nvSpPr>
          <p:spPr bwMode="auto">
            <a:xfrm>
              <a:off x="2837884" y="4814903"/>
              <a:ext cx="1776413" cy="150812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1119" y="0"/>
                </a:cxn>
              </a:cxnLst>
              <a:rect l="0" t="0" r="r" b="b"/>
              <a:pathLst>
                <a:path w="1119" h="95">
                  <a:moveTo>
                    <a:pt x="0" y="95"/>
                  </a:moveTo>
                  <a:lnTo>
                    <a:pt x="1119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19" name="Oval 1035"/>
            <p:cNvSpPr>
              <a:spLocks noChangeArrowheads="1"/>
            </p:cNvSpPr>
            <p:nvPr/>
          </p:nvSpPr>
          <p:spPr bwMode="auto">
            <a:xfrm>
              <a:off x="2405068" y="4741878"/>
              <a:ext cx="431800" cy="431800"/>
            </a:xfrm>
            <a:prstGeom prst="ellipse">
              <a:avLst/>
            </a:prstGeom>
            <a:solidFill>
              <a:srgbClr val="FFC000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v</a:t>
              </a:r>
            </a:p>
          </p:txBody>
        </p:sp>
        <p:sp>
          <p:nvSpPr>
            <p:cNvPr id="68620" name="Text Box 1036"/>
            <p:cNvSpPr txBox="1">
              <a:spLocks noChangeArrowheads="1"/>
            </p:cNvSpPr>
            <p:nvPr/>
          </p:nvSpPr>
          <p:spPr bwMode="auto">
            <a:xfrm rot="21293543">
              <a:off x="3084142" y="4461884"/>
              <a:ext cx="1375279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 err="1">
                  <a:latin typeface="Consolas" pitchFamily="49" charset="0"/>
                  <a:cs typeface="Consolas" pitchFamily="49" charset="0"/>
                </a:rPr>
                <a:t>lowcost</a:t>
              </a:r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600" i="1" dirty="0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]</a:t>
              </a:r>
            </a:p>
          </p:txBody>
        </p:sp>
        <p:sp>
          <p:nvSpPr>
            <p:cNvPr id="68622" name="Freeform 1038"/>
            <p:cNvSpPr>
              <a:spLocks/>
            </p:cNvSpPr>
            <p:nvPr/>
          </p:nvSpPr>
          <p:spPr bwMode="auto">
            <a:xfrm>
              <a:off x="2765431" y="5102240"/>
              <a:ext cx="347662" cy="320675"/>
            </a:xfrm>
            <a:custGeom>
              <a:avLst/>
              <a:gdLst/>
              <a:ahLst/>
              <a:cxnLst>
                <a:cxn ang="0">
                  <a:pos x="219" y="202"/>
                </a:cxn>
                <a:cxn ang="0">
                  <a:pos x="0" y="0"/>
                </a:cxn>
              </a:cxnLst>
              <a:rect l="0" t="0" r="r" b="b"/>
              <a:pathLst>
                <a:path w="219" h="202">
                  <a:moveTo>
                    <a:pt x="219" y="202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FF99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23" name="Text Box 1039"/>
            <p:cNvSpPr txBox="1">
              <a:spLocks noChangeArrowheads="1"/>
            </p:cNvSpPr>
            <p:nvPr/>
          </p:nvSpPr>
          <p:spPr bwMode="auto">
            <a:xfrm>
              <a:off x="3052768" y="5246703"/>
              <a:ext cx="1511300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closest[</a:t>
              </a:r>
              <a:r>
                <a:rPr lang="en-US" altLang="zh-CN" sz="1600" i="1" dirty="0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]</a:t>
              </a:r>
            </a:p>
          </p:txBody>
        </p:sp>
        <p:sp>
          <p:nvSpPr>
            <p:cNvPr id="20" name="下箭头 19"/>
            <p:cNvSpPr/>
            <p:nvPr/>
          </p:nvSpPr>
          <p:spPr bwMode="auto">
            <a:xfrm>
              <a:off x="3500430" y="3500438"/>
              <a:ext cx="285752" cy="571504"/>
            </a:xfrm>
            <a:prstGeom prst="downArrow">
              <a:avLst/>
            </a:prstGeom>
            <a:ln>
              <a:headEnd type="none" w="med" len="med"/>
              <a:tailEnd type="none" w="med" len="lg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571604" y="4572008"/>
            <a:ext cx="7358114" cy="1726654"/>
            <a:chOff x="1571604" y="4572008"/>
            <a:chExt cx="7358114" cy="1726654"/>
          </a:xfrm>
        </p:grpSpPr>
        <p:sp>
          <p:nvSpPr>
            <p:cNvPr id="18" name="TextBox 17"/>
            <p:cNvSpPr txBox="1"/>
            <p:nvPr/>
          </p:nvSpPr>
          <p:spPr>
            <a:xfrm>
              <a:off x="1571604" y="5929330"/>
              <a:ext cx="242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中只有一个顶点</a:t>
              </a:r>
              <a:r>
                <a:rPr lang="en-US" altLang="zh-CN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v</a:t>
              </a:r>
              <a:endParaRPr lang="zh-CN" altLang="en-US" sz="1800" i="1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72132" y="4572008"/>
              <a:ext cx="33575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顶点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到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的最小边：</a:t>
              </a:r>
              <a:endPara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</a:t>
              </a: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g.edges[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][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])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14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026"/>
          <p:cNvSpPr txBox="1">
            <a:spLocks noChangeArrowheads="1"/>
          </p:cNvSpPr>
          <p:nvPr/>
        </p:nvSpPr>
        <p:spPr bwMode="auto">
          <a:xfrm>
            <a:off x="152400" y="304800"/>
            <a:ext cx="8205814" cy="2856506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n-1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min=INF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(V-U)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中找出离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最近的顶点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[j]!=0 &amp;&amp;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[j]&lt;min)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min=lowcost[j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k=j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最近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顶点编号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 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(%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权为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d\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closest[k]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lowcost[k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]=0;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标记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已经加入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473069" y="3643314"/>
            <a:ext cx="3313113" cy="1927649"/>
            <a:chOff x="473069" y="3643314"/>
            <a:chExt cx="3313113" cy="1927649"/>
          </a:xfrm>
        </p:grpSpPr>
        <p:sp>
          <p:nvSpPr>
            <p:cNvPr id="69645" name="Oval 1037"/>
            <p:cNvSpPr>
              <a:spLocks noChangeArrowheads="1"/>
            </p:cNvSpPr>
            <p:nvPr/>
          </p:nvSpPr>
          <p:spPr bwMode="auto">
            <a:xfrm>
              <a:off x="2633657" y="4002089"/>
              <a:ext cx="1152525" cy="136842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6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3" name="Oval 1035"/>
            <p:cNvSpPr>
              <a:spLocks noChangeArrowheads="1"/>
            </p:cNvSpPr>
            <p:nvPr/>
          </p:nvSpPr>
          <p:spPr bwMode="auto">
            <a:xfrm>
              <a:off x="2995607" y="450691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k</a:t>
              </a:r>
              <a:endParaRPr lang="en-US" altLang="zh-CN" sz="1800" i="1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9644" name="Oval 1036"/>
            <p:cNvSpPr>
              <a:spLocks noChangeArrowheads="1"/>
            </p:cNvSpPr>
            <p:nvPr/>
          </p:nvSpPr>
          <p:spPr bwMode="auto">
            <a:xfrm>
              <a:off x="473069" y="4075114"/>
              <a:ext cx="1008063" cy="1368425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6" name="Text Box 1038"/>
            <p:cNvSpPr txBox="1">
              <a:spLocks noChangeArrowheads="1"/>
            </p:cNvSpPr>
            <p:nvPr/>
          </p:nvSpPr>
          <p:spPr bwMode="auto">
            <a:xfrm>
              <a:off x="714348" y="3643314"/>
              <a:ext cx="503237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U</a:t>
              </a:r>
            </a:p>
          </p:txBody>
        </p:sp>
        <p:sp>
          <p:nvSpPr>
            <p:cNvPr id="69647" name="Text Box 1039"/>
            <p:cNvSpPr txBox="1">
              <a:spLocks noChangeArrowheads="1"/>
            </p:cNvSpPr>
            <p:nvPr/>
          </p:nvSpPr>
          <p:spPr bwMode="auto">
            <a:xfrm>
              <a:off x="2706682" y="3643314"/>
              <a:ext cx="10795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V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－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U</a:t>
              </a:r>
            </a:p>
          </p:txBody>
        </p:sp>
        <p:sp>
          <p:nvSpPr>
            <p:cNvPr id="69649" name="Oval 1041"/>
            <p:cNvSpPr>
              <a:spLocks noChangeArrowheads="1"/>
            </p:cNvSpPr>
            <p:nvPr/>
          </p:nvSpPr>
          <p:spPr bwMode="auto">
            <a:xfrm>
              <a:off x="761994" y="435769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x</a:t>
              </a:r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9650" name="Text Box 1042"/>
            <p:cNvSpPr txBox="1">
              <a:spLocks noChangeArrowheads="1"/>
            </p:cNvSpPr>
            <p:nvPr/>
          </p:nvSpPr>
          <p:spPr bwMode="auto">
            <a:xfrm>
              <a:off x="1468432" y="4300539"/>
              <a:ext cx="1223962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 err="1" smtClean="0">
                  <a:latin typeface="Consolas" pitchFamily="49" charset="0"/>
                  <a:cs typeface="Consolas" pitchFamily="49" charset="0"/>
                </a:rPr>
                <a:t>lowcost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]</a:t>
              </a:r>
              <a:endParaRPr lang="en-US" altLang="zh-CN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651" name="Line 1043"/>
            <p:cNvSpPr>
              <a:spLocks noChangeShapeType="1"/>
            </p:cNvSpPr>
            <p:nvPr/>
          </p:nvSpPr>
          <p:spPr bwMode="auto">
            <a:xfrm flipH="1" flipV="1">
              <a:off x="1142976" y="4799022"/>
              <a:ext cx="360363" cy="576262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52" name="Text Box 1044"/>
            <p:cNvSpPr txBox="1">
              <a:spLocks noChangeArrowheads="1"/>
            </p:cNvSpPr>
            <p:nvPr/>
          </p:nvSpPr>
          <p:spPr bwMode="auto">
            <a:xfrm>
              <a:off x="1428728" y="5232409"/>
              <a:ext cx="1639901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closest[</a:t>
              </a:r>
              <a:r>
                <a:rPr lang="en-US" altLang="zh-CN" sz="1600" i="1" dirty="0" smtClean="0"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]=</a:t>
              </a:r>
              <a:r>
                <a:rPr lang="en-US" altLang="zh-CN" sz="1600" i="1" dirty="0" smtClean="0">
                  <a:latin typeface="Consolas" pitchFamily="49" charset="0"/>
                  <a:cs typeface="Consolas" pitchFamily="49" charset="0"/>
                </a:rPr>
                <a:t>x</a:t>
              </a:r>
              <a:endParaRPr lang="en-US" altLang="zh-CN" sz="1600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Freeform 1040"/>
          <p:cNvSpPr>
            <a:spLocks/>
          </p:cNvSpPr>
          <p:nvPr/>
        </p:nvSpPr>
        <p:spPr bwMode="auto">
          <a:xfrm flipV="1">
            <a:off x="1214414" y="4643446"/>
            <a:ext cx="1776413" cy="76202"/>
          </a:xfrm>
          <a:custGeom>
            <a:avLst/>
            <a:gdLst/>
            <a:ahLst/>
            <a:cxnLst>
              <a:cxn ang="0">
                <a:pos x="0" y="95"/>
              </a:cxn>
              <a:cxn ang="0">
                <a:pos x="1119" y="0"/>
              </a:cxn>
            </a:cxnLst>
            <a:rect l="0" t="0" r="r" b="b"/>
            <a:pathLst>
              <a:path w="1119" h="95">
                <a:moveTo>
                  <a:pt x="0" y="95"/>
                </a:moveTo>
                <a:lnTo>
                  <a:pt x="1119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右箭头 16"/>
          <p:cNvSpPr/>
          <p:nvPr/>
        </p:nvSpPr>
        <p:spPr bwMode="auto">
          <a:xfrm>
            <a:off x="4143372" y="4429132"/>
            <a:ext cx="642942" cy="357190"/>
          </a:xfrm>
          <a:prstGeom prst="rightArrow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9" name="Oval 1037"/>
          <p:cNvSpPr>
            <a:spLocks noChangeArrowheads="1"/>
          </p:cNvSpPr>
          <p:nvPr/>
        </p:nvSpPr>
        <p:spPr bwMode="auto">
          <a:xfrm>
            <a:off x="7562879" y="4002089"/>
            <a:ext cx="1152525" cy="1368425"/>
          </a:xfrm>
          <a:prstGeom prst="ellipse">
            <a:avLst/>
          </a:prstGeom>
          <a:solidFill>
            <a:schemeClr val="accent3">
              <a:lumMod val="60000"/>
              <a:lumOff val="40000"/>
              <a:alpha val="64000"/>
            </a:scheme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1035"/>
          <p:cNvSpPr>
            <a:spLocks noChangeArrowheads="1"/>
          </p:cNvSpPr>
          <p:nvPr/>
        </p:nvSpPr>
        <p:spPr bwMode="auto">
          <a:xfrm>
            <a:off x="7924829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k</a:t>
            </a:r>
            <a:endParaRPr lang="en-US" altLang="zh-CN" sz="1800" i="1" baseline="-250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1" name="Oval 1036"/>
          <p:cNvSpPr>
            <a:spLocks noChangeArrowheads="1"/>
          </p:cNvSpPr>
          <p:nvPr/>
        </p:nvSpPr>
        <p:spPr bwMode="auto">
          <a:xfrm>
            <a:off x="5402291" y="4075114"/>
            <a:ext cx="1008063" cy="1368425"/>
          </a:xfrm>
          <a:prstGeom prst="ellipse">
            <a:avLst/>
          </a:prstGeom>
          <a:solidFill>
            <a:srgbClr val="FFFFFF">
              <a:alpha val="0"/>
            </a:srgb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1038"/>
          <p:cNvSpPr txBox="1">
            <a:spLocks noChangeArrowheads="1"/>
          </p:cNvSpPr>
          <p:nvPr/>
        </p:nvSpPr>
        <p:spPr bwMode="auto">
          <a:xfrm>
            <a:off x="5640399" y="3643314"/>
            <a:ext cx="50323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U</a:t>
            </a:r>
          </a:p>
        </p:txBody>
      </p:sp>
      <p:sp>
        <p:nvSpPr>
          <p:cNvPr id="23" name="Text Box 1039"/>
          <p:cNvSpPr txBox="1">
            <a:spLocks noChangeArrowheads="1"/>
          </p:cNvSpPr>
          <p:nvPr/>
        </p:nvSpPr>
        <p:spPr bwMode="auto">
          <a:xfrm>
            <a:off x="7635904" y="3633791"/>
            <a:ext cx="10795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－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U</a:t>
            </a:r>
          </a:p>
        </p:txBody>
      </p:sp>
      <p:sp>
        <p:nvSpPr>
          <p:cNvPr id="25" name="Oval 1041"/>
          <p:cNvSpPr>
            <a:spLocks noChangeArrowheads="1"/>
          </p:cNvSpPr>
          <p:nvPr/>
        </p:nvSpPr>
        <p:spPr bwMode="auto">
          <a:xfrm>
            <a:off x="5691216" y="428308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x</a:t>
            </a:r>
            <a:endParaRPr lang="en-US" altLang="zh-CN" sz="1800" i="1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14678" y="5572140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输出：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closest[k]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k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15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59259E-6 C -0.01007 0.0074 -0.02327 -0.00093 -0.06268 0.00625 C -0.10209 0.01342 -0.2 0.03518 -0.23611 0.04282 " pathEditMode="relative" rAng="0" ptsTypes="aaa">
                                      <p:cBhvr>
                                        <p:cTn id="5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  <p:bldP spid="20" grpId="1" animBg="1"/>
      <p:bldP spid="21" grpId="0" animBg="1"/>
      <p:bldP spid="22" grpId="0"/>
      <p:bldP spid="23" grpId="0"/>
      <p:bldP spid="25" grpId="0" animBg="1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036"/>
          <p:cNvSpPr>
            <a:spLocks noChangeArrowheads="1"/>
          </p:cNvSpPr>
          <p:nvPr/>
        </p:nvSpPr>
        <p:spPr bwMode="auto">
          <a:xfrm>
            <a:off x="2857488" y="487337"/>
            <a:ext cx="1416060" cy="1773255"/>
          </a:xfrm>
          <a:prstGeom prst="ellipse">
            <a:avLst/>
          </a:prstGeom>
          <a:solidFill>
            <a:srgbClr val="FFFFFF">
              <a:alpha val="0"/>
            </a:srgb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428596" y="2524149"/>
            <a:ext cx="7170756" cy="258532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g.n;j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修改数组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closest</a:t>
            </a: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lowcost[j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]!=0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[k][j]&lt;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[j])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  lowcost[j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[k][j];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closest[j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/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813666" y="3034255"/>
            <a:ext cx="1214446" cy="1323439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修改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V-U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之间的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候选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边，即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调整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571472" y="3382276"/>
            <a:ext cx="3100383" cy="2447098"/>
            <a:chOff x="115888" y="1347072"/>
            <a:chExt cx="3100383" cy="2447098"/>
          </a:xfrm>
        </p:grpSpPr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342691" y="1347072"/>
              <a:ext cx="833454" cy="2108199"/>
            </a:xfrm>
            <a:custGeom>
              <a:avLst/>
              <a:gdLst/>
              <a:ahLst/>
              <a:cxnLst>
                <a:cxn ang="0">
                  <a:pos x="0" y="1216"/>
                </a:cxn>
                <a:cxn ang="0">
                  <a:pos x="488" y="0"/>
                </a:cxn>
              </a:cxnLst>
              <a:rect l="0" t="0" r="r" b="b"/>
              <a:pathLst>
                <a:path w="488" h="1216">
                  <a:moveTo>
                    <a:pt x="0" y="1216"/>
                  </a:moveTo>
                  <a:lnTo>
                    <a:pt x="488" y="0"/>
                  </a:lnTo>
                </a:path>
              </a:pathLst>
            </a:custGeom>
            <a:noFill/>
            <a:ln w="19050" cap="flat" cmpd="sng">
              <a:solidFill>
                <a:srgbClr val="DB0303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115888" y="3394060"/>
              <a:ext cx="3100383" cy="4001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 smtClean="0">
                  <a:solidFill>
                    <a:srgbClr val="DB0303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仅仅考虑</a:t>
              </a:r>
              <a:r>
                <a:rPr lang="en-US" altLang="zh-CN" sz="2000" dirty="0" smtClean="0">
                  <a:solidFill>
                    <a:srgbClr val="DB0303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V-U</a:t>
              </a:r>
              <a:r>
                <a:rPr lang="zh-CN" altLang="en-US" sz="2000" dirty="0" smtClean="0">
                  <a:solidFill>
                    <a:srgbClr val="DB0303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中的顶点</a:t>
              </a:r>
              <a:endParaRPr lang="zh-CN" altLang="en-US" sz="2000" dirty="0">
                <a:solidFill>
                  <a:srgbClr val="DB0303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8" name="右大括号 17"/>
          <p:cNvSpPr/>
          <p:nvPr/>
        </p:nvSpPr>
        <p:spPr>
          <a:xfrm>
            <a:off x="7670790" y="3387011"/>
            <a:ext cx="71438" cy="642942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1037"/>
          <p:cNvSpPr>
            <a:spLocks noChangeArrowheads="1"/>
          </p:cNvSpPr>
          <p:nvPr/>
        </p:nvSpPr>
        <p:spPr bwMode="auto">
          <a:xfrm>
            <a:off x="5705491" y="646088"/>
            <a:ext cx="1152525" cy="1368425"/>
          </a:xfrm>
          <a:prstGeom prst="ellipse">
            <a:avLst/>
          </a:prstGeom>
          <a:solidFill>
            <a:schemeClr val="accent3">
              <a:lumMod val="60000"/>
              <a:lumOff val="40000"/>
              <a:alpha val="64000"/>
            </a:scheme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1035"/>
          <p:cNvSpPr>
            <a:spLocks noChangeArrowheads="1"/>
          </p:cNvSpPr>
          <p:nvPr/>
        </p:nvSpPr>
        <p:spPr bwMode="auto">
          <a:xfrm>
            <a:off x="3419493" y="78579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x</a:t>
            </a:r>
            <a:endParaRPr lang="en-US" altLang="zh-CN" sz="1800" i="1" baseline="-250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9" name="Text Box 1038"/>
          <p:cNvSpPr txBox="1">
            <a:spLocks noChangeArrowheads="1"/>
          </p:cNvSpPr>
          <p:nvPr/>
        </p:nvSpPr>
        <p:spPr bwMode="auto">
          <a:xfrm>
            <a:off x="3303583" y="80937"/>
            <a:ext cx="50323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U</a:t>
            </a:r>
          </a:p>
        </p:txBody>
      </p:sp>
      <p:sp>
        <p:nvSpPr>
          <p:cNvPr id="21" name="Text Box 1039"/>
          <p:cNvSpPr txBox="1">
            <a:spLocks noChangeArrowheads="1"/>
          </p:cNvSpPr>
          <p:nvPr/>
        </p:nvSpPr>
        <p:spPr bwMode="auto">
          <a:xfrm>
            <a:off x="5727716" y="214290"/>
            <a:ext cx="10795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－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U</a:t>
            </a:r>
          </a:p>
        </p:txBody>
      </p:sp>
      <p:sp>
        <p:nvSpPr>
          <p:cNvPr id="22" name="Oval 1041"/>
          <p:cNvSpPr>
            <a:spLocks noChangeArrowheads="1"/>
          </p:cNvSpPr>
          <p:nvPr/>
        </p:nvSpPr>
        <p:spPr bwMode="auto">
          <a:xfrm>
            <a:off x="3425838" y="163987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k</a:t>
            </a:r>
            <a:endParaRPr lang="en-US" altLang="zh-CN" sz="1800" i="1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3" name="Oval 1041"/>
          <p:cNvSpPr>
            <a:spLocks noChangeArrowheads="1"/>
          </p:cNvSpPr>
          <p:nvPr/>
        </p:nvSpPr>
        <p:spPr bwMode="auto">
          <a:xfrm>
            <a:off x="5994433" y="106837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endParaRPr lang="en-US" altLang="zh-CN" sz="1800" i="1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4" name="Oval 1036"/>
          <p:cNvSpPr>
            <a:spLocks noChangeArrowheads="1"/>
          </p:cNvSpPr>
          <p:nvPr/>
        </p:nvSpPr>
        <p:spPr bwMode="auto">
          <a:xfrm>
            <a:off x="3101407" y="627857"/>
            <a:ext cx="1000132" cy="84456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19050" algn="ctr">
            <a:solidFill>
              <a:srgbClr val="FF0000"/>
            </a:solidFill>
            <a:prstDash val="sysDash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直接连接符 25"/>
          <p:cNvCxnSpPr>
            <a:stCxn id="24" idx="6"/>
            <a:endCxn id="23" idx="2"/>
          </p:cNvCxnSpPr>
          <p:nvPr/>
        </p:nvCxnSpPr>
        <p:spPr>
          <a:xfrm>
            <a:off x="4101539" y="1050138"/>
            <a:ext cx="1892894" cy="23413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474129">
            <a:off x="4434371" y="816572"/>
            <a:ext cx="12144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1600" smtClean="0">
                <a:latin typeface="Consolas" pitchFamily="49" charset="0"/>
                <a:cs typeface="Consolas" pitchFamily="49" charset="0"/>
              </a:rPr>
              <a:t>lowcost[j]</a:t>
            </a:r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直接连接符 28"/>
          <p:cNvCxnSpPr>
            <a:stCxn id="22" idx="6"/>
            <a:endCxn id="23" idx="3"/>
          </p:cNvCxnSpPr>
          <p:nvPr/>
        </p:nvCxnSpPr>
        <p:spPr>
          <a:xfrm flipV="1">
            <a:off x="3857638" y="1436938"/>
            <a:ext cx="2200031" cy="41884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21035007">
            <a:off x="4332411" y="1683753"/>
            <a:ext cx="13813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1600" smtClean="0">
                <a:latin typeface="Consolas" pitchFamily="49" charset="0"/>
                <a:cs typeface="Consolas" pitchFamily="49" charset="0"/>
              </a:rPr>
              <a:t>g.edges[k][j]</a:t>
            </a:r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16</a:t>
            </a:fld>
            <a:r>
              <a:rPr lang="en-US" altLang="zh-CN" smtClean="0"/>
              <a:t>/19</a:t>
            </a:r>
            <a:endParaRPr lang="en-US" altLang="zh-CN"/>
          </a:p>
        </p:txBody>
      </p:sp>
      <p:sp>
        <p:nvSpPr>
          <p:cNvPr id="25" name="TextBox 24"/>
          <p:cNvSpPr txBox="1"/>
          <p:nvPr/>
        </p:nvSpPr>
        <p:spPr>
          <a:xfrm>
            <a:off x="1142976" y="285728"/>
            <a:ext cx="1735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中除了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外的全部顶点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85852" y="1500174"/>
            <a:ext cx="1428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本次加入顶点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2643174" y="785794"/>
            <a:ext cx="500066" cy="21431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22" idx="2"/>
          </p:cNvCxnSpPr>
          <p:nvPr/>
        </p:nvCxnSpPr>
        <p:spPr>
          <a:xfrm flipV="1">
            <a:off x="2571736" y="1855778"/>
            <a:ext cx="854102" cy="7302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6" name="Text Box 10"/>
          <p:cNvSpPr txBox="1">
            <a:spLocks noChangeArrowheads="1"/>
          </p:cNvSpPr>
          <p:nvPr/>
        </p:nvSpPr>
        <p:spPr bwMode="auto">
          <a:xfrm>
            <a:off x="463554" y="1142984"/>
            <a:ext cx="4679950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DB030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局部最优  </a:t>
            </a:r>
            <a:r>
              <a:rPr lang="en-US" altLang="zh-CN" sz="2000" smtClean="0">
                <a:solidFill>
                  <a:srgbClr val="DB030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  </a:t>
            </a:r>
            <a:r>
              <a:rPr lang="zh-CN" altLang="en-US" sz="2000" smtClean="0">
                <a:solidFill>
                  <a:srgbClr val="DB030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调整  ＝  全局最优</a:t>
            </a:r>
            <a:endParaRPr lang="zh-CN" altLang="en-US" sz="2000" dirty="0">
              <a:solidFill>
                <a:srgbClr val="DB0303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3547" name="Line 11"/>
          <p:cNvSpPr>
            <a:spLocks noChangeShapeType="1"/>
          </p:cNvSpPr>
          <p:nvPr/>
        </p:nvSpPr>
        <p:spPr bwMode="auto">
          <a:xfrm flipV="1">
            <a:off x="1992301" y="1625592"/>
            <a:ext cx="0" cy="287338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3548" name="Text Box 12"/>
          <p:cNvSpPr txBox="1">
            <a:spLocks noChangeArrowheads="1"/>
          </p:cNvSpPr>
          <p:nvPr/>
        </p:nvSpPr>
        <p:spPr bwMode="auto">
          <a:xfrm>
            <a:off x="1200139" y="1889117"/>
            <a:ext cx="172878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贪心算法思想</a:t>
            </a:r>
          </a:p>
        </p:txBody>
      </p:sp>
      <p:sp>
        <p:nvSpPr>
          <p:cNvPr id="193549" name="Line 13"/>
          <p:cNvSpPr>
            <a:spLocks noChangeShapeType="1"/>
          </p:cNvSpPr>
          <p:nvPr/>
        </p:nvSpPr>
        <p:spPr bwMode="auto">
          <a:xfrm flipV="1">
            <a:off x="4113214" y="1612892"/>
            <a:ext cx="0" cy="287338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3550" name="Text Box 14"/>
          <p:cNvSpPr txBox="1">
            <a:spLocks noChangeArrowheads="1"/>
          </p:cNvSpPr>
          <p:nvPr/>
        </p:nvSpPr>
        <p:spPr bwMode="auto">
          <a:xfrm>
            <a:off x="3490914" y="1889117"/>
            <a:ext cx="1223962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最优结果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7158" y="357166"/>
            <a:ext cx="2928958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普里姆算法思路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714348" y="3786190"/>
            <a:ext cx="80645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Prim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()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算法中有两重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for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循环，所以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时间复杂度为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baseline="30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8596" y="3071810"/>
            <a:ext cx="2928958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普里姆算法分析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17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1000108"/>
            <a:ext cx="7429552" cy="1140825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思考题</a:t>
            </a:r>
            <a:endParaRPr lang="en-US" altLang="zh-CN" smtClean="0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为什么说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Prim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算法更适合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稠密图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求最小生成树。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18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19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571472" y="857232"/>
            <a:ext cx="7786742" cy="495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由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深度优先遍历得到的生成树称为</a:t>
            </a:r>
            <a:r>
              <a:rPr kumimoji="1"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深度优先生成</a:t>
            </a:r>
            <a:r>
              <a:rPr kumimoji="1" lang="zh-CN" altLang="en-US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000" dirty="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285728"/>
            <a:ext cx="69294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可以通过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遍历方法产生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生成树：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Oval 31"/>
          <p:cNvSpPr>
            <a:spLocks noChangeArrowheads="1"/>
          </p:cNvSpPr>
          <p:nvPr/>
        </p:nvSpPr>
        <p:spPr bwMode="auto">
          <a:xfrm>
            <a:off x="1147735" y="178592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8" name="Oval 32"/>
          <p:cNvSpPr>
            <a:spLocks noChangeArrowheads="1"/>
          </p:cNvSpPr>
          <p:nvPr/>
        </p:nvSpPr>
        <p:spPr bwMode="auto">
          <a:xfrm>
            <a:off x="1711307" y="261461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" name="Oval 33"/>
          <p:cNvSpPr>
            <a:spLocks noChangeArrowheads="1"/>
          </p:cNvSpPr>
          <p:nvPr/>
        </p:nvSpPr>
        <p:spPr bwMode="auto">
          <a:xfrm>
            <a:off x="571472" y="2651114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34"/>
          <p:cNvSpPr>
            <a:spLocks noChangeArrowheads="1"/>
          </p:cNvSpPr>
          <p:nvPr/>
        </p:nvSpPr>
        <p:spPr bwMode="auto">
          <a:xfrm>
            <a:off x="1220760" y="3370251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35"/>
          <p:cNvSpPr>
            <a:spLocks noChangeArrowheads="1"/>
          </p:cNvSpPr>
          <p:nvPr/>
        </p:nvSpPr>
        <p:spPr bwMode="auto">
          <a:xfrm>
            <a:off x="2155797" y="336709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Oval 37"/>
          <p:cNvSpPr>
            <a:spLocks noChangeArrowheads="1"/>
          </p:cNvSpPr>
          <p:nvPr/>
        </p:nvSpPr>
        <p:spPr bwMode="auto">
          <a:xfrm>
            <a:off x="2587597" y="2578089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807948" y="2143116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14" name="直接连接符 13"/>
          <p:cNvCxnSpPr>
            <a:stCxn id="9" idx="5"/>
            <a:endCxn id="10" idx="1"/>
          </p:cNvCxnSpPr>
          <p:nvPr/>
        </p:nvCxnSpPr>
        <p:spPr>
          <a:xfrm rot="16200000" flipH="1">
            <a:off x="869393" y="3029345"/>
            <a:ext cx="413809" cy="394473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5"/>
            <a:endCxn id="8" idx="1"/>
          </p:cNvCxnSpPr>
          <p:nvPr/>
        </p:nvCxnSpPr>
        <p:spPr>
          <a:xfrm rot="16200000" flipH="1">
            <a:off x="1348024" y="2261789"/>
            <a:ext cx="523356" cy="30875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9" idx="6"/>
            <a:endCxn id="8" idx="2"/>
          </p:cNvCxnSpPr>
          <p:nvPr/>
        </p:nvCxnSpPr>
        <p:spPr>
          <a:xfrm flipV="1">
            <a:off x="931835" y="2830510"/>
            <a:ext cx="779472" cy="3650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6"/>
            <a:endCxn id="12" idx="2"/>
          </p:cNvCxnSpPr>
          <p:nvPr/>
        </p:nvCxnSpPr>
        <p:spPr>
          <a:xfrm flipV="1">
            <a:off x="2071670" y="2793989"/>
            <a:ext cx="515927" cy="3652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8" idx="5"/>
            <a:endCxn id="11" idx="1"/>
          </p:cNvCxnSpPr>
          <p:nvPr/>
        </p:nvCxnSpPr>
        <p:spPr>
          <a:xfrm rot="16200000" flipH="1">
            <a:off x="1890157" y="3111912"/>
            <a:ext cx="447152" cy="18967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0" idx="6"/>
            <a:endCxn id="11" idx="2"/>
          </p:cNvCxnSpPr>
          <p:nvPr/>
        </p:nvCxnSpPr>
        <p:spPr>
          <a:xfrm flipV="1">
            <a:off x="1581123" y="3582990"/>
            <a:ext cx="574674" cy="316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7" idx="6"/>
            <a:endCxn id="12" idx="1"/>
          </p:cNvCxnSpPr>
          <p:nvPr/>
        </p:nvCxnSpPr>
        <p:spPr>
          <a:xfrm>
            <a:off x="1508098" y="2001826"/>
            <a:ext cx="1132273" cy="63949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5124470" y="1785926"/>
            <a:ext cx="2376488" cy="2016125"/>
            <a:chOff x="5124470" y="2341569"/>
            <a:chExt cx="2376488" cy="2016125"/>
          </a:xfrm>
        </p:grpSpPr>
        <p:sp>
          <p:nvSpPr>
            <p:cNvPr id="21" name="Oval 31"/>
            <p:cNvSpPr>
              <a:spLocks noChangeArrowheads="1"/>
            </p:cNvSpPr>
            <p:nvPr/>
          </p:nvSpPr>
          <p:spPr bwMode="auto">
            <a:xfrm>
              <a:off x="5700733" y="2341569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2" name="Oval 32"/>
            <p:cNvSpPr>
              <a:spLocks noChangeArrowheads="1"/>
            </p:cNvSpPr>
            <p:nvPr/>
          </p:nvSpPr>
          <p:spPr bwMode="auto">
            <a:xfrm>
              <a:off x="6264305" y="317025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3" name="Oval 33"/>
            <p:cNvSpPr>
              <a:spLocks noChangeArrowheads="1"/>
            </p:cNvSpPr>
            <p:nvPr/>
          </p:nvSpPr>
          <p:spPr bwMode="auto">
            <a:xfrm>
              <a:off x="5124470" y="3206757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34"/>
            <p:cNvSpPr>
              <a:spLocks noChangeArrowheads="1"/>
            </p:cNvSpPr>
            <p:nvPr/>
          </p:nvSpPr>
          <p:spPr bwMode="auto">
            <a:xfrm>
              <a:off x="5773758" y="3925894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Oval 35"/>
            <p:cNvSpPr>
              <a:spLocks noChangeArrowheads="1"/>
            </p:cNvSpPr>
            <p:nvPr/>
          </p:nvSpPr>
          <p:spPr bwMode="auto">
            <a:xfrm>
              <a:off x="6708795" y="392273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26" name="Oval 37"/>
            <p:cNvSpPr>
              <a:spLocks noChangeArrowheads="1"/>
            </p:cNvSpPr>
            <p:nvPr/>
          </p:nvSpPr>
          <p:spPr bwMode="auto">
            <a:xfrm>
              <a:off x="7140595" y="3133732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7" name="Freeform 13"/>
            <p:cNvSpPr>
              <a:spLocks/>
            </p:cNvSpPr>
            <p:nvPr/>
          </p:nvSpPr>
          <p:spPr bwMode="auto">
            <a:xfrm>
              <a:off x="5360946" y="2698759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noFill/>
            <a:ln w="19050" cap="flat" cmpd="sng">
              <a:solidFill>
                <a:srgbClr val="CC00CC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8" name="直接连接符 27"/>
            <p:cNvCxnSpPr>
              <a:stCxn id="23" idx="5"/>
              <a:endCxn id="24" idx="1"/>
            </p:cNvCxnSpPr>
            <p:nvPr/>
          </p:nvCxnSpPr>
          <p:spPr>
            <a:xfrm rot="16200000" flipH="1">
              <a:off x="5422391" y="3584988"/>
              <a:ext cx="413809" cy="394473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2" idx="6"/>
              <a:endCxn id="26" idx="2"/>
            </p:cNvCxnSpPr>
            <p:nvPr/>
          </p:nvCxnSpPr>
          <p:spPr>
            <a:xfrm flipV="1">
              <a:off x="6624668" y="3349632"/>
              <a:ext cx="515927" cy="36521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2" idx="5"/>
              <a:endCxn id="25" idx="1"/>
            </p:cNvCxnSpPr>
            <p:nvPr/>
          </p:nvCxnSpPr>
          <p:spPr>
            <a:xfrm rot="16200000" flipH="1">
              <a:off x="6443155" y="3667555"/>
              <a:ext cx="447152" cy="189675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4" idx="6"/>
              <a:endCxn id="25" idx="2"/>
            </p:cNvCxnSpPr>
            <p:nvPr/>
          </p:nvCxnSpPr>
          <p:spPr>
            <a:xfrm flipV="1">
              <a:off x="6134121" y="4138633"/>
              <a:ext cx="574674" cy="3161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3143240" y="2301853"/>
            <a:ext cx="1643074" cy="642942"/>
            <a:chOff x="3643306" y="3000372"/>
            <a:chExt cx="1643074" cy="642942"/>
          </a:xfrm>
        </p:grpSpPr>
        <p:sp>
          <p:nvSpPr>
            <p:cNvPr id="36" name="右箭头 35"/>
            <p:cNvSpPr/>
            <p:nvPr/>
          </p:nvSpPr>
          <p:spPr bwMode="auto">
            <a:xfrm>
              <a:off x="3786182" y="3429000"/>
              <a:ext cx="1428760" cy="214314"/>
            </a:xfrm>
            <a:prstGeom prst="rightArrow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43306" y="3000372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DFS</a:t>
              </a:r>
              <a:r>
                <a:rPr kumimoji="1"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生成树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2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571472" y="428604"/>
            <a:ext cx="7786742" cy="495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由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广度优先遍历得到的生成树称为</a:t>
            </a:r>
            <a:r>
              <a:rPr kumimoji="1"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广度优先生成树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7" name="Oval 31"/>
          <p:cNvSpPr>
            <a:spLocks noChangeArrowheads="1"/>
          </p:cNvSpPr>
          <p:nvPr/>
        </p:nvSpPr>
        <p:spPr bwMode="auto">
          <a:xfrm>
            <a:off x="1147735" y="148431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8" name="Oval 32"/>
          <p:cNvSpPr>
            <a:spLocks noChangeArrowheads="1"/>
          </p:cNvSpPr>
          <p:nvPr/>
        </p:nvSpPr>
        <p:spPr bwMode="auto">
          <a:xfrm>
            <a:off x="1711307" y="2312997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" name="Oval 33"/>
          <p:cNvSpPr>
            <a:spLocks noChangeArrowheads="1"/>
          </p:cNvSpPr>
          <p:nvPr/>
        </p:nvSpPr>
        <p:spPr bwMode="auto">
          <a:xfrm>
            <a:off x="571472" y="2349501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34"/>
          <p:cNvSpPr>
            <a:spLocks noChangeArrowheads="1"/>
          </p:cNvSpPr>
          <p:nvPr/>
        </p:nvSpPr>
        <p:spPr bwMode="auto">
          <a:xfrm>
            <a:off x="1220760" y="3068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35"/>
          <p:cNvSpPr>
            <a:spLocks noChangeArrowheads="1"/>
          </p:cNvSpPr>
          <p:nvPr/>
        </p:nvSpPr>
        <p:spPr bwMode="auto">
          <a:xfrm>
            <a:off x="2155797" y="3065477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Oval 37"/>
          <p:cNvSpPr>
            <a:spLocks noChangeArrowheads="1"/>
          </p:cNvSpPr>
          <p:nvPr/>
        </p:nvSpPr>
        <p:spPr bwMode="auto">
          <a:xfrm>
            <a:off x="2587597" y="227647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807948" y="1841503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14" name="直接连接符 13"/>
          <p:cNvCxnSpPr>
            <a:stCxn id="9" idx="5"/>
            <a:endCxn id="10" idx="1"/>
          </p:cNvCxnSpPr>
          <p:nvPr/>
        </p:nvCxnSpPr>
        <p:spPr>
          <a:xfrm rot="16200000" flipH="1">
            <a:off x="869393" y="2727732"/>
            <a:ext cx="413809" cy="394473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5"/>
            <a:endCxn id="8" idx="1"/>
          </p:cNvCxnSpPr>
          <p:nvPr/>
        </p:nvCxnSpPr>
        <p:spPr>
          <a:xfrm rot="16200000" flipH="1">
            <a:off x="1348024" y="1960176"/>
            <a:ext cx="523356" cy="30875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9" idx="6"/>
            <a:endCxn id="8" idx="2"/>
          </p:cNvCxnSpPr>
          <p:nvPr/>
        </p:nvCxnSpPr>
        <p:spPr>
          <a:xfrm flipV="1">
            <a:off x="931835" y="2528897"/>
            <a:ext cx="779472" cy="3650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6"/>
            <a:endCxn id="12" idx="2"/>
          </p:cNvCxnSpPr>
          <p:nvPr/>
        </p:nvCxnSpPr>
        <p:spPr>
          <a:xfrm flipV="1">
            <a:off x="2071670" y="2492376"/>
            <a:ext cx="515927" cy="3652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8" idx="5"/>
            <a:endCxn id="11" idx="1"/>
          </p:cNvCxnSpPr>
          <p:nvPr/>
        </p:nvCxnSpPr>
        <p:spPr>
          <a:xfrm rot="16200000" flipH="1">
            <a:off x="1890157" y="2810299"/>
            <a:ext cx="447152" cy="18967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0" idx="6"/>
            <a:endCxn id="11" idx="2"/>
          </p:cNvCxnSpPr>
          <p:nvPr/>
        </p:nvCxnSpPr>
        <p:spPr>
          <a:xfrm flipV="1">
            <a:off x="1581123" y="3281377"/>
            <a:ext cx="574674" cy="316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7" idx="6"/>
            <a:endCxn id="12" idx="1"/>
          </p:cNvCxnSpPr>
          <p:nvPr/>
        </p:nvCxnSpPr>
        <p:spPr>
          <a:xfrm>
            <a:off x="1508098" y="1700213"/>
            <a:ext cx="1132273" cy="63949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4"/>
          <p:cNvGrpSpPr/>
          <p:nvPr/>
        </p:nvGrpSpPr>
        <p:grpSpPr>
          <a:xfrm>
            <a:off x="3143240" y="2000240"/>
            <a:ext cx="1643074" cy="642942"/>
            <a:chOff x="3643306" y="3000372"/>
            <a:chExt cx="1643074" cy="642942"/>
          </a:xfrm>
        </p:grpSpPr>
        <p:sp>
          <p:nvSpPr>
            <p:cNvPr id="36" name="右箭头 35"/>
            <p:cNvSpPr/>
            <p:nvPr/>
          </p:nvSpPr>
          <p:spPr bwMode="auto">
            <a:xfrm>
              <a:off x="3786182" y="3429000"/>
              <a:ext cx="1428760" cy="214314"/>
            </a:xfrm>
            <a:prstGeom prst="rightArrow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43306" y="3000372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BFS</a:t>
              </a:r>
              <a:r>
                <a:rPr kumimoji="1"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生成树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9" name="组合 68"/>
          <p:cNvGrpSpPr/>
          <p:nvPr/>
        </p:nvGrpSpPr>
        <p:grpSpPr>
          <a:xfrm>
            <a:off x="5214942" y="1484313"/>
            <a:ext cx="2376488" cy="2016125"/>
            <a:chOff x="3124206" y="4127519"/>
            <a:chExt cx="2376488" cy="2016125"/>
          </a:xfrm>
        </p:grpSpPr>
        <p:sp>
          <p:nvSpPr>
            <p:cNvPr id="55" name="Oval 31"/>
            <p:cNvSpPr>
              <a:spLocks noChangeArrowheads="1"/>
            </p:cNvSpPr>
            <p:nvPr/>
          </p:nvSpPr>
          <p:spPr bwMode="auto">
            <a:xfrm>
              <a:off x="3700469" y="4127519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56" name="Oval 32"/>
            <p:cNvSpPr>
              <a:spLocks noChangeArrowheads="1"/>
            </p:cNvSpPr>
            <p:nvPr/>
          </p:nvSpPr>
          <p:spPr bwMode="auto">
            <a:xfrm>
              <a:off x="4264041" y="495620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7" name="Oval 33"/>
            <p:cNvSpPr>
              <a:spLocks noChangeArrowheads="1"/>
            </p:cNvSpPr>
            <p:nvPr/>
          </p:nvSpPr>
          <p:spPr bwMode="auto">
            <a:xfrm>
              <a:off x="3124206" y="4992707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Oval 34"/>
            <p:cNvSpPr>
              <a:spLocks noChangeArrowheads="1"/>
            </p:cNvSpPr>
            <p:nvPr/>
          </p:nvSpPr>
          <p:spPr bwMode="auto">
            <a:xfrm>
              <a:off x="3773494" y="5711844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Oval 35"/>
            <p:cNvSpPr>
              <a:spLocks noChangeArrowheads="1"/>
            </p:cNvSpPr>
            <p:nvPr/>
          </p:nvSpPr>
          <p:spPr bwMode="auto">
            <a:xfrm>
              <a:off x="4708531" y="570868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0" name="Oval 37"/>
            <p:cNvSpPr>
              <a:spLocks noChangeArrowheads="1"/>
            </p:cNvSpPr>
            <p:nvPr/>
          </p:nvSpPr>
          <p:spPr bwMode="auto">
            <a:xfrm>
              <a:off x="5140331" y="4919682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3360682" y="4484709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noFill/>
            <a:ln w="19050" cap="flat" cmpd="sng">
              <a:solidFill>
                <a:srgbClr val="CC00CC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2" name="直接连接符 61"/>
            <p:cNvCxnSpPr>
              <a:stCxn id="57" idx="5"/>
              <a:endCxn id="58" idx="1"/>
            </p:cNvCxnSpPr>
            <p:nvPr/>
          </p:nvCxnSpPr>
          <p:spPr>
            <a:xfrm rot="16200000" flipH="1">
              <a:off x="3422127" y="5370938"/>
              <a:ext cx="413809" cy="394473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55" idx="5"/>
              <a:endCxn id="56" idx="1"/>
            </p:cNvCxnSpPr>
            <p:nvPr/>
          </p:nvCxnSpPr>
          <p:spPr>
            <a:xfrm rot="16200000" flipH="1">
              <a:off x="3900758" y="4603382"/>
              <a:ext cx="523356" cy="308757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56" idx="5"/>
              <a:endCxn id="59" idx="1"/>
            </p:cNvCxnSpPr>
            <p:nvPr/>
          </p:nvCxnSpPr>
          <p:spPr>
            <a:xfrm rot="16200000" flipH="1">
              <a:off x="4442891" y="5453505"/>
              <a:ext cx="447152" cy="189675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55" idx="6"/>
              <a:endCxn id="60" idx="1"/>
            </p:cNvCxnSpPr>
            <p:nvPr/>
          </p:nvCxnSpPr>
          <p:spPr>
            <a:xfrm>
              <a:off x="4060832" y="4343419"/>
              <a:ext cx="1132273" cy="639499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1357290" y="4000504"/>
            <a:ext cx="578647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一个连通图的生成树不一定是唯一的！</a:t>
            </a:r>
            <a:endParaRPr lang="zh-CN" altLang="en-US" sz="2000">
              <a:solidFill>
                <a:srgbClr val="FF00FF"/>
              </a:solidFill>
            </a:endParaRPr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3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0" dur="80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1" dur="80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80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642910" y="1571612"/>
            <a:ext cx="8201052" cy="1726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带权连通图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G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每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条边上的权均为大于零的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实数），可能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有多棵不同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生成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树。</a:t>
            </a:r>
            <a:endParaRPr kumimoji="1" lang="en-US" altLang="zh-CN" sz="20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just">
              <a:lnSpc>
                <a:spcPct val="11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每棵生成树的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所有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边的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权值之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和可能不同。</a:t>
            </a:r>
            <a:endParaRPr kumimoji="1" lang="en-US" altLang="zh-CN" sz="20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just">
              <a:lnSpc>
                <a:spcPct val="11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其中权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值之和最小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的生成树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称为图的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最小生成树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714356"/>
            <a:ext cx="307183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最小生成树的概念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4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285720" y="1357298"/>
            <a:ext cx="8858280" cy="104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连通图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：仅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需调用遍历过程（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DFS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BFS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次，从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图中任一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出发，便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可以遍历图中的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各个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顶点，产生相应的生成树。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</a:p>
        </p:txBody>
      </p:sp>
      <p:sp>
        <p:nvSpPr>
          <p:cNvPr id="71683" name="Text Box 3" descr="再生纸"/>
          <p:cNvSpPr txBox="1">
            <a:spLocks noChangeArrowheads="1"/>
          </p:cNvSpPr>
          <p:nvPr/>
        </p:nvSpPr>
        <p:spPr bwMode="auto">
          <a:xfrm>
            <a:off x="285720" y="500042"/>
            <a:ext cx="4929222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mtClean="0">
                <a:solidFill>
                  <a:srgbClr val="FF3300"/>
                </a:solidFill>
                <a:ea typeface="隶书" pitchFamily="49" charset="-122"/>
              </a:rPr>
              <a:t>8.4.2  </a:t>
            </a:r>
            <a:r>
              <a:rPr kumimoji="1" lang="zh-CN" altLang="en-US" sz="3200" dirty="0" smtClean="0">
                <a:solidFill>
                  <a:srgbClr val="FF3300"/>
                </a:solidFill>
                <a:ea typeface="隶书" pitchFamily="49" charset="-122"/>
              </a:rPr>
              <a:t>非连通图和</a:t>
            </a:r>
            <a:r>
              <a:rPr kumimoji="1" lang="zh-CN" altLang="en-US" sz="3200" dirty="0">
                <a:solidFill>
                  <a:srgbClr val="FF3300"/>
                </a:solidFill>
                <a:ea typeface="隶书" pitchFamily="49" charset="-122"/>
              </a:rPr>
              <a:t>生成树</a:t>
            </a:r>
            <a:endParaRPr lang="zh-CN" altLang="en-US" sz="3200" dirty="0"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2746244"/>
            <a:ext cx="871543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非连通图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：需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多次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调用遍历过程。每个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连通分量中的顶点集和遍历时走过的边一起构成一棵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生成树。所有连通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分量的生成树组成非连通图的</a:t>
            </a:r>
            <a:r>
              <a:rPr kumimoji="1"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生成森林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1604" y="4929198"/>
            <a:ext cx="52864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重点：</a:t>
            </a:r>
            <a:r>
              <a:rPr kumimoji="1"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求带权连通图的最小生成树</a:t>
            </a:r>
            <a:endParaRPr lang="zh-CN" altLang="en-US" sz="22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5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3" descr="羊皮纸"/>
          <p:cNvSpPr txBox="1">
            <a:spLocks noChangeArrowheads="1"/>
          </p:cNvSpPr>
          <p:nvPr/>
        </p:nvSpPr>
        <p:spPr bwMode="auto">
          <a:xfrm>
            <a:off x="214282" y="142852"/>
            <a:ext cx="3571900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mtClean="0">
                <a:solidFill>
                  <a:srgbClr val="FF0000"/>
                </a:solidFill>
                <a:ea typeface="隶书" pitchFamily="49" charset="-122"/>
              </a:rPr>
              <a:t>8.4.3  </a:t>
            </a:r>
            <a:r>
              <a:rPr kumimoji="1" lang="zh-CN" altLang="en-US" sz="3200" dirty="0">
                <a:solidFill>
                  <a:srgbClr val="FF0000"/>
                </a:solidFill>
                <a:ea typeface="隶书" pitchFamily="49" charset="-122"/>
              </a:rPr>
              <a:t>普里姆算法</a:t>
            </a:r>
            <a:endParaRPr lang="zh-CN" altLang="en-US" sz="3200" dirty="0">
              <a:ea typeface="隶书" pitchFamily="49" charset="-122"/>
            </a:endParaRPr>
          </a:p>
        </p:txBody>
      </p:sp>
      <p:pic>
        <p:nvPicPr>
          <p:cNvPr id="44036" name="Picture 4" descr="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68" y="214291"/>
            <a:ext cx="1428760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85720" y="1026367"/>
            <a:ext cx="6572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       普里姆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 smtClean="0">
                <a:ea typeface="楷体" pitchFamily="49" charset="-122"/>
                <a:cs typeface="Times New Roman" pitchFamily="18" charset="0"/>
              </a:rPr>
              <a:t>Prim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）算法是一种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构造性算法，用于构造最小生成树。过程如下：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 Box 4" descr="羊皮纸"/>
          <p:cNvSpPr txBox="1">
            <a:spLocks noChangeArrowheads="1"/>
          </p:cNvSpPr>
          <p:nvPr/>
        </p:nvSpPr>
        <p:spPr bwMode="auto">
          <a:xfrm>
            <a:off x="285720" y="1857364"/>
            <a:ext cx="8569325" cy="240435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）初始化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U={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到其他顶点的所有边为候选边；</a:t>
            </a:r>
          </a:p>
          <a:p>
            <a:pPr algn="l">
              <a:lnSpc>
                <a:spcPct val="120000"/>
              </a:lnSpc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）重复以下步骤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次，使得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个顶点被加入到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中：</a:t>
            </a:r>
          </a:p>
          <a:p>
            <a:pPr algn="l">
              <a:lnSpc>
                <a:spcPct val="120000"/>
              </a:lnSpc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从候选边中挑选权值最小的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输出，设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该边在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中的顶点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，将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加入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中；</a:t>
            </a:r>
          </a:p>
          <a:p>
            <a:pPr algn="l">
              <a:lnSpc>
                <a:spcPct val="120000"/>
              </a:lnSpc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考察当前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中的所有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，修改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候选边：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的权值小于原来和顶点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关联的</a:t>
            </a:r>
            <a:r>
              <a:rPr kumimoji="1"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候选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边，则</a:t>
            </a:r>
            <a:r>
              <a:rPr kumimoji="1"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取代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后者作为候选边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2000" b="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Oval 16"/>
          <p:cNvSpPr>
            <a:spLocks noChangeArrowheads="1"/>
          </p:cNvSpPr>
          <p:nvPr/>
        </p:nvSpPr>
        <p:spPr bwMode="auto">
          <a:xfrm>
            <a:off x="6804025" y="4845070"/>
            <a:ext cx="1152525" cy="1368425"/>
          </a:xfrm>
          <a:prstGeom prst="ellipse">
            <a:avLst/>
          </a:prstGeom>
          <a:solidFill>
            <a:schemeClr val="accent3">
              <a:lumMod val="60000"/>
              <a:lumOff val="40000"/>
              <a:alpha val="66000"/>
            </a:scheme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5148263" y="4918095"/>
            <a:ext cx="1008062" cy="1368425"/>
          </a:xfrm>
          <a:prstGeom prst="ellipse">
            <a:avLst/>
          </a:prstGeom>
          <a:solidFill>
            <a:srgbClr val="FFFFFF">
              <a:alpha val="0"/>
            </a:srgb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1189038" y="5062558"/>
            <a:ext cx="1008062" cy="1152525"/>
          </a:xfrm>
          <a:prstGeom prst="ellipse">
            <a:avLst/>
          </a:prstGeom>
          <a:solidFill>
            <a:srgbClr val="FFFFFF">
              <a:alpha val="0"/>
            </a:srgb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2771775" y="4918095"/>
            <a:ext cx="1152525" cy="1368425"/>
          </a:xfrm>
          <a:prstGeom prst="ellipse">
            <a:avLst/>
          </a:prstGeom>
          <a:solidFill>
            <a:schemeClr val="accent3">
              <a:lumMod val="60000"/>
              <a:lumOff val="40000"/>
              <a:alpha val="65000"/>
            </a:scheme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1476375" y="5349895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</a:t>
            </a: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3205163" y="5349895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k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404938" y="4486295"/>
            <a:ext cx="50323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U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749550" y="4486295"/>
            <a:ext cx="10795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－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U</a:t>
            </a: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1908175" y="5565795"/>
            <a:ext cx="1296987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4211638" y="5349895"/>
            <a:ext cx="647700" cy="431800"/>
          </a:xfrm>
          <a:prstGeom prst="rightArrow">
            <a:avLst>
              <a:gd name="adj1" fmla="val 50000"/>
              <a:gd name="adj2" fmla="val 37500"/>
            </a:avLst>
          </a:prstGeom>
          <a:ln>
            <a:headEnd/>
            <a:tailEnd type="none" w="med" len="lg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5437188" y="5637233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k</a:t>
            </a:r>
          </a:p>
        </p:txBody>
      </p:sp>
      <p:sp>
        <p:nvSpPr>
          <p:cNvPr id="19" name="Oval 14"/>
          <p:cNvSpPr>
            <a:spLocks noChangeArrowheads="1"/>
          </p:cNvSpPr>
          <p:nvPr/>
        </p:nvSpPr>
        <p:spPr bwMode="auto">
          <a:xfrm>
            <a:off x="7165975" y="5349895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j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5365750" y="4486295"/>
            <a:ext cx="50323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U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6710363" y="4486295"/>
            <a:ext cx="10795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－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U</a:t>
            </a:r>
          </a:p>
        </p:txBody>
      </p:sp>
      <p:sp>
        <p:nvSpPr>
          <p:cNvPr id="22" name="Freeform 19"/>
          <p:cNvSpPr>
            <a:spLocks/>
          </p:cNvSpPr>
          <p:nvPr/>
        </p:nvSpPr>
        <p:spPr bwMode="auto">
          <a:xfrm>
            <a:off x="5849938" y="5567383"/>
            <a:ext cx="1316037" cy="233363"/>
          </a:xfrm>
          <a:custGeom>
            <a:avLst/>
            <a:gdLst/>
            <a:ahLst/>
            <a:cxnLst>
              <a:cxn ang="0">
                <a:pos x="0" y="147"/>
              </a:cxn>
              <a:cxn ang="0">
                <a:pos x="829" y="0"/>
              </a:cxn>
            </a:cxnLst>
            <a:rect l="0" t="0" r="r" b="b"/>
            <a:pathLst>
              <a:path w="829" h="147">
                <a:moveTo>
                  <a:pt x="0" y="147"/>
                </a:moveTo>
                <a:lnTo>
                  <a:pt x="829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5435600" y="5060970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52947" y="5643578"/>
            <a:ext cx="461665" cy="785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最小边</a:t>
            </a:r>
            <a:endParaRPr lang="zh-CN" altLang="en-US" sz="1800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6" name="直接连接符 25"/>
          <p:cNvCxnSpPr>
            <a:stCxn id="23" idx="6"/>
            <a:endCxn id="19" idx="1"/>
          </p:cNvCxnSpPr>
          <p:nvPr/>
        </p:nvCxnSpPr>
        <p:spPr>
          <a:xfrm>
            <a:off x="5867400" y="5276870"/>
            <a:ext cx="1361811" cy="136261"/>
          </a:xfrm>
          <a:prstGeom prst="line">
            <a:avLst/>
          </a:prstGeom>
          <a:ln w="2857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6000760" y="5357827"/>
            <a:ext cx="1285884" cy="1360710"/>
            <a:chOff x="6000760" y="5357827"/>
            <a:chExt cx="1285884" cy="1360710"/>
          </a:xfrm>
        </p:grpSpPr>
        <p:cxnSp>
          <p:nvCxnSpPr>
            <p:cNvPr id="27" name="直接连接符 26"/>
            <p:cNvCxnSpPr/>
            <p:nvPr/>
          </p:nvCxnSpPr>
          <p:spPr>
            <a:xfrm rot="16200000" flipH="1">
              <a:off x="5965041" y="5607860"/>
              <a:ext cx="785818" cy="28575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5400000">
              <a:off x="6357950" y="5929330"/>
              <a:ext cx="428628" cy="158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000760" y="6072206"/>
              <a:ext cx="1285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楷体" pitchFamily="49" charset="-122"/>
                  <a:ea typeface="楷体" pitchFamily="49" charset="-122"/>
                </a:rPr>
                <a:t>小的边</a:t>
              </a:r>
              <a:r>
                <a:rPr kumimoji="1" lang="zh-CN" altLang="en-US" sz="1800" smtClean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作为候选边</a:t>
              </a:r>
              <a:endParaRPr lang="zh-CN" altLang="en-US" sz="180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6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 animBg="1"/>
      <p:bldP spid="22" grpId="1" animBg="1"/>
      <p:bldP spid="23" grpId="0" animBg="1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000428" y="3044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071670" y="5072074"/>
            <a:ext cx="49292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普里姆算法求解最小生成树的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过程 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1727254" y="135729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2808341" y="135729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1150991" y="222248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1800279" y="294162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2735316" y="294162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2303516" y="2149461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3167116" y="2149461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2087616" y="1603375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1368479" y="1724025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1433566" y="2651125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2159054" y="3222625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2016179" y="2549525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2571737" y="2571744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2579741" y="1773238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3117838" y="1785926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H="1">
            <a:off x="3036939" y="2605082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2232079" y="12446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28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1152579" y="1711325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3168704" y="16764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2303516" y="17827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14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1225604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1800279" y="25034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24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2663879" y="24304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2232079" y="31877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3097266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2016179" y="3835400"/>
            <a:ext cx="935038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</a:p>
        </p:txBody>
      </p:sp>
      <p:sp>
        <p:nvSpPr>
          <p:cNvPr id="45129" name="Text Box 73"/>
          <p:cNvSpPr txBox="1">
            <a:spLocks noChangeArrowheads="1"/>
          </p:cNvSpPr>
          <p:nvPr/>
        </p:nvSpPr>
        <p:spPr bwMode="auto">
          <a:xfrm>
            <a:off x="500034" y="257156"/>
            <a:ext cx="3960812" cy="45720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Prim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示例演示（起点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4" name="椭圆 53"/>
          <p:cNvSpPr/>
          <p:nvPr/>
        </p:nvSpPr>
        <p:spPr bwMode="auto">
          <a:xfrm>
            <a:off x="1357290" y="1214422"/>
            <a:ext cx="1000132" cy="785818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857224" y="952502"/>
            <a:ext cx="3155950" cy="2762250"/>
          </a:xfrm>
          <a:custGeom>
            <a:avLst/>
            <a:gdLst>
              <a:gd name="connsiteX0" fmla="*/ 241300 w 3155950"/>
              <a:gd name="connsiteY0" fmla="*/ 1100667 h 2762250"/>
              <a:gd name="connsiteX1" fmla="*/ 1295400 w 3155950"/>
              <a:gd name="connsiteY1" fmla="*/ 1240367 h 2762250"/>
              <a:gd name="connsiteX2" fmla="*/ 1905000 w 3155950"/>
              <a:gd name="connsiteY2" fmla="*/ 211667 h 2762250"/>
              <a:gd name="connsiteX3" fmla="*/ 2374900 w 3155950"/>
              <a:gd name="connsiteY3" fmla="*/ 110067 h 2762250"/>
              <a:gd name="connsiteX4" fmla="*/ 2832100 w 3155950"/>
              <a:gd name="connsiteY4" fmla="*/ 872067 h 2762250"/>
              <a:gd name="connsiteX5" fmla="*/ 2997200 w 3155950"/>
              <a:gd name="connsiteY5" fmla="*/ 1735667 h 2762250"/>
              <a:gd name="connsiteX6" fmla="*/ 1879600 w 3155950"/>
              <a:gd name="connsiteY6" fmla="*/ 2637367 h 2762250"/>
              <a:gd name="connsiteX7" fmla="*/ 571500 w 3155950"/>
              <a:gd name="connsiteY7" fmla="*/ 2484967 h 2762250"/>
              <a:gd name="connsiteX8" fmla="*/ 63500 w 3155950"/>
              <a:gd name="connsiteY8" fmla="*/ 1735667 h 2762250"/>
              <a:gd name="connsiteX9" fmla="*/ 190500 w 3155950"/>
              <a:gd name="connsiteY9" fmla="*/ 1087967 h 2762250"/>
              <a:gd name="connsiteX0" fmla="*/ 241300 w 3155950"/>
              <a:gd name="connsiteY0" fmla="*/ 1100667 h 2762250"/>
              <a:gd name="connsiteX1" fmla="*/ 1295400 w 3155950"/>
              <a:gd name="connsiteY1" fmla="*/ 1240367 h 2762250"/>
              <a:gd name="connsiteX2" fmla="*/ 1905000 w 3155950"/>
              <a:gd name="connsiteY2" fmla="*/ 211667 h 2762250"/>
              <a:gd name="connsiteX3" fmla="*/ 2374900 w 3155950"/>
              <a:gd name="connsiteY3" fmla="*/ 110067 h 2762250"/>
              <a:gd name="connsiteX4" fmla="*/ 2832100 w 3155950"/>
              <a:gd name="connsiteY4" fmla="*/ 872067 h 2762250"/>
              <a:gd name="connsiteX5" fmla="*/ 2997200 w 3155950"/>
              <a:gd name="connsiteY5" fmla="*/ 1735667 h 2762250"/>
              <a:gd name="connsiteX6" fmla="*/ 1879600 w 3155950"/>
              <a:gd name="connsiteY6" fmla="*/ 2637367 h 2762250"/>
              <a:gd name="connsiteX7" fmla="*/ 571500 w 3155950"/>
              <a:gd name="connsiteY7" fmla="*/ 2484967 h 2762250"/>
              <a:gd name="connsiteX8" fmla="*/ 63500 w 3155950"/>
              <a:gd name="connsiteY8" fmla="*/ 1735667 h 2762250"/>
              <a:gd name="connsiteX9" fmla="*/ 190500 w 3155950"/>
              <a:gd name="connsiteY9" fmla="*/ 1087967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55950" h="2762250">
                <a:moveTo>
                  <a:pt x="241300" y="1100667"/>
                </a:moveTo>
                <a:cubicBezTo>
                  <a:pt x="629708" y="1244600"/>
                  <a:pt x="1018117" y="1388534"/>
                  <a:pt x="1295400" y="1240367"/>
                </a:cubicBezTo>
                <a:cubicBezTo>
                  <a:pt x="1572683" y="1092200"/>
                  <a:pt x="1725083" y="400050"/>
                  <a:pt x="1905000" y="211667"/>
                </a:cubicBezTo>
                <a:cubicBezTo>
                  <a:pt x="2084917" y="23284"/>
                  <a:pt x="2220384" y="0"/>
                  <a:pt x="2374900" y="110067"/>
                </a:cubicBezTo>
                <a:cubicBezTo>
                  <a:pt x="2529416" y="220134"/>
                  <a:pt x="2728383" y="601134"/>
                  <a:pt x="2832100" y="872067"/>
                </a:cubicBezTo>
                <a:cubicBezTo>
                  <a:pt x="2935817" y="1143000"/>
                  <a:pt x="3155950" y="1441450"/>
                  <a:pt x="2997200" y="1735667"/>
                </a:cubicBezTo>
                <a:cubicBezTo>
                  <a:pt x="2838450" y="2029884"/>
                  <a:pt x="2283883" y="2512484"/>
                  <a:pt x="1879600" y="2637367"/>
                </a:cubicBezTo>
                <a:cubicBezTo>
                  <a:pt x="1475317" y="2762250"/>
                  <a:pt x="874183" y="2635250"/>
                  <a:pt x="571500" y="2484967"/>
                </a:cubicBezTo>
                <a:cubicBezTo>
                  <a:pt x="268817" y="2334684"/>
                  <a:pt x="127000" y="1968500"/>
                  <a:pt x="63500" y="1735667"/>
                </a:cubicBezTo>
                <a:cubicBezTo>
                  <a:pt x="0" y="1502834"/>
                  <a:pt x="95250" y="1295400"/>
                  <a:pt x="190500" y="1087967"/>
                </a:cubicBezTo>
              </a:path>
            </a:pathLst>
          </a:custGeom>
          <a:solidFill>
            <a:schemeClr val="accent1">
              <a:lumMod val="20000"/>
              <a:lumOff val="80000"/>
              <a:alpha val="50000"/>
            </a:schemeClr>
          </a:solidFill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5167380" y="1255683"/>
            <a:ext cx="2376488" cy="2016125"/>
            <a:chOff x="5167380" y="1285860"/>
            <a:chExt cx="2376488" cy="2016125"/>
          </a:xfrm>
        </p:grpSpPr>
        <p:sp>
          <p:nvSpPr>
            <p:cNvPr id="45087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45088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5089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</p:grpSp>
      <p:sp>
        <p:nvSpPr>
          <p:cNvPr id="56" name="Freeform 13"/>
          <p:cNvSpPr>
            <a:spLocks/>
          </p:cNvSpPr>
          <p:nvPr/>
        </p:nvSpPr>
        <p:spPr bwMode="auto">
          <a:xfrm>
            <a:off x="5403856" y="1643050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4857752" y="3649808"/>
            <a:ext cx="1000132" cy="350696"/>
            <a:chOff x="5072066" y="3845486"/>
            <a:chExt cx="1000132" cy="350696"/>
          </a:xfrm>
        </p:grpSpPr>
        <p:sp>
          <p:nvSpPr>
            <p:cNvPr id="45121" name="Text Box 65"/>
            <p:cNvSpPr txBox="1">
              <a:spLocks noChangeArrowheads="1"/>
            </p:cNvSpPr>
            <p:nvPr/>
          </p:nvSpPr>
          <p:spPr bwMode="auto">
            <a:xfrm>
              <a:off x="5072066" y="3857628"/>
              <a:ext cx="1000132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200">
                  <a:solidFill>
                    <a:srgbClr val="CC00CC"/>
                  </a:solidFill>
                  <a:latin typeface="Consolas" pitchFamily="49" charset="0"/>
                  <a:cs typeface="Consolas" pitchFamily="49" charset="0"/>
                </a:rPr>
                <a:t>U</a:t>
              </a:r>
              <a:r>
                <a:rPr lang="en-US" altLang="zh-CN" sz="2200" smtClean="0">
                  <a:solidFill>
                    <a:srgbClr val="CC00CC"/>
                  </a:solidFill>
                  <a:latin typeface="Consolas" pitchFamily="49" charset="0"/>
                  <a:cs typeface="Consolas" pitchFamily="49" charset="0"/>
                </a:rPr>
                <a:t>={0</a:t>
              </a:r>
              <a:endParaRPr lang="en-US" altLang="zh-CN" sz="2200" dirty="0">
                <a:solidFill>
                  <a:srgbClr val="CC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643570" y="3845486"/>
              <a:ext cx="42862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dirty="0" smtClean="0">
                  <a:solidFill>
                    <a:srgbClr val="CC00CC"/>
                  </a:solidFill>
                  <a:latin typeface="Consolas" pitchFamily="49" charset="0"/>
                  <a:cs typeface="Consolas" pitchFamily="49" charset="0"/>
                </a:rPr>
                <a:t>}</a:t>
              </a:r>
              <a:endParaRPr lang="zh-CN" altLang="en-US" sz="22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4" name="Oval 31"/>
          <p:cNvSpPr>
            <a:spLocks noChangeArrowheads="1"/>
          </p:cNvSpPr>
          <p:nvPr/>
        </p:nvSpPr>
        <p:spPr bwMode="auto">
          <a:xfrm>
            <a:off x="5740408" y="1239811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7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450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9" grpId="0" animBg="1"/>
      <p:bldP spid="54" grpId="0" animBg="1"/>
      <p:bldP spid="55" grpId="0" animBg="1"/>
      <p:bldP spid="56" grpId="0" animBg="1"/>
      <p:bldP spid="8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000428" y="3044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071670" y="5072074"/>
            <a:ext cx="49292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普里姆算法求解最小生成树的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过程 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1727254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2808341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1150991" y="225266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1800279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2735316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23035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31671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2087616" y="1603375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1368479" y="1724025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1433566" y="2651125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2159054" y="3222625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2016179" y="2549525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2571737" y="2571744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2579741" y="1773238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3117838" y="1785926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H="1">
            <a:off x="3036939" y="2605082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2232079" y="12446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28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1152579" y="1711325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3168704" y="16764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2303516" y="17827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14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1225604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1800279" y="25034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24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2663879" y="24304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2232079" y="31877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3097266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2016179" y="3835400"/>
            <a:ext cx="935038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</a:p>
        </p:txBody>
      </p:sp>
      <p:sp>
        <p:nvSpPr>
          <p:cNvPr id="45129" name="Text Box 73"/>
          <p:cNvSpPr txBox="1">
            <a:spLocks noChangeArrowheads="1"/>
          </p:cNvSpPr>
          <p:nvPr/>
        </p:nvSpPr>
        <p:spPr bwMode="auto">
          <a:xfrm>
            <a:off x="500034" y="257156"/>
            <a:ext cx="3960812" cy="45720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Prim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示例演示（起点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1214414" y="1238254"/>
            <a:ext cx="2827607" cy="2762250"/>
          </a:xfrm>
          <a:custGeom>
            <a:avLst/>
            <a:gdLst>
              <a:gd name="connsiteX0" fmla="*/ 241300 w 3155950"/>
              <a:gd name="connsiteY0" fmla="*/ 1100667 h 2762250"/>
              <a:gd name="connsiteX1" fmla="*/ 1295400 w 3155950"/>
              <a:gd name="connsiteY1" fmla="*/ 1240367 h 2762250"/>
              <a:gd name="connsiteX2" fmla="*/ 1905000 w 3155950"/>
              <a:gd name="connsiteY2" fmla="*/ 211667 h 2762250"/>
              <a:gd name="connsiteX3" fmla="*/ 2374900 w 3155950"/>
              <a:gd name="connsiteY3" fmla="*/ 110067 h 2762250"/>
              <a:gd name="connsiteX4" fmla="*/ 2832100 w 3155950"/>
              <a:gd name="connsiteY4" fmla="*/ 872067 h 2762250"/>
              <a:gd name="connsiteX5" fmla="*/ 2997200 w 3155950"/>
              <a:gd name="connsiteY5" fmla="*/ 1735667 h 2762250"/>
              <a:gd name="connsiteX6" fmla="*/ 1879600 w 3155950"/>
              <a:gd name="connsiteY6" fmla="*/ 2637367 h 2762250"/>
              <a:gd name="connsiteX7" fmla="*/ 571500 w 3155950"/>
              <a:gd name="connsiteY7" fmla="*/ 2484967 h 2762250"/>
              <a:gd name="connsiteX8" fmla="*/ 63500 w 3155950"/>
              <a:gd name="connsiteY8" fmla="*/ 1735667 h 2762250"/>
              <a:gd name="connsiteX9" fmla="*/ 190500 w 3155950"/>
              <a:gd name="connsiteY9" fmla="*/ 1087967 h 2762250"/>
              <a:gd name="connsiteX0" fmla="*/ 241300 w 3155950"/>
              <a:gd name="connsiteY0" fmla="*/ 1100667 h 2762250"/>
              <a:gd name="connsiteX1" fmla="*/ 1295400 w 3155950"/>
              <a:gd name="connsiteY1" fmla="*/ 1240367 h 2762250"/>
              <a:gd name="connsiteX2" fmla="*/ 1905000 w 3155950"/>
              <a:gd name="connsiteY2" fmla="*/ 211667 h 2762250"/>
              <a:gd name="connsiteX3" fmla="*/ 2374900 w 3155950"/>
              <a:gd name="connsiteY3" fmla="*/ 110067 h 2762250"/>
              <a:gd name="connsiteX4" fmla="*/ 2832100 w 3155950"/>
              <a:gd name="connsiteY4" fmla="*/ 872067 h 2762250"/>
              <a:gd name="connsiteX5" fmla="*/ 2997200 w 3155950"/>
              <a:gd name="connsiteY5" fmla="*/ 1735667 h 2762250"/>
              <a:gd name="connsiteX6" fmla="*/ 1879600 w 3155950"/>
              <a:gd name="connsiteY6" fmla="*/ 2637367 h 2762250"/>
              <a:gd name="connsiteX7" fmla="*/ 571500 w 3155950"/>
              <a:gd name="connsiteY7" fmla="*/ 2484967 h 2762250"/>
              <a:gd name="connsiteX8" fmla="*/ 63500 w 3155950"/>
              <a:gd name="connsiteY8" fmla="*/ 1735667 h 2762250"/>
              <a:gd name="connsiteX9" fmla="*/ 190500 w 3155950"/>
              <a:gd name="connsiteY9" fmla="*/ 1087967 h 2762250"/>
              <a:gd name="connsiteX0" fmla="*/ 233358 w 3148008"/>
              <a:gd name="connsiteY0" fmla="*/ 1100667 h 2762250"/>
              <a:gd name="connsiteX1" fmla="*/ 1287458 w 3148008"/>
              <a:gd name="connsiteY1" fmla="*/ 1240367 h 2762250"/>
              <a:gd name="connsiteX2" fmla="*/ 1897058 w 3148008"/>
              <a:gd name="connsiteY2" fmla="*/ 211667 h 2762250"/>
              <a:gd name="connsiteX3" fmla="*/ 2366958 w 3148008"/>
              <a:gd name="connsiteY3" fmla="*/ 110067 h 2762250"/>
              <a:gd name="connsiteX4" fmla="*/ 2824158 w 3148008"/>
              <a:gd name="connsiteY4" fmla="*/ 872067 h 2762250"/>
              <a:gd name="connsiteX5" fmla="*/ 2989258 w 3148008"/>
              <a:gd name="connsiteY5" fmla="*/ 1735667 h 2762250"/>
              <a:gd name="connsiteX6" fmla="*/ 1871658 w 3148008"/>
              <a:gd name="connsiteY6" fmla="*/ 2637367 h 2762250"/>
              <a:gd name="connsiteX7" fmla="*/ 563558 w 3148008"/>
              <a:gd name="connsiteY7" fmla="*/ 2484967 h 2762250"/>
              <a:gd name="connsiteX8" fmla="*/ 55558 w 3148008"/>
              <a:gd name="connsiteY8" fmla="*/ 1735667 h 2762250"/>
              <a:gd name="connsiteX9" fmla="*/ 896906 w 3148008"/>
              <a:gd name="connsiteY9" fmla="*/ 1588009 h 2762250"/>
              <a:gd name="connsiteX0" fmla="*/ 0 w 2914650"/>
              <a:gd name="connsiteY0" fmla="*/ 1100667 h 2762250"/>
              <a:gd name="connsiteX1" fmla="*/ 1054100 w 2914650"/>
              <a:gd name="connsiteY1" fmla="*/ 1240367 h 2762250"/>
              <a:gd name="connsiteX2" fmla="*/ 1663700 w 2914650"/>
              <a:gd name="connsiteY2" fmla="*/ 211667 h 2762250"/>
              <a:gd name="connsiteX3" fmla="*/ 2133600 w 2914650"/>
              <a:gd name="connsiteY3" fmla="*/ 110067 h 2762250"/>
              <a:gd name="connsiteX4" fmla="*/ 2590800 w 2914650"/>
              <a:gd name="connsiteY4" fmla="*/ 872067 h 2762250"/>
              <a:gd name="connsiteX5" fmla="*/ 2755900 w 2914650"/>
              <a:gd name="connsiteY5" fmla="*/ 1735667 h 2762250"/>
              <a:gd name="connsiteX6" fmla="*/ 1638300 w 2914650"/>
              <a:gd name="connsiteY6" fmla="*/ 2637367 h 2762250"/>
              <a:gd name="connsiteX7" fmla="*/ 330200 w 2914650"/>
              <a:gd name="connsiteY7" fmla="*/ 2484967 h 2762250"/>
              <a:gd name="connsiteX8" fmla="*/ 179358 w 2914650"/>
              <a:gd name="connsiteY8" fmla="*/ 2092833 h 2762250"/>
              <a:gd name="connsiteX9" fmla="*/ 663548 w 2914650"/>
              <a:gd name="connsiteY9" fmla="*/ 1588009 h 2762250"/>
              <a:gd name="connsiteX0" fmla="*/ 484429 w 2827607"/>
              <a:gd name="connsiteY0" fmla="*/ 1100667 h 2762250"/>
              <a:gd name="connsiteX1" fmla="*/ 967057 w 2827607"/>
              <a:gd name="connsiteY1" fmla="*/ 1240367 h 2762250"/>
              <a:gd name="connsiteX2" fmla="*/ 1576657 w 2827607"/>
              <a:gd name="connsiteY2" fmla="*/ 211667 h 2762250"/>
              <a:gd name="connsiteX3" fmla="*/ 2046557 w 2827607"/>
              <a:gd name="connsiteY3" fmla="*/ 110067 h 2762250"/>
              <a:gd name="connsiteX4" fmla="*/ 2503757 w 2827607"/>
              <a:gd name="connsiteY4" fmla="*/ 872067 h 2762250"/>
              <a:gd name="connsiteX5" fmla="*/ 2668857 w 2827607"/>
              <a:gd name="connsiteY5" fmla="*/ 1735667 h 2762250"/>
              <a:gd name="connsiteX6" fmla="*/ 1551257 w 2827607"/>
              <a:gd name="connsiteY6" fmla="*/ 2637367 h 2762250"/>
              <a:gd name="connsiteX7" fmla="*/ 243157 w 2827607"/>
              <a:gd name="connsiteY7" fmla="*/ 2484967 h 2762250"/>
              <a:gd name="connsiteX8" fmla="*/ 92315 w 2827607"/>
              <a:gd name="connsiteY8" fmla="*/ 2092833 h 2762250"/>
              <a:gd name="connsiteX9" fmla="*/ 576505 w 2827607"/>
              <a:gd name="connsiteY9" fmla="*/ 1588009 h 2762250"/>
              <a:gd name="connsiteX0" fmla="*/ 484429 w 2827607"/>
              <a:gd name="connsiteY0" fmla="*/ 1100667 h 2762250"/>
              <a:gd name="connsiteX1" fmla="*/ 967057 w 2827607"/>
              <a:gd name="connsiteY1" fmla="*/ 883153 h 2762250"/>
              <a:gd name="connsiteX2" fmla="*/ 1576657 w 2827607"/>
              <a:gd name="connsiteY2" fmla="*/ 211667 h 2762250"/>
              <a:gd name="connsiteX3" fmla="*/ 2046557 w 2827607"/>
              <a:gd name="connsiteY3" fmla="*/ 110067 h 2762250"/>
              <a:gd name="connsiteX4" fmla="*/ 2503757 w 2827607"/>
              <a:gd name="connsiteY4" fmla="*/ 872067 h 2762250"/>
              <a:gd name="connsiteX5" fmla="*/ 2668857 w 2827607"/>
              <a:gd name="connsiteY5" fmla="*/ 1735667 h 2762250"/>
              <a:gd name="connsiteX6" fmla="*/ 1551257 w 2827607"/>
              <a:gd name="connsiteY6" fmla="*/ 2637367 h 2762250"/>
              <a:gd name="connsiteX7" fmla="*/ 243157 w 2827607"/>
              <a:gd name="connsiteY7" fmla="*/ 2484967 h 2762250"/>
              <a:gd name="connsiteX8" fmla="*/ 92315 w 2827607"/>
              <a:gd name="connsiteY8" fmla="*/ 2092833 h 2762250"/>
              <a:gd name="connsiteX9" fmla="*/ 576505 w 2827607"/>
              <a:gd name="connsiteY9" fmla="*/ 1588009 h 2762250"/>
              <a:gd name="connsiteX0" fmla="*/ 484429 w 2827607"/>
              <a:gd name="connsiteY0" fmla="*/ 1529271 h 2762250"/>
              <a:gd name="connsiteX1" fmla="*/ 967057 w 2827607"/>
              <a:gd name="connsiteY1" fmla="*/ 883153 h 2762250"/>
              <a:gd name="connsiteX2" fmla="*/ 1576657 w 2827607"/>
              <a:gd name="connsiteY2" fmla="*/ 211667 h 2762250"/>
              <a:gd name="connsiteX3" fmla="*/ 2046557 w 2827607"/>
              <a:gd name="connsiteY3" fmla="*/ 110067 h 2762250"/>
              <a:gd name="connsiteX4" fmla="*/ 2503757 w 2827607"/>
              <a:gd name="connsiteY4" fmla="*/ 872067 h 2762250"/>
              <a:gd name="connsiteX5" fmla="*/ 2668857 w 2827607"/>
              <a:gd name="connsiteY5" fmla="*/ 1735667 h 2762250"/>
              <a:gd name="connsiteX6" fmla="*/ 1551257 w 2827607"/>
              <a:gd name="connsiteY6" fmla="*/ 2637367 h 2762250"/>
              <a:gd name="connsiteX7" fmla="*/ 243157 w 2827607"/>
              <a:gd name="connsiteY7" fmla="*/ 2484967 h 2762250"/>
              <a:gd name="connsiteX8" fmla="*/ 92315 w 2827607"/>
              <a:gd name="connsiteY8" fmla="*/ 2092833 h 2762250"/>
              <a:gd name="connsiteX9" fmla="*/ 576505 w 2827607"/>
              <a:gd name="connsiteY9" fmla="*/ 1588009 h 2762250"/>
              <a:gd name="connsiteX0" fmla="*/ 484429 w 2827607"/>
              <a:gd name="connsiteY0" fmla="*/ 1529271 h 2762250"/>
              <a:gd name="connsiteX1" fmla="*/ 490833 w 2827607"/>
              <a:gd name="connsiteY1" fmla="*/ 1532467 h 2762250"/>
              <a:gd name="connsiteX2" fmla="*/ 967057 w 2827607"/>
              <a:gd name="connsiteY2" fmla="*/ 883153 h 2762250"/>
              <a:gd name="connsiteX3" fmla="*/ 1576657 w 2827607"/>
              <a:gd name="connsiteY3" fmla="*/ 211667 h 2762250"/>
              <a:gd name="connsiteX4" fmla="*/ 2046557 w 2827607"/>
              <a:gd name="connsiteY4" fmla="*/ 110067 h 2762250"/>
              <a:gd name="connsiteX5" fmla="*/ 2503757 w 2827607"/>
              <a:gd name="connsiteY5" fmla="*/ 872067 h 2762250"/>
              <a:gd name="connsiteX6" fmla="*/ 2668857 w 2827607"/>
              <a:gd name="connsiteY6" fmla="*/ 1735667 h 2762250"/>
              <a:gd name="connsiteX7" fmla="*/ 1551257 w 2827607"/>
              <a:gd name="connsiteY7" fmla="*/ 2637367 h 2762250"/>
              <a:gd name="connsiteX8" fmla="*/ 243157 w 2827607"/>
              <a:gd name="connsiteY8" fmla="*/ 2484967 h 2762250"/>
              <a:gd name="connsiteX9" fmla="*/ 92315 w 2827607"/>
              <a:gd name="connsiteY9" fmla="*/ 2092833 h 2762250"/>
              <a:gd name="connsiteX10" fmla="*/ 576505 w 2827607"/>
              <a:gd name="connsiteY10" fmla="*/ 1588009 h 2762250"/>
              <a:gd name="connsiteX0" fmla="*/ 484429 w 2827607"/>
              <a:gd name="connsiteY0" fmla="*/ 1529271 h 2762250"/>
              <a:gd name="connsiteX1" fmla="*/ 490833 w 2827607"/>
              <a:gd name="connsiteY1" fmla="*/ 1532467 h 2762250"/>
              <a:gd name="connsiteX2" fmla="*/ 967057 w 2827607"/>
              <a:gd name="connsiteY2" fmla="*/ 883153 h 2762250"/>
              <a:gd name="connsiteX3" fmla="*/ 1576657 w 2827607"/>
              <a:gd name="connsiteY3" fmla="*/ 211667 h 2762250"/>
              <a:gd name="connsiteX4" fmla="*/ 2046557 w 2827607"/>
              <a:gd name="connsiteY4" fmla="*/ 110067 h 2762250"/>
              <a:gd name="connsiteX5" fmla="*/ 2503757 w 2827607"/>
              <a:gd name="connsiteY5" fmla="*/ 872067 h 2762250"/>
              <a:gd name="connsiteX6" fmla="*/ 2668857 w 2827607"/>
              <a:gd name="connsiteY6" fmla="*/ 1735667 h 2762250"/>
              <a:gd name="connsiteX7" fmla="*/ 1551257 w 2827607"/>
              <a:gd name="connsiteY7" fmla="*/ 2637367 h 2762250"/>
              <a:gd name="connsiteX8" fmla="*/ 243157 w 2827607"/>
              <a:gd name="connsiteY8" fmla="*/ 2484967 h 2762250"/>
              <a:gd name="connsiteX9" fmla="*/ 92315 w 2827607"/>
              <a:gd name="connsiteY9" fmla="*/ 2092833 h 2762250"/>
              <a:gd name="connsiteX10" fmla="*/ 576505 w 2827607"/>
              <a:gd name="connsiteY10" fmla="*/ 1588009 h 2762250"/>
              <a:gd name="connsiteX0" fmla="*/ 484429 w 2827607"/>
              <a:gd name="connsiteY0" fmla="*/ 1529271 h 2762250"/>
              <a:gd name="connsiteX1" fmla="*/ 490833 w 2827607"/>
              <a:gd name="connsiteY1" fmla="*/ 1532467 h 2762250"/>
              <a:gd name="connsiteX2" fmla="*/ 967057 w 2827607"/>
              <a:gd name="connsiteY2" fmla="*/ 883153 h 2762250"/>
              <a:gd name="connsiteX3" fmla="*/ 1576657 w 2827607"/>
              <a:gd name="connsiteY3" fmla="*/ 211667 h 2762250"/>
              <a:gd name="connsiteX4" fmla="*/ 2046557 w 2827607"/>
              <a:gd name="connsiteY4" fmla="*/ 110067 h 2762250"/>
              <a:gd name="connsiteX5" fmla="*/ 2503757 w 2827607"/>
              <a:gd name="connsiteY5" fmla="*/ 872067 h 2762250"/>
              <a:gd name="connsiteX6" fmla="*/ 2668857 w 2827607"/>
              <a:gd name="connsiteY6" fmla="*/ 1735667 h 2762250"/>
              <a:gd name="connsiteX7" fmla="*/ 1551257 w 2827607"/>
              <a:gd name="connsiteY7" fmla="*/ 2637367 h 2762250"/>
              <a:gd name="connsiteX8" fmla="*/ 243157 w 2827607"/>
              <a:gd name="connsiteY8" fmla="*/ 2484967 h 2762250"/>
              <a:gd name="connsiteX9" fmla="*/ 92315 w 2827607"/>
              <a:gd name="connsiteY9" fmla="*/ 2092833 h 2762250"/>
              <a:gd name="connsiteX10" fmla="*/ 576505 w 2827607"/>
              <a:gd name="connsiteY10" fmla="*/ 1588009 h 2762250"/>
              <a:gd name="connsiteX0" fmla="*/ 484429 w 2827607"/>
              <a:gd name="connsiteY0" fmla="*/ 1529271 h 2762250"/>
              <a:gd name="connsiteX1" fmla="*/ 490833 w 2827607"/>
              <a:gd name="connsiteY1" fmla="*/ 1532467 h 2762250"/>
              <a:gd name="connsiteX2" fmla="*/ 967057 w 2827607"/>
              <a:gd name="connsiteY2" fmla="*/ 883153 h 2762250"/>
              <a:gd name="connsiteX3" fmla="*/ 1576657 w 2827607"/>
              <a:gd name="connsiteY3" fmla="*/ 211667 h 2762250"/>
              <a:gd name="connsiteX4" fmla="*/ 2046557 w 2827607"/>
              <a:gd name="connsiteY4" fmla="*/ 110067 h 2762250"/>
              <a:gd name="connsiteX5" fmla="*/ 2503757 w 2827607"/>
              <a:gd name="connsiteY5" fmla="*/ 872067 h 2762250"/>
              <a:gd name="connsiteX6" fmla="*/ 2668857 w 2827607"/>
              <a:gd name="connsiteY6" fmla="*/ 1735667 h 2762250"/>
              <a:gd name="connsiteX7" fmla="*/ 1551257 w 2827607"/>
              <a:gd name="connsiteY7" fmla="*/ 2637367 h 2762250"/>
              <a:gd name="connsiteX8" fmla="*/ 243157 w 2827607"/>
              <a:gd name="connsiteY8" fmla="*/ 2484967 h 2762250"/>
              <a:gd name="connsiteX9" fmla="*/ 92315 w 2827607"/>
              <a:gd name="connsiteY9" fmla="*/ 2092833 h 2762250"/>
              <a:gd name="connsiteX10" fmla="*/ 433597 w 2827607"/>
              <a:gd name="connsiteY10" fmla="*/ 1588009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27607" h="2762250">
                <a:moveTo>
                  <a:pt x="484429" y="1529271"/>
                </a:moveTo>
                <a:cubicBezTo>
                  <a:pt x="485496" y="1529804"/>
                  <a:pt x="410395" y="1640153"/>
                  <a:pt x="490833" y="1532467"/>
                </a:cubicBezTo>
                <a:cubicBezTo>
                  <a:pt x="571271" y="1424781"/>
                  <a:pt x="786086" y="1103286"/>
                  <a:pt x="967057" y="883153"/>
                </a:cubicBezTo>
                <a:cubicBezTo>
                  <a:pt x="1148028" y="663020"/>
                  <a:pt x="1396740" y="340515"/>
                  <a:pt x="1576657" y="211667"/>
                </a:cubicBezTo>
                <a:cubicBezTo>
                  <a:pt x="1756574" y="82819"/>
                  <a:pt x="1892041" y="0"/>
                  <a:pt x="2046557" y="110067"/>
                </a:cubicBezTo>
                <a:cubicBezTo>
                  <a:pt x="2201073" y="220134"/>
                  <a:pt x="2400040" y="601134"/>
                  <a:pt x="2503757" y="872067"/>
                </a:cubicBezTo>
                <a:cubicBezTo>
                  <a:pt x="2607474" y="1143000"/>
                  <a:pt x="2827607" y="1441450"/>
                  <a:pt x="2668857" y="1735667"/>
                </a:cubicBezTo>
                <a:cubicBezTo>
                  <a:pt x="2510107" y="2029884"/>
                  <a:pt x="1955540" y="2512484"/>
                  <a:pt x="1551257" y="2637367"/>
                </a:cubicBezTo>
                <a:cubicBezTo>
                  <a:pt x="1146974" y="2762250"/>
                  <a:pt x="486314" y="2575723"/>
                  <a:pt x="243157" y="2484967"/>
                </a:cubicBezTo>
                <a:cubicBezTo>
                  <a:pt x="0" y="2394211"/>
                  <a:pt x="60575" y="2242326"/>
                  <a:pt x="92315" y="2092833"/>
                </a:cubicBezTo>
                <a:cubicBezTo>
                  <a:pt x="124055" y="1943340"/>
                  <a:pt x="338347" y="1795442"/>
                  <a:pt x="433597" y="1588009"/>
                </a:cubicBezTo>
              </a:path>
            </a:pathLst>
          </a:custGeom>
          <a:solidFill>
            <a:schemeClr val="accent5">
              <a:lumMod val="40000"/>
              <a:lumOff val="60000"/>
              <a:alpha val="48000"/>
            </a:schemeClr>
          </a:solidFill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86"/>
          <p:cNvGrpSpPr/>
          <p:nvPr/>
        </p:nvGrpSpPr>
        <p:grpSpPr>
          <a:xfrm>
            <a:off x="5167380" y="1285860"/>
            <a:ext cx="2376488" cy="2016125"/>
            <a:chOff x="5167380" y="1285860"/>
            <a:chExt cx="2376488" cy="2016125"/>
          </a:xfrm>
        </p:grpSpPr>
        <p:sp>
          <p:nvSpPr>
            <p:cNvPr id="45087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45088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5089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</p:grpSp>
      <p:sp>
        <p:nvSpPr>
          <p:cNvPr id="56" name="Freeform 13"/>
          <p:cNvSpPr>
            <a:spLocks/>
          </p:cNvSpPr>
          <p:nvPr/>
        </p:nvSpPr>
        <p:spPr bwMode="auto">
          <a:xfrm>
            <a:off x="5403856" y="1643050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121" name="Text Box 65"/>
          <p:cNvSpPr txBox="1">
            <a:spLocks noChangeArrowheads="1"/>
          </p:cNvSpPr>
          <p:nvPr/>
        </p:nvSpPr>
        <p:spPr bwMode="auto">
          <a:xfrm>
            <a:off x="4857752" y="3857628"/>
            <a:ext cx="292895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altLang="zh-CN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={0</a:t>
            </a:r>
            <a:r>
              <a:rPr lang="zh-CN" altLang="en-US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5}</a:t>
            </a:r>
            <a:endParaRPr lang="en-US" altLang="zh-CN" sz="2200" dirty="0">
              <a:solidFill>
                <a:srgbClr val="CC00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31"/>
          <p:cNvSpPr>
            <a:spLocks noChangeArrowheads="1"/>
          </p:cNvSpPr>
          <p:nvPr/>
        </p:nvSpPr>
        <p:spPr bwMode="auto">
          <a:xfrm>
            <a:off x="5740408" y="126998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5156204" y="214311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5</a:t>
            </a:r>
          </a:p>
        </p:txBody>
      </p:sp>
      <p:sp>
        <p:nvSpPr>
          <p:cNvPr id="47" name="任意多边形 46"/>
          <p:cNvSpPr/>
          <p:nvPr/>
        </p:nvSpPr>
        <p:spPr bwMode="auto">
          <a:xfrm>
            <a:off x="857224" y="1230839"/>
            <a:ext cx="1426633" cy="1769533"/>
          </a:xfrm>
          <a:custGeom>
            <a:avLst/>
            <a:gdLst>
              <a:gd name="connsiteX0" fmla="*/ 791633 w 1426633"/>
              <a:gd name="connsiteY0" fmla="*/ 101600 h 1769533"/>
              <a:gd name="connsiteX1" fmla="*/ 461433 w 1426633"/>
              <a:gd name="connsiteY1" fmla="*/ 292100 h 1769533"/>
              <a:gd name="connsiteX2" fmla="*/ 80433 w 1426633"/>
              <a:gd name="connsiteY2" fmla="*/ 1054100 h 1769533"/>
              <a:gd name="connsiteX3" fmla="*/ 80433 w 1426633"/>
              <a:gd name="connsiteY3" fmla="*/ 1562100 h 1769533"/>
              <a:gd name="connsiteX4" fmla="*/ 563033 w 1426633"/>
              <a:gd name="connsiteY4" fmla="*/ 1549400 h 1769533"/>
              <a:gd name="connsiteX5" fmla="*/ 1388533 w 1426633"/>
              <a:gd name="connsiteY5" fmla="*/ 241300 h 1769533"/>
              <a:gd name="connsiteX6" fmla="*/ 791633 w 1426633"/>
              <a:gd name="connsiteY6" fmla="*/ 101600 h 176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6633" h="1769533">
                <a:moveTo>
                  <a:pt x="791633" y="101600"/>
                </a:moveTo>
                <a:cubicBezTo>
                  <a:pt x="637116" y="110067"/>
                  <a:pt x="579966" y="133350"/>
                  <a:pt x="461433" y="292100"/>
                </a:cubicBezTo>
                <a:cubicBezTo>
                  <a:pt x="342900" y="450850"/>
                  <a:pt x="143933" y="842433"/>
                  <a:pt x="80433" y="1054100"/>
                </a:cubicBezTo>
                <a:cubicBezTo>
                  <a:pt x="16933" y="1265767"/>
                  <a:pt x="0" y="1479550"/>
                  <a:pt x="80433" y="1562100"/>
                </a:cubicBezTo>
                <a:cubicBezTo>
                  <a:pt x="160866" y="1644650"/>
                  <a:pt x="345016" y="1769533"/>
                  <a:pt x="563033" y="1549400"/>
                </a:cubicBezTo>
                <a:cubicBezTo>
                  <a:pt x="781050" y="1329267"/>
                  <a:pt x="1350433" y="482600"/>
                  <a:pt x="1388533" y="241300"/>
                </a:cubicBezTo>
                <a:cubicBezTo>
                  <a:pt x="1426633" y="0"/>
                  <a:pt x="946150" y="93133"/>
                  <a:pt x="791633" y="10160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48000"/>
            </a:schemeClr>
          </a:solidFill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Freeform 14"/>
          <p:cNvSpPr>
            <a:spLocks/>
          </p:cNvSpPr>
          <p:nvPr/>
        </p:nvSpPr>
        <p:spPr bwMode="auto">
          <a:xfrm>
            <a:off x="5462594" y="2530472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8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50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0" grpId="0" animBg="1"/>
      <p:bldP spid="55" grpId="0" animBg="1"/>
      <p:bldP spid="45121" grpId="0"/>
      <p:bldP spid="46" grpId="0" animBg="1"/>
      <p:bldP spid="47" grpId="0" animBg="1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000428" y="3044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071670" y="5072074"/>
            <a:ext cx="49292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普里姆算法求解最小生成树的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过程 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1727254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2808341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1150991" y="225266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1800279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2735316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23035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31671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2087616" y="1603375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1368479" y="1724025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1433566" y="2651125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2159054" y="3222625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2016179" y="2549525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2571737" y="2571744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2579741" y="1773238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3117838" y="1785926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H="1">
            <a:off x="3036939" y="2605082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2232079" y="12446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28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1152579" y="1711325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3168704" y="16764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2303516" y="17827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14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1225604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1800279" y="25034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24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2663879" y="24304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2232079" y="324126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3097266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2016179" y="3835400"/>
            <a:ext cx="935038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</a:p>
        </p:txBody>
      </p:sp>
      <p:sp>
        <p:nvSpPr>
          <p:cNvPr id="45129" name="Text Box 73"/>
          <p:cNvSpPr txBox="1">
            <a:spLocks noChangeArrowheads="1"/>
          </p:cNvSpPr>
          <p:nvPr/>
        </p:nvSpPr>
        <p:spPr bwMode="auto">
          <a:xfrm>
            <a:off x="500034" y="257156"/>
            <a:ext cx="3960812" cy="45720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Prim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示例演示（起点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86"/>
          <p:cNvGrpSpPr/>
          <p:nvPr/>
        </p:nvGrpSpPr>
        <p:grpSpPr>
          <a:xfrm>
            <a:off x="5167380" y="1285860"/>
            <a:ext cx="2376488" cy="2016125"/>
            <a:chOff x="5167380" y="1285860"/>
            <a:chExt cx="2376488" cy="2016125"/>
          </a:xfrm>
        </p:grpSpPr>
        <p:sp>
          <p:nvSpPr>
            <p:cNvPr id="45087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45088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5089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</p:grpSp>
      <p:sp>
        <p:nvSpPr>
          <p:cNvPr id="56" name="Freeform 13"/>
          <p:cNvSpPr>
            <a:spLocks/>
          </p:cNvSpPr>
          <p:nvPr/>
        </p:nvSpPr>
        <p:spPr bwMode="auto">
          <a:xfrm>
            <a:off x="5403856" y="1643050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121" name="Text Box 65"/>
          <p:cNvSpPr txBox="1">
            <a:spLocks noChangeArrowheads="1"/>
          </p:cNvSpPr>
          <p:nvPr/>
        </p:nvSpPr>
        <p:spPr bwMode="auto">
          <a:xfrm>
            <a:off x="4857752" y="3857628"/>
            <a:ext cx="292895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altLang="zh-CN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={0</a:t>
            </a:r>
            <a:r>
              <a:rPr lang="zh-CN" altLang="en-US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4}</a:t>
            </a:r>
            <a:endParaRPr lang="en-US" altLang="zh-CN" sz="2200" dirty="0">
              <a:solidFill>
                <a:srgbClr val="CC00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31"/>
          <p:cNvSpPr>
            <a:spLocks noChangeArrowheads="1"/>
          </p:cNvSpPr>
          <p:nvPr/>
        </p:nvSpPr>
        <p:spPr bwMode="auto">
          <a:xfrm>
            <a:off x="5740408" y="126998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5156204" y="214311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5</a:t>
            </a:r>
          </a:p>
        </p:txBody>
      </p:sp>
      <p:sp>
        <p:nvSpPr>
          <p:cNvPr id="47" name="任意多边形 46"/>
          <p:cNvSpPr/>
          <p:nvPr/>
        </p:nvSpPr>
        <p:spPr bwMode="auto">
          <a:xfrm>
            <a:off x="850900" y="1293832"/>
            <a:ext cx="1458113" cy="2206606"/>
          </a:xfrm>
          <a:custGeom>
            <a:avLst/>
            <a:gdLst>
              <a:gd name="connsiteX0" fmla="*/ 791633 w 1426633"/>
              <a:gd name="connsiteY0" fmla="*/ 101600 h 1769533"/>
              <a:gd name="connsiteX1" fmla="*/ 461433 w 1426633"/>
              <a:gd name="connsiteY1" fmla="*/ 292100 h 1769533"/>
              <a:gd name="connsiteX2" fmla="*/ 80433 w 1426633"/>
              <a:gd name="connsiteY2" fmla="*/ 1054100 h 1769533"/>
              <a:gd name="connsiteX3" fmla="*/ 80433 w 1426633"/>
              <a:gd name="connsiteY3" fmla="*/ 1562100 h 1769533"/>
              <a:gd name="connsiteX4" fmla="*/ 563033 w 1426633"/>
              <a:gd name="connsiteY4" fmla="*/ 1549400 h 1769533"/>
              <a:gd name="connsiteX5" fmla="*/ 1388533 w 1426633"/>
              <a:gd name="connsiteY5" fmla="*/ 241300 h 1769533"/>
              <a:gd name="connsiteX6" fmla="*/ 791633 w 1426633"/>
              <a:gd name="connsiteY6" fmla="*/ 101600 h 1769533"/>
              <a:gd name="connsiteX0" fmla="*/ 910691 w 1614456"/>
              <a:gd name="connsiteY0" fmla="*/ 220659 h 2602948"/>
              <a:gd name="connsiteX1" fmla="*/ 580491 w 1614456"/>
              <a:gd name="connsiteY1" fmla="*/ 411159 h 2602948"/>
              <a:gd name="connsiteX2" fmla="*/ 199491 w 1614456"/>
              <a:gd name="connsiteY2" fmla="*/ 1173159 h 2602948"/>
              <a:gd name="connsiteX3" fmla="*/ 199491 w 1614456"/>
              <a:gd name="connsiteY3" fmla="*/ 1681159 h 2602948"/>
              <a:gd name="connsiteX4" fmla="*/ 1396439 w 1614456"/>
              <a:gd name="connsiteY4" fmla="*/ 2382815 h 2602948"/>
              <a:gd name="connsiteX5" fmla="*/ 1507591 w 1614456"/>
              <a:gd name="connsiteY5" fmla="*/ 360359 h 2602948"/>
              <a:gd name="connsiteX6" fmla="*/ 910691 w 1614456"/>
              <a:gd name="connsiteY6" fmla="*/ 220659 h 2602948"/>
              <a:gd name="connsiteX0" fmla="*/ 910691 w 1563385"/>
              <a:gd name="connsiteY0" fmla="*/ 19050 h 2265873"/>
              <a:gd name="connsiteX1" fmla="*/ 580491 w 1563385"/>
              <a:gd name="connsiteY1" fmla="*/ 209550 h 2265873"/>
              <a:gd name="connsiteX2" fmla="*/ 199491 w 1563385"/>
              <a:gd name="connsiteY2" fmla="*/ 971550 h 2265873"/>
              <a:gd name="connsiteX3" fmla="*/ 199491 w 1563385"/>
              <a:gd name="connsiteY3" fmla="*/ 1479550 h 2265873"/>
              <a:gd name="connsiteX4" fmla="*/ 1396439 w 1563385"/>
              <a:gd name="connsiteY4" fmla="*/ 2181206 h 2265873"/>
              <a:gd name="connsiteX5" fmla="*/ 1201168 w 1563385"/>
              <a:gd name="connsiteY5" fmla="*/ 971550 h 2265873"/>
              <a:gd name="connsiteX6" fmla="*/ 1507591 w 1563385"/>
              <a:gd name="connsiteY6" fmla="*/ 158750 h 2265873"/>
              <a:gd name="connsiteX7" fmla="*/ 910691 w 1563385"/>
              <a:gd name="connsiteY7" fmla="*/ 19050 h 2265873"/>
              <a:gd name="connsiteX0" fmla="*/ 812800 w 1458113"/>
              <a:gd name="connsiteY0" fmla="*/ 19050 h 2346306"/>
              <a:gd name="connsiteX1" fmla="*/ 482600 w 1458113"/>
              <a:gd name="connsiteY1" fmla="*/ 209550 h 2346306"/>
              <a:gd name="connsiteX2" fmla="*/ 101600 w 1458113"/>
              <a:gd name="connsiteY2" fmla="*/ 971550 h 2346306"/>
              <a:gd name="connsiteX3" fmla="*/ 101600 w 1458113"/>
              <a:gd name="connsiteY3" fmla="*/ 1479550 h 2346306"/>
              <a:gd name="connsiteX4" fmla="*/ 711200 w 1458113"/>
              <a:gd name="connsiteY4" fmla="*/ 1962150 h 2346306"/>
              <a:gd name="connsiteX5" fmla="*/ 1298548 w 1458113"/>
              <a:gd name="connsiteY5" fmla="*/ 2181206 h 2346306"/>
              <a:gd name="connsiteX6" fmla="*/ 1103277 w 1458113"/>
              <a:gd name="connsiteY6" fmla="*/ 971550 h 2346306"/>
              <a:gd name="connsiteX7" fmla="*/ 1409700 w 1458113"/>
              <a:gd name="connsiteY7" fmla="*/ 158750 h 2346306"/>
              <a:gd name="connsiteX8" fmla="*/ 812800 w 1458113"/>
              <a:gd name="connsiteY8" fmla="*/ 19050 h 2346306"/>
              <a:gd name="connsiteX0" fmla="*/ 812800 w 1458113"/>
              <a:gd name="connsiteY0" fmla="*/ 19050 h 2206606"/>
              <a:gd name="connsiteX1" fmla="*/ 482600 w 1458113"/>
              <a:gd name="connsiteY1" fmla="*/ 209550 h 2206606"/>
              <a:gd name="connsiteX2" fmla="*/ 101600 w 1458113"/>
              <a:gd name="connsiteY2" fmla="*/ 971550 h 2206606"/>
              <a:gd name="connsiteX3" fmla="*/ 101600 w 1458113"/>
              <a:gd name="connsiteY3" fmla="*/ 1479550 h 2206606"/>
              <a:gd name="connsiteX4" fmla="*/ 711200 w 1458113"/>
              <a:gd name="connsiteY4" fmla="*/ 1962150 h 2206606"/>
              <a:gd name="connsiteX5" fmla="*/ 1298548 w 1458113"/>
              <a:gd name="connsiteY5" fmla="*/ 2181206 h 2206606"/>
              <a:gd name="connsiteX6" fmla="*/ 1387444 w 1458113"/>
              <a:gd name="connsiteY6" fmla="*/ 1809749 h 2206606"/>
              <a:gd name="connsiteX7" fmla="*/ 1103277 w 1458113"/>
              <a:gd name="connsiteY7" fmla="*/ 971550 h 2206606"/>
              <a:gd name="connsiteX8" fmla="*/ 1409700 w 1458113"/>
              <a:gd name="connsiteY8" fmla="*/ 158750 h 2206606"/>
              <a:gd name="connsiteX9" fmla="*/ 812800 w 1458113"/>
              <a:gd name="connsiteY9" fmla="*/ 19050 h 220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58113" h="2206606">
                <a:moveTo>
                  <a:pt x="812800" y="19050"/>
                </a:moveTo>
                <a:cubicBezTo>
                  <a:pt x="658283" y="27517"/>
                  <a:pt x="601133" y="50800"/>
                  <a:pt x="482600" y="209550"/>
                </a:cubicBezTo>
                <a:cubicBezTo>
                  <a:pt x="364067" y="368300"/>
                  <a:pt x="165100" y="759883"/>
                  <a:pt x="101600" y="971550"/>
                </a:cubicBezTo>
                <a:cubicBezTo>
                  <a:pt x="38100" y="1183217"/>
                  <a:pt x="0" y="1314450"/>
                  <a:pt x="101600" y="1479550"/>
                </a:cubicBezTo>
                <a:cubicBezTo>
                  <a:pt x="203200" y="1644650"/>
                  <a:pt x="511709" y="1845207"/>
                  <a:pt x="711200" y="1962150"/>
                </a:cubicBezTo>
                <a:cubicBezTo>
                  <a:pt x="910691" y="2079093"/>
                  <a:pt x="1185841" y="2206606"/>
                  <a:pt x="1298548" y="2181206"/>
                </a:cubicBezTo>
                <a:cubicBezTo>
                  <a:pt x="1411255" y="2155806"/>
                  <a:pt x="1419989" y="2011358"/>
                  <a:pt x="1387444" y="1809749"/>
                </a:cubicBezTo>
                <a:cubicBezTo>
                  <a:pt x="1354899" y="1608140"/>
                  <a:pt x="1099568" y="1246716"/>
                  <a:pt x="1103277" y="971550"/>
                </a:cubicBezTo>
                <a:cubicBezTo>
                  <a:pt x="1106986" y="696384"/>
                  <a:pt x="1458113" y="317500"/>
                  <a:pt x="1409700" y="158750"/>
                </a:cubicBezTo>
                <a:cubicBezTo>
                  <a:pt x="1361287" y="0"/>
                  <a:pt x="967317" y="10583"/>
                  <a:pt x="812800" y="1905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1000"/>
            </a:schemeClr>
          </a:solidFill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Freeform 14"/>
          <p:cNvSpPr>
            <a:spLocks/>
          </p:cNvSpPr>
          <p:nvPr/>
        </p:nvSpPr>
        <p:spPr bwMode="auto">
          <a:xfrm>
            <a:off x="5462594" y="2530472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34"/>
          <p:cNvSpPr>
            <a:spLocks noChangeArrowheads="1"/>
          </p:cNvSpPr>
          <p:nvPr/>
        </p:nvSpPr>
        <p:spPr bwMode="auto">
          <a:xfrm>
            <a:off x="5811846" y="285749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0" name="任意多边形 49"/>
          <p:cNvSpPr/>
          <p:nvPr/>
        </p:nvSpPr>
        <p:spPr bwMode="auto">
          <a:xfrm>
            <a:off x="2179103" y="1134007"/>
            <a:ext cx="1678517" cy="2652183"/>
          </a:xfrm>
          <a:custGeom>
            <a:avLst/>
            <a:gdLst>
              <a:gd name="connsiteX0" fmla="*/ 825500 w 1678517"/>
              <a:gd name="connsiteY0" fmla="*/ 48683 h 2652183"/>
              <a:gd name="connsiteX1" fmla="*/ 254000 w 1678517"/>
              <a:gd name="connsiteY1" fmla="*/ 658283 h 2652183"/>
              <a:gd name="connsiteX2" fmla="*/ 38100 w 1678517"/>
              <a:gd name="connsiteY2" fmla="*/ 1178983 h 2652183"/>
              <a:gd name="connsiteX3" fmla="*/ 482600 w 1678517"/>
              <a:gd name="connsiteY3" fmla="*/ 2207683 h 2652183"/>
              <a:gd name="connsiteX4" fmla="*/ 1016000 w 1678517"/>
              <a:gd name="connsiteY4" fmla="*/ 2499783 h 2652183"/>
              <a:gd name="connsiteX5" fmla="*/ 1600200 w 1678517"/>
              <a:gd name="connsiteY5" fmla="*/ 1293283 h 2652183"/>
              <a:gd name="connsiteX6" fmla="*/ 1485900 w 1678517"/>
              <a:gd name="connsiteY6" fmla="*/ 366183 h 2652183"/>
              <a:gd name="connsiteX7" fmla="*/ 825500 w 1678517"/>
              <a:gd name="connsiteY7" fmla="*/ 48683 h 2652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8517" h="2652183">
                <a:moveTo>
                  <a:pt x="825500" y="48683"/>
                </a:moveTo>
                <a:cubicBezTo>
                  <a:pt x="620183" y="97366"/>
                  <a:pt x="385233" y="469900"/>
                  <a:pt x="254000" y="658283"/>
                </a:cubicBezTo>
                <a:cubicBezTo>
                  <a:pt x="122767" y="846666"/>
                  <a:pt x="0" y="920750"/>
                  <a:pt x="38100" y="1178983"/>
                </a:cubicBezTo>
                <a:cubicBezTo>
                  <a:pt x="76200" y="1437216"/>
                  <a:pt x="319617" y="1987550"/>
                  <a:pt x="482600" y="2207683"/>
                </a:cubicBezTo>
                <a:cubicBezTo>
                  <a:pt x="645583" y="2427816"/>
                  <a:pt x="829733" y="2652183"/>
                  <a:pt x="1016000" y="2499783"/>
                </a:cubicBezTo>
                <a:cubicBezTo>
                  <a:pt x="1202267" y="2347383"/>
                  <a:pt x="1521883" y="1648883"/>
                  <a:pt x="1600200" y="1293283"/>
                </a:cubicBezTo>
                <a:cubicBezTo>
                  <a:pt x="1678517" y="937683"/>
                  <a:pt x="1615017" y="573616"/>
                  <a:pt x="1485900" y="366183"/>
                </a:cubicBezTo>
                <a:cubicBezTo>
                  <a:pt x="1356783" y="158750"/>
                  <a:pt x="1030817" y="0"/>
                  <a:pt x="825500" y="48683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49000"/>
            </a:schemeClr>
          </a:solidFill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Freeform 15"/>
          <p:cNvSpPr>
            <a:spLocks/>
          </p:cNvSpPr>
          <p:nvPr/>
        </p:nvSpPr>
        <p:spPr bwMode="auto">
          <a:xfrm>
            <a:off x="6178565" y="3084510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9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0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1" grpId="0" animBg="1"/>
      <p:bldP spid="45121" grpId="0"/>
      <p:bldP spid="47" grpId="0" animBg="1"/>
      <p:bldP spid="48" grpId="0" animBg="1"/>
      <p:bldP spid="50" grpId="0" animBg="1"/>
      <p:bldP spid="5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>
          <a:solidFill>
            <a:srgbClr val="3333FF"/>
          </a:solidFill>
          <a:prstDash val="solid"/>
          <a:round/>
          <a:headEnd type="none" w="med" len="med"/>
          <a:tailEnd type="none" w="med" len="lg"/>
        </a:ln>
        <a:effectLst/>
      </a:spPr>
      <a:bodyPr wrap="none"/>
      <a:lstStyle>
        <a:defPPr>
          <a:defRPr/>
        </a:defPPr>
      </a:lstStyle>
    </a:spDef>
    <a:lnDef>
      <a:spPr>
        <a:ln w="28575">
          <a:solidFill>
            <a:schemeClr val="accent6">
              <a:lumMod val="75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3698</TotalTime>
  <Words>1051</Words>
  <Application>Microsoft PowerPoint</Application>
  <PresentationFormat>全屏显示(4:3)</PresentationFormat>
  <Paragraphs>366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1203</cp:revision>
  <dcterms:created xsi:type="dcterms:W3CDTF">2004-10-20T02:22:59Z</dcterms:created>
  <dcterms:modified xsi:type="dcterms:W3CDTF">2017-12-07T09:54:25Z</dcterms:modified>
</cp:coreProperties>
</file>