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297" r:id="rId2"/>
    <p:sldId id="427" r:id="rId3"/>
    <p:sldId id="441" r:id="rId4"/>
    <p:sldId id="440" r:id="rId5"/>
    <p:sldId id="428" r:id="rId6"/>
    <p:sldId id="442" r:id="rId7"/>
    <p:sldId id="324" r:id="rId8"/>
    <p:sldId id="325" r:id="rId9"/>
    <p:sldId id="326" r:id="rId10"/>
    <p:sldId id="439" r:id="rId11"/>
    <p:sldId id="445" r:id="rId12"/>
    <p:sldId id="446" r:id="rId13"/>
    <p:sldId id="444" r:id="rId14"/>
    <p:sldId id="443" r:id="rId15"/>
    <p:sldId id="393" r:id="rId16"/>
    <p:sldId id="426" r:id="rId1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3300"/>
    <a:srgbClr val="0000CC"/>
    <a:srgbClr val="339933"/>
    <a:srgbClr val="CC00CC"/>
    <a:srgbClr val="DDDDDD"/>
    <a:srgbClr val="C0C0C0"/>
    <a:srgbClr val="D1DC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5" autoAdjust="0"/>
    <p:restoredTop sz="94635" autoAdjust="0"/>
  </p:normalViewPr>
  <p:slideViewPr>
    <p:cSldViewPr>
      <p:cViewPr varScale="1">
        <p:scale>
          <a:sx n="100" d="100"/>
          <a:sy n="100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490C0-7D0E-4739-A7A5-6FD05E2015FB}" type="datetimeFigureOut">
              <a:rPr lang="zh-CN" altLang="en-US" smtClean="0"/>
              <a:pPr/>
              <a:t>2019/10/12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BCC11-6BA9-4174-A340-F54BF803CD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72EF-7394-4B77-88D3-009CECB8E8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455F-A528-4DCC-B6FF-864EB8EDD2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8135-9E9E-44AC-82BE-4AF01DDE96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7DF4-45B5-4C69-AFB9-82AC2D050E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F9AB-EE95-4CF2-894E-5555483673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75D6-D7B3-4EA4-8525-5D2AB18C80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756-5202-4322-8AA6-3E7E37D3C6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C8BE-DFD6-4426-970C-9C52420185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0590163-6BCD-44DC-87CD-722996653960}" type="slidenum">
              <a:rPr lang="en-US" altLang="zh-CN" smtClean="0"/>
              <a:pPr/>
              <a:t>‹#›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19FC-71DD-4588-9C24-CFB96D77A1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8E31-3D61-428B-8F1D-094A50F221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59DF-6273-474D-9272-A7EF1F1712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42952" y="3595273"/>
            <a:ext cx="8186766" cy="46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按</a:t>
            </a:r>
            <a:r>
              <a:rPr kumimoji="1" lang="zh-CN" altLang="en-US" sz="22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权值的递增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次序选择合适的边来构造最小生成树的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方法。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086" name="Text Box 6" descr="纸莎草纸"/>
          <p:cNvSpPr txBox="1">
            <a:spLocks noChangeArrowheads="1"/>
          </p:cNvSpPr>
          <p:nvPr/>
        </p:nvSpPr>
        <p:spPr bwMode="auto">
          <a:xfrm>
            <a:off x="785786" y="928670"/>
            <a:ext cx="4500594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0000"/>
                </a:solidFill>
                <a:ea typeface="隶书" pitchFamily="49" charset="-122"/>
              </a:rPr>
              <a:t>8.4.4  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克鲁斯卡尔算法</a:t>
            </a:r>
            <a:endParaRPr lang="zh-CN" altLang="en-US" sz="3200" dirty="0">
              <a:ea typeface="隶书" pitchFamily="49" charset="-122"/>
            </a:endParaRPr>
          </a:p>
        </p:txBody>
      </p:sp>
      <p:pic>
        <p:nvPicPr>
          <p:cNvPr id="46087" name="Picture 7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1142984"/>
            <a:ext cx="1571636" cy="197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2309389"/>
            <a:ext cx="6100834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克鲁斯卡尔（</a:t>
            </a:r>
            <a:r>
              <a:rPr kumimoji="1"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）算法也是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一种求带权无向图的最小生成树的构造性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28596" y="2214554"/>
            <a:ext cx="5643602" cy="36317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785794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上述算法不是最优的。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2143108" y="1357298"/>
            <a:ext cx="216000" cy="714380"/>
          </a:xfrm>
          <a:prstGeom prst="downArrow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28860" y="150017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改进：堆排序、并查集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10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00042"/>
            <a:ext cx="8143932" cy="47283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4400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Kruskal(MatGraph g)	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改进的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i,j,k,u1,v1,sn1,sn2;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UFSTree t[MaxSize]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Edge E[MaxSize];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k=1;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数组的下标从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开始计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(i=0;i&lt;g.n;i++)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产生的边集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(j=0;j&lt;=i;j++)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(g.edges[i][j]!=0 &amp;&amp; g.edges[i][j]!=INF)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E[k].u=i;E[k].v=j;E[k].w=g.edges[i][j];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k++;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HeapSort(E,g.e);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采用堆排序对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数组按权值递增排序</a:t>
            </a:r>
          </a:p>
          <a:p>
            <a:pPr algn="l">
              <a:lnSpc>
                <a:spcPts val="25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11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571480"/>
            <a:ext cx="8643998" cy="527679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44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MAKE_SET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(t,g.n);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初始化并查集树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k=1;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表示当前构造生成树的第几条边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j=1;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中边的下标从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k&lt;g.n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生成的边数小于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u1=E[j].u;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v1=E[j].v;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取一条边的头尾顶点编号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v2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sn1=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FIND_SET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(t,u1);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sn2=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FIND_SET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(t,v1);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分别得到两个顶点所属的集合编号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sn1!=sn2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两顶点属不同的集合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是最小生成树的边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  (%d,%d):%d\n",u1,v1,E[j].w);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k++;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生成边数增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(t,u1,v1);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两个顶点合并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扫描下一条边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14356"/>
            <a:ext cx="7786742" cy="120032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为什么说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算法更适合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稀疏图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求最小生成树。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429684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8-12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p290】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求下面带权图的最小（代价）生成树时，可能是克鲁斯卡（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）算法第二次选中但不是普里姆（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）算法（从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开始）第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选中的边是（  ）。</a:t>
            </a:r>
          </a:p>
          <a:p>
            <a:pPr algn="l">
              <a:lnSpc>
                <a:spcPts val="32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A.(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B.(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C.(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D.(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357158" y="3121223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643174" y="3121223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57158" y="4621421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643174" y="4621421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baseline="-25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4" idx="6"/>
            <a:endCxn id="5" idx="2"/>
          </p:cNvCxnSpPr>
          <p:nvPr/>
        </p:nvCxnSpPr>
        <p:spPr>
          <a:xfrm>
            <a:off x="928662" y="3371256"/>
            <a:ext cx="1714512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4"/>
            <a:endCxn id="6" idx="0"/>
          </p:cNvCxnSpPr>
          <p:nvPr/>
        </p:nvCxnSpPr>
        <p:spPr>
          <a:xfrm rot="5400000">
            <a:off x="142844" y="4121355"/>
            <a:ext cx="1000132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6"/>
            <a:endCxn id="7" idx="2"/>
          </p:cNvCxnSpPr>
          <p:nvPr/>
        </p:nvCxnSpPr>
        <p:spPr>
          <a:xfrm>
            <a:off x="928662" y="4871454"/>
            <a:ext cx="1714512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4"/>
            <a:endCxn id="7" idx="0"/>
          </p:cNvCxnSpPr>
          <p:nvPr/>
        </p:nvCxnSpPr>
        <p:spPr>
          <a:xfrm rot="5400000">
            <a:off x="2428860" y="4121355"/>
            <a:ext cx="1000132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5"/>
            <a:endCxn id="7" idx="1"/>
          </p:cNvCxnSpPr>
          <p:nvPr/>
        </p:nvCxnSpPr>
        <p:spPr>
          <a:xfrm rot="16200000" flipH="1">
            <a:off x="1212619" y="3180404"/>
            <a:ext cx="1146598" cy="1881902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7"/>
            <a:endCxn id="5" idx="3"/>
          </p:cNvCxnSpPr>
          <p:nvPr/>
        </p:nvCxnSpPr>
        <p:spPr>
          <a:xfrm rot="5400000" flipH="1" flipV="1">
            <a:off x="1212619" y="3180404"/>
            <a:ext cx="1146598" cy="188190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00166" y="297834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00166" y="490717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488" y="395645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44" y="395645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8</a:t>
            </a:r>
            <a:endParaRPr lang="zh-CN" altLang="en-US" sz="2000"/>
          </a:p>
        </p:txBody>
      </p:sp>
      <p:sp>
        <p:nvSpPr>
          <p:cNvPr id="25" name="TextBox 24"/>
          <p:cNvSpPr txBox="1"/>
          <p:nvPr/>
        </p:nvSpPr>
        <p:spPr>
          <a:xfrm>
            <a:off x="2071670" y="412135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7224" y="417076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4744" y="4121355"/>
            <a:ext cx="5072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（从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开始） ：</a:t>
            </a:r>
            <a:endParaRPr lang="en-US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不可能是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3306" y="2835471"/>
            <a:ext cx="5500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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14612" y="207167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注：</a:t>
            </a:r>
            <a:r>
              <a:rPr 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2015</a:t>
            </a:r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年全国考研题</a:t>
            </a:r>
            <a:endParaRPr lang="zh-CN" altLang="en-US" sz="200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4744" y="550070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答案为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14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539750" y="2714620"/>
            <a:ext cx="8064500" cy="2568359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）台计算机，已知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它们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的坐标位置信息，需要连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成一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网络。现在求所花最少网线长度，问：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什么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算法求解？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采用哪个算法最好？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88422" name="Picture 6" descr="u=1726326922,228815184&amp;fm=2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0"/>
            <a:ext cx="2206625" cy="29527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16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304800" y="333375"/>
            <a:ext cx="51244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克鲁斯卡尔（</a:t>
            </a:r>
            <a:r>
              <a:rPr kumimoji="1"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）算法过程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258051" name="Text Box 3" descr="羊皮纸"/>
          <p:cNvSpPr txBox="1">
            <a:spLocks noChangeArrowheads="1"/>
          </p:cNvSpPr>
          <p:nvPr/>
        </p:nvSpPr>
        <p:spPr bwMode="auto">
          <a:xfrm>
            <a:off x="285720" y="1071546"/>
            <a:ext cx="8137525" cy="259913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）置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的初值等于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（即包含有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中的全部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的初值为空集（即图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中每一个顶点都构成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个连通分量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）将图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中的边按权值</a:t>
            </a:r>
            <a:r>
              <a:rPr kumimoji="1"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从小到大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的顺序依次选取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选取的边未使生成树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形成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回路，则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加入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否则舍弃，直到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中包含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条边为止。</a:t>
            </a:r>
            <a:endParaRPr lang="zh-CN" altLang="en-US" sz="20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8" y="571480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表示</a:t>
            </a:r>
            <a:r>
              <a:rPr kumimoji="1"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最小生成树的边集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>
          <a:xfrm rot="5400000">
            <a:off x="6950914" y="1093006"/>
            <a:ext cx="314270" cy="7143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695315" y="3929066"/>
            <a:ext cx="2376487" cy="2312432"/>
            <a:chOff x="695315" y="3929066"/>
            <a:chExt cx="2376487" cy="2312432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271577" y="407194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352665" y="4071941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95315" y="4937129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344602" y="565626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279640" y="5656266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1847840" y="4864104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711440" y="4864104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1940" y="4287841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912802" y="4408491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977890" y="5335591"/>
              <a:ext cx="392112" cy="419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264"/>
                </a:cxn>
              </a:cxnLst>
              <a:rect l="0" t="0" r="r" b="b"/>
              <a:pathLst>
                <a:path w="247" h="264">
                  <a:moveTo>
                    <a:pt x="0" y="0"/>
                  </a:moveTo>
                  <a:lnTo>
                    <a:pt x="247" y="264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03377" y="5907091"/>
              <a:ext cx="582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</a:cxnLst>
              <a:rect l="0" t="0" r="r" b="b"/>
              <a:pathLst>
                <a:path w="367" h="1">
                  <a:moveTo>
                    <a:pt x="0" y="0"/>
                  </a:moveTo>
                  <a:lnTo>
                    <a:pt x="367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560502" y="5233991"/>
              <a:ext cx="357188" cy="4222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5" y="0"/>
                </a:cxn>
              </a:cxnLst>
              <a:rect l="0" t="0" r="r" b="b"/>
              <a:pathLst>
                <a:path w="225" h="266">
                  <a:moveTo>
                    <a:pt x="0" y="266"/>
                  </a:moveTo>
                  <a:lnTo>
                    <a:pt x="225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43108" y="5286388"/>
              <a:ext cx="214314" cy="42862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124065" y="4457704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640002" y="4432304"/>
              <a:ext cx="215900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2582852" y="5292729"/>
              <a:ext cx="266700" cy="41116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259"/>
                </a:cxn>
              </a:cxnLst>
              <a:rect l="0" t="0" r="r" b="b"/>
              <a:pathLst>
                <a:path w="168" h="259">
                  <a:moveTo>
                    <a:pt x="168" y="0"/>
                  </a:moveTo>
                  <a:lnTo>
                    <a:pt x="0" y="25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1776402" y="3929066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28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96902" y="4395791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847840" y="4467229"/>
              <a:ext cx="5032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69927" y="5403854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167172" y="5226872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776402" y="5872166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67347" y="4110041"/>
            <a:ext cx="2376487" cy="2016125"/>
            <a:chOff x="322263" y="1651000"/>
            <a:chExt cx="2376487" cy="2016125"/>
          </a:xfrm>
        </p:grpSpPr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898525" y="165100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979613" y="1651000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322263" y="2516188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971550" y="323532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1906588" y="3235325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1474788" y="244316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2338388" y="244316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500430" y="4164001"/>
            <a:ext cx="1571636" cy="1000132"/>
            <a:chOff x="3500430" y="4429132"/>
            <a:chExt cx="1571636" cy="1000132"/>
          </a:xfrm>
        </p:grpSpPr>
        <p:sp>
          <p:nvSpPr>
            <p:cNvPr id="55" name="右箭头 54"/>
            <p:cNvSpPr/>
            <p:nvPr/>
          </p:nvSpPr>
          <p:spPr bwMode="auto">
            <a:xfrm>
              <a:off x="3643306" y="521495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00430" y="4429132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条件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地加入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条边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143636" y="628652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TE={}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2711441" y="4429132"/>
            <a:ext cx="5032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/>
              <a:t>16</a:t>
            </a:r>
            <a:endParaRPr lang="en-US" altLang="zh-CN" sz="1800"/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2643174" y="5417122"/>
            <a:ext cx="5032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/>
              <a:t>12</a:t>
            </a:r>
            <a:endParaRPr lang="en-US" altLang="zh-CN" sz="1800"/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228850" y="315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000232" y="4572008"/>
            <a:ext cx="55483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克鲁斯卡尔算法求解最小生成树的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7189" name="Text Box 85"/>
          <p:cNvSpPr txBox="1">
            <a:spLocks noChangeArrowheads="1"/>
          </p:cNvSpPr>
          <p:nvPr/>
        </p:nvSpPr>
        <p:spPr bwMode="auto">
          <a:xfrm>
            <a:off x="500034" y="571480"/>
            <a:ext cx="3962398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err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的演示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5981727" y="1488032"/>
            <a:ext cx="2376487" cy="2310300"/>
            <a:chOff x="5981727" y="1488032"/>
            <a:chExt cx="2376487" cy="2310300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6557989" y="161923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7639077" y="1619235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5981727" y="248442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6631014" y="32035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7" name="Oval 10"/>
            <p:cNvSpPr>
              <a:spLocks noChangeArrowheads="1"/>
            </p:cNvSpPr>
            <p:nvPr/>
          </p:nvSpPr>
          <p:spPr bwMode="auto">
            <a:xfrm>
              <a:off x="7566052" y="3203560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8" name="Oval 11"/>
            <p:cNvSpPr>
              <a:spLocks noChangeArrowheads="1"/>
            </p:cNvSpPr>
            <p:nvPr/>
          </p:nvSpPr>
          <p:spPr bwMode="auto">
            <a:xfrm>
              <a:off x="7134252" y="2411398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7997852" y="2411398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0" name="Line 13"/>
            <p:cNvSpPr>
              <a:spLocks noChangeShapeType="1"/>
            </p:cNvSpPr>
            <p:nvPr/>
          </p:nvSpPr>
          <p:spPr bwMode="auto">
            <a:xfrm>
              <a:off x="6918352" y="1835135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Freeform 14"/>
            <p:cNvSpPr>
              <a:spLocks/>
            </p:cNvSpPr>
            <p:nvPr/>
          </p:nvSpPr>
          <p:spPr bwMode="auto">
            <a:xfrm>
              <a:off x="6199214" y="1955785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Freeform 15"/>
            <p:cNvSpPr>
              <a:spLocks/>
            </p:cNvSpPr>
            <p:nvPr/>
          </p:nvSpPr>
          <p:spPr bwMode="auto">
            <a:xfrm>
              <a:off x="6264302" y="2882885"/>
              <a:ext cx="392112" cy="419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264"/>
                </a:cxn>
              </a:cxnLst>
              <a:rect l="0" t="0" r="r" b="b"/>
              <a:pathLst>
                <a:path w="247" h="264">
                  <a:moveTo>
                    <a:pt x="0" y="0"/>
                  </a:moveTo>
                  <a:lnTo>
                    <a:pt x="247" y="264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Freeform 16"/>
            <p:cNvSpPr>
              <a:spLocks/>
            </p:cNvSpPr>
            <p:nvPr/>
          </p:nvSpPr>
          <p:spPr bwMode="auto">
            <a:xfrm>
              <a:off x="6989789" y="3454385"/>
              <a:ext cx="582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</a:cxnLst>
              <a:rect l="0" t="0" r="r" b="b"/>
              <a:pathLst>
                <a:path w="367" h="1">
                  <a:moveTo>
                    <a:pt x="0" y="0"/>
                  </a:moveTo>
                  <a:lnTo>
                    <a:pt x="367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Freeform 17"/>
            <p:cNvSpPr>
              <a:spLocks/>
            </p:cNvSpPr>
            <p:nvPr/>
          </p:nvSpPr>
          <p:spPr bwMode="auto">
            <a:xfrm>
              <a:off x="6846914" y="2781285"/>
              <a:ext cx="357188" cy="4222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5" y="0"/>
                </a:cxn>
              </a:cxnLst>
              <a:rect l="0" t="0" r="r" b="b"/>
              <a:pathLst>
                <a:path w="225" h="266">
                  <a:moveTo>
                    <a:pt x="0" y="266"/>
                  </a:moveTo>
                  <a:lnTo>
                    <a:pt x="225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18"/>
            <p:cNvSpPr>
              <a:spLocks noChangeShapeType="1"/>
            </p:cNvSpPr>
            <p:nvPr/>
          </p:nvSpPr>
          <p:spPr bwMode="auto">
            <a:xfrm>
              <a:off x="7423177" y="2771760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19"/>
            <p:cNvSpPr>
              <a:spLocks noChangeShapeType="1"/>
            </p:cNvSpPr>
            <p:nvPr/>
          </p:nvSpPr>
          <p:spPr bwMode="auto">
            <a:xfrm flipH="1">
              <a:off x="7410477" y="2004998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7926414" y="1979598"/>
              <a:ext cx="215900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Freeform 21"/>
            <p:cNvSpPr>
              <a:spLocks/>
            </p:cNvSpPr>
            <p:nvPr/>
          </p:nvSpPr>
          <p:spPr bwMode="auto">
            <a:xfrm>
              <a:off x="7869264" y="2840023"/>
              <a:ext cx="266700" cy="41116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259"/>
                </a:cxn>
              </a:cxnLst>
              <a:rect l="0" t="0" r="r" b="b"/>
              <a:pathLst>
                <a:path w="168" h="259">
                  <a:moveTo>
                    <a:pt x="168" y="0"/>
                  </a:moveTo>
                  <a:lnTo>
                    <a:pt x="0" y="25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6061103" y="1928802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89" name="Text Box 72"/>
            <p:cNvSpPr txBox="1">
              <a:spLocks noChangeArrowheads="1"/>
            </p:cNvSpPr>
            <p:nvPr/>
          </p:nvSpPr>
          <p:spPr bwMode="auto">
            <a:xfrm>
              <a:off x="7989929" y="2954323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90" name="Text Box 73"/>
            <p:cNvSpPr txBox="1">
              <a:spLocks noChangeArrowheads="1"/>
            </p:cNvSpPr>
            <p:nvPr/>
          </p:nvSpPr>
          <p:spPr bwMode="auto">
            <a:xfrm>
              <a:off x="7273964" y="1944673"/>
              <a:ext cx="2873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91" name="Text Box 75"/>
            <p:cNvSpPr txBox="1">
              <a:spLocks noChangeArrowheads="1"/>
            </p:cNvSpPr>
            <p:nvPr/>
          </p:nvSpPr>
          <p:spPr bwMode="auto">
            <a:xfrm>
              <a:off x="6127777" y="3000372"/>
              <a:ext cx="2873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</a:rPr>
                <a:t>8</a:t>
              </a:r>
            </a:p>
          </p:txBody>
        </p:sp>
        <p:sp>
          <p:nvSpPr>
            <p:cNvPr id="92" name="Text Box 76"/>
            <p:cNvSpPr txBox="1">
              <a:spLocks noChangeArrowheads="1"/>
            </p:cNvSpPr>
            <p:nvPr/>
          </p:nvSpPr>
          <p:spPr bwMode="auto">
            <a:xfrm>
              <a:off x="7132673" y="3429000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</a:rPr>
                <a:t>6</a:t>
              </a:r>
            </a:p>
          </p:txBody>
        </p:sp>
        <p:sp>
          <p:nvSpPr>
            <p:cNvPr id="93" name="Text Box 77"/>
            <p:cNvSpPr txBox="1">
              <a:spLocks noChangeArrowheads="1"/>
            </p:cNvSpPr>
            <p:nvPr/>
          </p:nvSpPr>
          <p:spPr bwMode="auto">
            <a:xfrm>
              <a:off x="6773897" y="2702478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</a:rPr>
                <a:t>7</a:t>
              </a:r>
            </a:p>
          </p:txBody>
        </p:sp>
        <p:sp>
          <p:nvSpPr>
            <p:cNvPr id="94" name="Text Box 78"/>
            <p:cNvSpPr txBox="1">
              <a:spLocks noChangeArrowheads="1"/>
            </p:cNvSpPr>
            <p:nvPr/>
          </p:nvSpPr>
          <p:spPr bwMode="auto">
            <a:xfrm>
              <a:off x="7131088" y="1488032"/>
              <a:ext cx="2873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95" name="Text Box 79"/>
            <p:cNvSpPr txBox="1">
              <a:spLocks noChangeArrowheads="1"/>
            </p:cNvSpPr>
            <p:nvPr/>
          </p:nvSpPr>
          <p:spPr bwMode="auto">
            <a:xfrm>
              <a:off x="7567639" y="2773916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</a:rPr>
                <a:t>5</a:t>
              </a:r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8061367" y="1946260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143240" y="2428868"/>
            <a:ext cx="2663826" cy="714380"/>
            <a:chOff x="3143240" y="2428868"/>
            <a:chExt cx="2663826" cy="714380"/>
          </a:xfrm>
        </p:grpSpPr>
        <p:sp>
          <p:nvSpPr>
            <p:cNvPr id="47188" name="Text Box 84"/>
            <p:cNvSpPr txBox="1">
              <a:spLocks noChangeArrowheads="1"/>
            </p:cNvSpPr>
            <p:nvPr/>
          </p:nvSpPr>
          <p:spPr bwMode="auto">
            <a:xfrm>
              <a:off x="3286116" y="2428868"/>
              <a:ext cx="2520950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按边</a:t>
              </a:r>
              <a:r>
                <a:rPr lang="zh-CN" altLang="en-US" sz="180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大小</a:t>
              </a:r>
              <a:r>
                <a:rPr lang="zh-CN" altLang="en-US" sz="1800" smtClean="0">
                  <a:solidFill>
                    <a:srgbClr val="DB0303"/>
                  </a:solidFill>
                  <a:ea typeface="楷体" pitchFamily="49" charset="-122"/>
                  <a:cs typeface="Times New Roman" pitchFamily="18" charset="0"/>
                </a:rPr>
                <a:t>递增排序</a:t>
              </a:r>
              <a:endParaRPr lang="zh-CN" altLang="en-US" sz="1800" dirty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7" name="右箭头 96"/>
            <p:cNvSpPr/>
            <p:nvPr/>
          </p:nvSpPr>
          <p:spPr bwMode="auto">
            <a:xfrm>
              <a:off x="3143240" y="2928934"/>
              <a:ext cx="2643206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71472" y="1759510"/>
            <a:ext cx="2376487" cy="2312432"/>
            <a:chOff x="695315" y="3929066"/>
            <a:chExt cx="2376487" cy="2312432"/>
          </a:xfrm>
        </p:grpSpPr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1271577" y="407194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2352665" y="4071941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695315" y="4937129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80" name="Oval 9"/>
            <p:cNvSpPr>
              <a:spLocks noChangeArrowheads="1"/>
            </p:cNvSpPr>
            <p:nvPr/>
          </p:nvSpPr>
          <p:spPr bwMode="auto">
            <a:xfrm>
              <a:off x="1344602" y="565626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1" name="Oval 10"/>
            <p:cNvSpPr>
              <a:spLocks noChangeArrowheads="1"/>
            </p:cNvSpPr>
            <p:nvPr/>
          </p:nvSpPr>
          <p:spPr bwMode="auto">
            <a:xfrm>
              <a:off x="2279640" y="5656266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2" name="Oval 11"/>
            <p:cNvSpPr>
              <a:spLocks noChangeArrowheads="1"/>
            </p:cNvSpPr>
            <p:nvPr/>
          </p:nvSpPr>
          <p:spPr bwMode="auto">
            <a:xfrm>
              <a:off x="1847840" y="4864104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83" name="Oval 12"/>
            <p:cNvSpPr>
              <a:spLocks noChangeArrowheads="1"/>
            </p:cNvSpPr>
            <p:nvPr/>
          </p:nvSpPr>
          <p:spPr bwMode="auto">
            <a:xfrm>
              <a:off x="2711440" y="4864104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>
              <a:off x="1631940" y="4287841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912802" y="4408491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Freeform 15"/>
            <p:cNvSpPr>
              <a:spLocks/>
            </p:cNvSpPr>
            <p:nvPr/>
          </p:nvSpPr>
          <p:spPr bwMode="auto">
            <a:xfrm>
              <a:off x="977890" y="5335591"/>
              <a:ext cx="392112" cy="419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264"/>
                </a:cxn>
              </a:cxnLst>
              <a:rect l="0" t="0" r="r" b="b"/>
              <a:pathLst>
                <a:path w="247" h="264">
                  <a:moveTo>
                    <a:pt x="0" y="0"/>
                  </a:moveTo>
                  <a:lnTo>
                    <a:pt x="247" y="264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Freeform 16"/>
            <p:cNvSpPr>
              <a:spLocks/>
            </p:cNvSpPr>
            <p:nvPr/>
          </p:nvSpPr>
          <p:spPr bwMode="auto">
            <a:xfrm>
              <a:off x="1703377" y="5907091"/>
              <a:ext cx="582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</a:cxnLst>
              <a:rect l="0" t="0" r="r" b="b"/>
              <a:pathLst>
                <a:path w="367" h="1">
                  <a:moveTo>
                    <a:pt x="0" y="0"/>
                  </a:moveTo>
                  <a:lnTo>
                    <a:pt x="367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Freeform 17"/>
            <p:cNvSpPr>
              <a:spLocks/>
            </p:cNvSpPr>
            <p:nvPr/>
          </p:nvSpPr>
          <p:spPr bwMode="auto">
            <a:xfrm>
              <a:off x="1560502" y="5233991"/>
              <a:ext cx="357188" cy="4222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5" y="0"/>
                </a:cxn>
              </a:cxnLst>
              <a:rect l="0" t="0" r="r" b="b"/>
              <a:pathLst>
                <a:path w="225" h="266">
                  <a:moveTo>
                    <a:pt x="0" y="266"/>
                  </a:moveTo>
                  <a:lnTo>
                    <a:pt x="225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Line 18"/>
            <p:cNvSpPr>
              <a:spLocks noChangeShapeType="1"/>
            </p:cNvSpPr>
            <p:nvPr/>
          </p:nvSpPr>
          <p:spPr bwMode="auto">
            <a:xfrm>
              <a:off x="2143108" y="5286388"/>
              <a:ext cx="214314" cy="42862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Line 19"/>
            <p:cNvSpPr>
              <a:spLocks noChangeShapeType="1"/>
            </p:cNvSpPr>
            <p:nvPr/>
          </p:nvSpPr>
          <p:spPr bwMode="auto">
            <a:xfrm flipH="1">
              <a:off x="2124065" y="4457704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2640002" y="4432304"/>
              <a:ext cx="215900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Freeform 21"/>
            <p:cNvSpPr>
              <a:spLocks/>
            </p:cNvSpPr>
            <p:nvPr/>
          </p:nvSpPr>
          <p:spPr bwMode="auto">
            <a:xfrm>
              <a:off x="2582852" y="5292729"/>
              <a:ext cx="266700" cy="41116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259"/>
                </a:cxn>
              </a:cxnLst>
              <a:rect l="0" t="0" r="r" b="b"/>
              <a:pathLst>
                <a:path w="168" h="259">
                  <a:moveTo>
                    <a:pt x="168" y="0"/>
                  </a:moveTo>
                  <a:lnTo>
                    <a:pt x="0" y="25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 Box 22"/>
            <p:cNvSpPr txBox="1">
              <a:spLocks noChangeArrowheads="1"/>
            </p:cNvSpPr>
            <p:nvPr/>
          </p:nvSpPr>
          <p:spPr bwMode="auto">
            <a:xfrm>
              <a:off x="1776402" y="3929066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28</a:t>
              </a:r>
            </a:p>
          </p:txBody>
        </p: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696902" y="4395791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08" name="Text Box 25"/>
            <p:cNvSpPr txBox="1">
              <a:spLocks noChangeArrowheads="1"/>
            </p:cNvSpPr>
            <p:nvPr/>
          </p:nvSpPr>
          <p:spPr bwMode="auto">
            <a:xfrm>
              <a:off x="1847840" y="4467229"/>
              <a:ext cx="5032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9" name="Text Box 26"/>
            <p:cNvSpPr txBox="1">
              <a:spLocks noChangeArrowheads="1"/>
            </p:cNvSpPr>
            <p:nvPr/>
          </p:nvSpPr>
          <p:spPr bwMode="auto">
            <a:xfrm>
              <a:off x="769927" y="5403854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10" name="Text Box 28"/>
            <p:cNvSpPr txBox="1">
              <a:spLocks noChangeArrowheads="1"/>
            </p:cNvSpPr>
            <p:nvPr/>
          </p:nvSpPr>
          <p:spPr bwMode="auto">
            <a:xfrm>
              <a:off x="2167172" y="5226872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111" name="Text Box 29"/>
            <p:cNvSpPr txBox="1">
              <a:spLocks noChangeArrowheads="1"/>
            </p:cNvSpPr>
            <p:nvPr/>
          </p:nvSpPr>
          <p:spPr bwMode="auto">
            <a:xfrm>
              <a:off x="1776402" y="5872166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524000" y="5348288"/>
            <a:ext cx="5834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克鲁斯卡尔算法求解最小生成树的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7185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47189" name="Text Box 85"/>
          <p:cNvSpPr txBox="1">
            <a:spLocks noChangeArrowheads="1"/>
          </p:cNvSpPr>
          <p:nvPr/>
        </p:nvSpPr>
        <p:spPr bwMode="auto">
          <a:xfrm>
            <a:off x="500034" y="571480"/>
            <a:ext cx="3962398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err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的演示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1290610" y="167853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2371698" y="167853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714348" y="2543719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1363635" y="326285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2298673" y="32628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866873" y="247069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2730473" y="247069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8" name="Line 13"/>
          <p:cNvSpPr>
            <a:spLocks noChangeShapeType="1"/>
          </p:cNvSpPr>
          <p:nvPr/>
        </p:nvSpPr>
        <p:spPr bwMode="auto">
          <a:xfrm>
            <a:off x="1650973" y="1894431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Freeform 14"/>
          <p:cNvSpPr>
            <a:spLocks/>
          </p:cNvSpPr>
          <p:nvPr/>
        </p:nvSpPr>
        <p:spPr bwMode="auto">
          <a:xfrm>
            <a:off x="931835" y="2015081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Freeform 15"/>
          <p:cNvSpPr>
            <a:spLocks/>
          </p:cNvSpPr>
          <p:nvPr/>
        </p:nvSpPr>
        <p:spPr bwMode="auto">
          <a:xfrm>
            <a:off x="996923" y="2942181"/>
            <a:ext cx="392112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Freeform 16"/>
          <p:cNvSpPr>
            <a:spLocks/>
          </p:cNvSpPr>
          <p:nvPr/>
        </p:nvSpPr>
        <p:spPr bwMode="auto">
          <a:xfrm>
            <a:off x="1722410" y="3513681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Freeform 17"/>
          <p:cNvSpPr>
            <a:spLocks/>
          </p:cNvSpPr>
          <p:nvPr/>
        </p:nvSpPr>
        <p:spPr bwMode="auto">
          <a:xfrm>
            <a:off x="1579535" y="2840581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>
            <a:off x="2143098" y="2869156"/>
            <a:ext cx="266400" cy="410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 flipH="1">
            <a:off x="2143098" y="2064294"/>
            <a:ext cx="287337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>
            <a:off x="2659035" y="2038894"/>
            <a:ext cx="2159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Freeform 21"/>
          <p:cNvSpPr>
            <a:spLocks/>
          </p:cNvSpPr>
          <p:nvPr/>
        </p:nvSpPr>
        <p:spPr bwMode="auto">
          <a:xfrm>
            <a:off x="2601885" y="2899319"/>
            <a:ext cx="266700" cy="411162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59"/>
              </a:cxn>
            </a:cxnLst>
            <a:rect l="0" t="0" r="r" b="b"/>
            <a:pathLst>
              <a:path w="168" h="259">
                <a:moveTo>
                  <a:pt x="168" y="0"/>
                </a:moveTo>
                <a:lnTo>
                  <a:pt x="0" y="259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 Box 71"/>
          <p:cNvSpPr txBox="1">
            <a:spLocks noChangeArrowheads="1"/>
          </p:cNvSpPr>
          <p:nvPr/>
        </p:nvSpPr>
        <p:spPr bwMode="auto">
          <a:xfrm>
            <a:off x="793724" y="1988098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8" name="Text Box 72"/>
          <p:cNvSpPr txBox="1">
            <a:spLocks noChangeArrowheads="1"/>
          </p:cNvSpPr>
          <p:nvPr/>
        </p:nvSpPr>
        <p:spPr bwMode="auto">
          <a:xfrm>
            <a:off x="2722550" y="3013619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9" name="Text Box 73"/>
          <p:cNvSpPr txBox="1">
            <a:spLocks noChangeArrowheads="1"/>
          </p:cNvSpPr>
          <p:nvPr/>
        </p:nvSpPr>
        <p:spPr bwMode="auto">
          <a:xfrm>
            <a:off x="2006585" y="2003969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0" name="Text Box 75"/>
          <p:cNvSpPr txBox="1">
            <a:spLocks noChangeArrowheads="1"/>
          </p:cNvSpPr>
          <p:nvPr/>
        </p:nvSpPr>
        <p:spPr bwMode="auto">
          <a:xfrm>
            <a:off x="860398" y="305966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11" name="Text Box 76"/>
          <p:cNvSpPr txBox="1">
            <a:spLocks noChangeArrowheads="1"/>
          </p:cNvSpPr>
          <p:nvPr/>
        </p:nvSpPr>
        <p:spPr bwMode="auto">
          <a:xfrm>
            <a:off x="1865294" y="348829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2" name="Text Box 77"/>
          <p:cNvSpPr txBox="1">
            <a:spLocks noChangeArrowheads="1"/>
          </p:cNvSpPr>
          <p:nvPr/>
        </p:nvSpPr>
        <p:spPr bwMode="auto">
          <a:xfrm>
            <a:off x="1506518" y="2761774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13" name="Text Box 78"/>
          <p:cNvSpPr txBox="1">
            <a:spLocks noChangeArrowheads="1"/>
          </p:cNvSpPr>
          <p:nvPr/>
        </p:nvSpPr>
        <p:spPr bwMode="auto">
          <a:xfrm>
            <a:off x="1863709" y="154732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14" name="Text Box 79"/>
          <p:cNvSpPr txBox="1">
            <a:spLocks noChangeArrowheads="1"/>
          </p:cNvSpPr>
          <p:nvPr/>
        </p:nvSpPr>
        <p:spPr bwMode="auto">
          <a:xfrm>
            <a:off x="1998646" y="291679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5" name="Text Box 80"/>
          <p:cNvSpPr txBox="1">
            <a:spLocks noChangeArrowheads="1"/>
          </p:cNvSpPr>
          <p:nvPr/>
        </p:nvSpPr>
        <p:spPr bwMode="auto">
          <a:xfrm>
            <a:off x="2793988" y="200555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17" name="Oval 6"/>
          <p:cNvSpPr>
            <a:spLocks noChangeArrowheads="1"/>
          </p:cNvSpPr>
          <p:nvPr/>
        </p:nvSpPr>
        <p:spPr bwMode="auto">
          <a:xfrm>
            <a:off x="5915047" y="160709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6996135" y="1607093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19" name="Oval 8"/>
          <p:cNvSpPr>
            <a:spLocks noChangeArrowheads="1"/>
          </p:cNvSpPr>
          <p:nvPr/>
        </p:nvSpPr>
        <p:spPr bwMode="auto">
          <a:xfrm>
            <a:off x="5338785" y="247228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0" name="Oval 9"/>
          <p:cNvSpPr>
            <a:spLocks noChangeArrowheads="1"/>
          </p:cNvSpPr>
          <p:nvPr/>
        </p:nvSpPr>
        <p:spPr bwMode="auto">
          <a:xfrm>
            <a:off x="5988072" y="319141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1" name="Oval 10"/>
          <p:cNvSpPr>
            <a:spLocks noChangeArrowheads="1"/>
          </p:cNvSpPr>
          <p:nvPr/>
        </p:nvSpPr>
        <p:spPr bwMode="auto">
          <a:xfrm>
            <a:off x="6923110" y="3191418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2" name="Oval 11"/>
          <p:cNvSpPr>
            <a:spLocks noChangeArrowheads="1"/>
          </p:cNvSpPr>
          <p:nvPr/>
        </p:nvSpPr>
        <p:spPr bwMode="auto">
          <a:xfrm>
            <a:off x="6491310" y="23992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23" name="Oval 12"/>
          <p:cNvSpPr>
            <a:spLocks noChangeArrowheads="1"/>
          </p:cNvSpPr>
          <p:nvPr/>
        </p:nvSpPr>
        <p:spPr bwMode="auto">
          <a:xfrm>
            <a:off x="7354910" y="23992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5" name="Freeform 14"/>
          <p:cNvSpPr>
            <a:spLocks/>
          </p:cNvSpPr>
          <p:nvPr/>
        </p:nvSpPr>
        <p:spPr bwMode="auto">
          <a:xfrm>
            <a:off x="5556272" y="1943643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Freeform 15"/>
          <p:cNvSpPr>
            <a:spLocks/>
          </p:cNvSpPr>
          <p:nvPr/>
        </p:nvSpPr>
        <p:spPr bwMode="auto">
          <a:xfrm>
            <a:off x="5621360" y="2870743"/>
            <a:ext cx="392112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Freeform 16"/>
          <p:cNvSpPr>
            <a:spLocks/>
          </p:cNvSpPr>
          <p:nvPr/>
        </p:nvSpPr>
        <p:spPr bwMode="auto">
          <a:xfrm>
            <a:off x="6346847" y="3442243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Freeform 17"/>
          <p:cNvSpPr>
            <a:spLocks/>
          </p:cNvSpPr>
          <p:nvPr/>
        </p:nvSpPr>
        <p:spPr bwMode="auto">
          <a:xfrm>
            <a:off x="6203972" y="2769143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 flipH="1">
            <a:off x="6767535" y="1992856"/>
            <a:ext cx="287337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Line 20"/>
          <p:cNvSpPr>
            <a:spLocks noChangeShapeType="1"/>
          </p:cNvSpPr>
          <p:nvPr/>
        </p:nvSpPr>
        <p:spPr bwMode="auto">
          <a:xfrm>
            <a:off x="7283472" y="1967456"/>
            <a:ext cx="2159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Freeform 21"/>
          <p:cNvSpPr>
            <a:spLocks/>
          </p:cNvSpPr>
          <p:nvPr/>
        </p:nvSpPr>
        <p:spPr bwMode="auto">
          <a:xfrm>
            <a:off x="7226322" y="2827881"/>
            <a:ext cx="266700" cy="411162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59"/>
              </a:cxn>
            </a:cxnLst>
            <a:rect l="0" t="0" r="r" b="b"/>
            <a:pathLst>
              <a:path w="168" h="259">
                <a:moveTo>
                  <a:pt x="168" y="0"/>
                </a:moveTo>
                <a:lnTo>
                  <a:pt x="0" y="259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3" name="Line 18"/>
          <p:cNvSpPr>
            <a:spLocks noChangeShapeType="1"/>
          </p:cNvSpPr>
          <p:nvPr/>
        </p:nvSpPr>
        <p:spPr bwMode="auto">
          <a:xfrm>
            <a:off x="6786897" y="2806696"/>
            <a:ext cx="266400" cy="410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5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6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7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8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9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714744" y="210019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214678" y="3571876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选取了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7858148" y="1709828"/>
            <a:ext cx="928694" cy="1862048"/>
            <a:chOff x="7715272" y="1424076"/>
            <a:chExt cx="928694" cy="1862048"/>
          </a:xfrm>
        </p:grpSpPr>
        <p:sp>
          <p:nvSpPr>
            <p:cNvPr id="153" name="Text Box 99"/>
            <p:cNvSpPr txBox="1">
              <a:spLocks noChangeArrowheads="1"/>
            </p:cNvSpPr>
            <p:nvPr/>
          </p:nvSpPr>
          <p:spPr bwMode="auto">
            <a:xfrm>
              <a:off x="8196273" y="1424076"/>
              <a:ext cx="447693" cy="186204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小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生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成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树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54" name="左箭头 153"/>
            <p:cNvSpPr/>
            <p:nvPr/>
          </p:nvSpPr>
          <p:spPr bwMode="auto">
            <a:xfrm>
              <a:off x="7715272" y="2214554"/>
              <a:ext cx="428628" cy="214314"/>
            </a:xfrm>
            <a:prstGeom prst="left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85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25" grpId="0" animBg="1"/>
      <p:bldP spid="126" grpId="0" animBg="1"/>
      <p:bldP spid="127" grpId="0" animBg="1"/>
      <p:bldP spid="128" grpId="0" animBg="1"/>
      <p:bldP spid="128" grpId="1" animBg="1"/>
      <p:bldP spid="130" grpId="0" animBg="1"/>
      <p:bldP spid="131" grpId="0" animBg="1"/>
      <p:bldP spid="132" grpId="0" animBg="1"/>
      <p:bldP spid="142" grpId="0" animBg="1"/>
      <p:bldP spid="143" grpId="0" animBg="1"/>
      <p:bldP spid="143" grpId="1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47"/>
          <p:cNvSpPr txBox="1">
            <a:spLocks noChangeArrowheads="1"/>
          </p:cNvSpPr>
          <p:nvPr/>
        </p:nvSpPr>
        <p:spPr bwMode="auto">
          <a:xfrm>
            <a:off x="500034" y="571480"/>
            <a:ext cx="4500594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算法设计（解决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3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个问题）：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643182"/>
            <a:ext cx="5857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如何解决加入一条边后是否出现回路？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357298"/>
            <a:ext cx="5500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图采用哪种存储结构更合适？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989827"/>
            <a:ext cx="3929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边的排序问题？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4" y="1344598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邻接矩阵</a:t>
            </a:r>
            <a:endParaRPr lang="zh-CN" altLang="en-US" sz="22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992" y="1989827"/>
            <a:ext cx="3643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这里采用直接插入排序算法</a:t>
            </a:r>
            <a:endParaRPr lang="zh-CN" altLang="en-US" sz="22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554" y="3314642"/>
            <a:ext cx="507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采用连通分量编号或顶点集合编号</a:t>
            </a:r>
            <a:endParaRPr lang="zh-CN" altLang="en-US" sz="2200">
              <a:solidFill>
                <a:srgbClr val="FF00FF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323850" y="188913"/>
            <a:ext cx="6391290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算法如何解决出现回路的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问题演示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" name="Text Box 81"/>
          <p:cNvSpPr txBox="1">
            <a:spLocks noChangeArrowheads="1"/>
          </p:cNvSpPr>
          <p:nvPr/>
        </p:nvSpPr>
        <p:spPr bwMode="auto">
          <a:xfrm>
            <a:off x="3286116" y="2603497"/>
            <a:ext cx="13684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1354117" y="167853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500034" y="249713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1354117" y="326285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2211374" y="249713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Freeform 14"/>
          <p:cNvSpPr>
            <a:spLocks/>
          </p:cNvSpPr>
          <p:nvPr/>
        </p:nvSpPr>
        <p:spPr bwMode="auto">
          <a:xfrm>
            <a:off x="781020" y="1987540"/>
            <a:ext cx="588969" cy="543479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795308" y="2916780"/>
            <a:ext cx="574681" cy="48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1689080" y="2857496"/>
            <a:ext cx="571504" cy="519113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784200" y="192880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6" name="Text Box 75"/>
          <p:cNvSpPr txBox="1">
            <a:spLocks noChangeArrowheads="1"/>
          </p:cNvSpPr>
          <p:nvPr/>
        </p:nvSpPr>
        <p:spPr bwMode="auto">
          <a:xfrm>
            <a:off x="646084" y="305966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1214414" y="250030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800" dirty="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>
            <a:off x="1771632" y="277391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6" name="Text Box 81"/>
          <p:cNvSpPr txBox="1">
            <a:spLocks noChangeArrowheads="1"/>
          </p:cNvSpPr>
          <p:nvPr/>
        </p:nvSpPr>
        <p:spPr bwMode="auto">
          <a:xfrm>
            <a:off x="3286116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500430" y="210019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43504" y="265193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72396" y="2571744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345250" y="1416036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0" name="直接连接符 119"/>
          <p:cNvCxnSpPr>
            <a:stCxn id="57" idx="4"/>
            <a:endCxn id="60" idx="0"/>
          </p:cNvCxnSpPr>
          <p:nvPr/>
        </p:nvCxnSpPr>
        <p:spPr>
          <a:xfrm rot="5400000">
            <a:off x="958037" y="2686593"/>
            <a:ext cx="1152525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endCxn id="62" idx="1"/>
          </p:cNvCxnSpPr>
          <p:nvPr/>
        </p:nvCxnSpPr>
        <p:spPr>
          <a:xfrm rot="16200000" flipH="1">
            <a:off x="1694445" y="1990666"/>
            <a:ext cx="602439" cy="53696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79"/>
          <p:cNvSpPr txBox="1">
            <a:spLocks noChangeArrowheads="1"/>
          </p:cNvSpPr>
          <p:nvPr/>
        </p:nvSpPr>
        <p:spPr bwMode="auto">
          <a:xfrm>
            <a:off x="1998646" y="192880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1800" dirty="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Oval 6"/>
          <p:cNvSpPr>
            <a:spLocks noChangeArrowheads="1"/>
          </p:cNvSpPr>
          <p:nvPr/>
        </p:nvSpPr>
        <p:spPr bwMode="auto">
          <a:xfrm>
            <a:off x="6354777" y="17144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8" name="Oval 8"/>
          <p:cNvSpPr>
            <a:spLocks noChangeArrowheads="1"/>
          </p:cNvSpPr>
          <p:nvPr/>
        </p:nvSpPr>
        <p:spPr bwMode="auto">
          <a:xfrm>
            <a:off x="5500694" y="253309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9" name="Oval 9"/>
          <p:cNvSpPr>
            <a:spLocks noChangeArrowheads="1"/>
          </p:cNvSpPr>
          <p:nvPr/>
        </p:nvSpPr>
        <p:spPr bwMode="auto">
          <a:xfrm>
            <a:off x="6354777" y="329881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30" name="Oval 11"/>
          <p:cNvSpPr>
            <a:spLocks noChangeArrowheads="1"/>
          </p:cNvSpPr>
          <p:nvPr/>
        </p:nvSpPr>
        <p:spPr bwMode="auto">
          <a:xfrm>
            <a:off x="7212034" y="253309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Freeform 14"/>
          <p:cNvSpPr>
            <a:spLocks/>
          </p:cNvSpPr>
          <p:nvPr/>
        </p:nvSpPr>
        <p:spPr bwMode="auto">
          <a:xfrm>
            <a:off x="5781680" y="2023497"/>
            <a:ext cx="588969" cy="543479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Freeform 15"/>
          <p:cNvSpPr>
            <a:spLocks/>
          </p:cNvSpPr>
          <p:nvPr/>
        </p:nvSpPr>
        <p:spPr bwMode="auto">
          <a:xfrm>
            <a:off x="5795968" y="2952737"/>
            <a:ext cx="574681" cy="48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57950" y="377430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43504" y="265193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357950" y="377430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Text Box 81"/>
          <p:cNvSpPr txBox="1">
            <a:spLocks noChangeArrowheads="1"/>
          </p:cNvSpPr>
          <p:nvPr/>
        </p:nvSpPr>
        <p:spPr bwMode="auto">
          <a:xfrm>
            <a:off x="3286116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571736" y="3929066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号边的两个顶点的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vset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值相同，不能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添加！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29322" y="85723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vset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：连通分量编号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48" name="直接箭头连接符 147"/>
          <p:cNvCxnSpPr>
            <a:stCxn id="146" idx="2"/>
          </p:cNvCxnSpPr>
          <p:nvPr/>
        </p:nvCxnSpPr>
        <p:spPr>
          <a:xfrm rot="5400000">
            <a:off x="6899805" y="970469"/>
            <a:ext cx="202183" cy="714372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5" grpId="0" animBg="1"/>
      <p:bldP spid="66" grpId="0" animBg="1"/>
      <p:bldP spid="96" grpId="0" animBg="1"/>
      <p:bldP spid="112" grpId="0" animBg="1"/>
      <p:bldP spid="117" grpId="0" animBg="1"/>
      <p:bldP spid="117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1" grpId="0" animBg="1"/>
      <p:bldP spid="132" grpId="0" animBg="1"/>
      <p:bldP spid="141" grpId="0" animBg="1"/>
      <p:bldP spid="142" grpId="0" animBg="1"/>
      <p:bldP spid="142" grpId="1" animBg="1"/>
      <p:bldP spid="143" grpId="0" animBg="1"/>
      <p:bldP spid="143" grpId="1" animBg="1"/>
      <p:bldP spid="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95288" y="664321"/>
            <a:ext cx="8534400" cy="87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实现克鲁斯卡尔算法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时，用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存放图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边，其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类型如下：</a:t>
            </a:r>
            <a:endParaRPr kumimoji="1" lang="zh-CN" altLang="en-US" sz="2200" dirty="0">
              <a:solidFill>
                <a:srgbClr val="99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0899" name="Text Box 1027"/>
          <p:cNvSpPr txBox="1">
            <a:spLocks noChangeArrowheads="1"/>
          </p:cNvSpPr>
          <p:nvPr/>
        </p:nvSpPr>
        <p:spPr bwMode="auto">
          <a:xfrm>
            <a:off x="1500166" y="2000240"/>
            <a:ext cx="4786345" cy="1821213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252000" rIns="252000" bIns="180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边的起始顶点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v;     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边的终止顶点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边的权值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Edge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4357694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Edge E[MAXV];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7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28596" y="998551"/>
            <a:ext cx="8429684" cy="4314203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288000" bIns="144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g)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存放所有边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数组的下标从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开始计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产生的边集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][j]!=0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][j]!=INF)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E[k].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v=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].w=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k++;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InsertSort(E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用直接插入排序对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数组按权值递增排序</a:t>
            </a:r>
          </a:p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初始化辅助数组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 Box 1047"/>
          <p:cNvSpPr txBox="1">
            <a:spLocks noChangeArrowheads="1"/>
          </p:cNvSpPr>
          <p:nvPr/>
        </p:nvSpPr>
        <p:spPr bwMode="auto">
          <a:xfrm>
            <a:off x="428596" y="497783"/>
            <a:ext cx="4824412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克鲁斯卡尔（</a:t>
            </a:r>
            <a:r>
              <a:rPr kumimoji="1"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）算法如下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8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85752" y="342198"/>
            <a:ext cx="8143900" cy="5072497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k=1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表示当前构造生成树的第几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j=0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下标，初值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生成的边数小于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u1=E[j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u;v1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=E[j].v;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头尾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sn1=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vset[u1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sn2=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vset[v1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分别得到两个顶点所属的集合编号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两顶点属于不同的集合</a:t>
            </a:r>
          </a:p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):%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].w);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生成边数增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两个集合统一编号</a:t>
            </a:r>
          </a:p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集合编号为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的改为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vset[i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扫描下一条边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9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3333FF"/>
          </a:solidFill>
          <a:prstDash val="solid"/>
          <a:round/>
          <a:headEnd type="none" w="med" len="med"/>
          <a:tailEnd type="none" w="med" len="lg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0000C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3403</TotalTime>
  <Words>926</Words>
  <Application>Microsoft Office PowerPoint</Application>
  <PresentationFormat>全屏显示(4:3)</PresentationFormat>
  <Paragraphs>251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1166</cp:revision>
  <dcterms:created xsi:type="dcterms:W3CDTF">2004-10-20T02:22:59Z</dcterms:created>
  <dcterms:modified xsi:type="dcterms:W3CDTF">2019-10-12T07:18:55Z</dcterms:modified>
</cp:coreProperties>
</file>