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2"/>
  </p:notesMasterIdLst>
  <p:handoutMasterIdLst>
    <p:handoutMasterId r:id="rId33"/>
  </p:handoutMasterIdLst>
  <p:sldIdLst>
    <p:sldId id="293" r:id="rId2"/>
    <p:sldId id="294" r:id="rId3"/>
    <p:sldId id="295" r:id="rId4"/>
    <p:sldId id="298" r:id="rId5"/>
    <p:sldId id="299" r:id="rId6"/>
    <p:sldId id="324" r:id="rId7"/>
    <p:sldId id="300" r:id="rId8"/>
    <p:sldId id="301" r:id="rId9"/>
    <p:sldId id="302" r:id="rId10"/>
    <p:sldId id="303" r:id="rId11"/>
    <p:sldId id="305" r:id="rId12"/>
    <p:sldId id="306" r:id="rId13"/>
    <p:sldId id="307" r:id="rId14"/>
    <p:sldId id="325" r:id="rId15"/>
    <p:sldId id="330" r:id="rId16"/>
    <p:sldId id="331" r:id="rId17"/>
    <p:sldId id="308" r:id="rId18"/>
    <p:sldId id="310" r:id="rId19"/>
    <p:sldId id="326" r:id="rId20"/>
    <p:sldId id="328" r:id="rId21"/>
    <p:sldId id="311" r:id="rId22"/>
    <p:sldId id="332" r:id="rId23"/>
    <p:sldId id="327" r:id="rId24"/>
    <p:sldId id="313" r:id="rId25"/>
    <p:sldId id="315" r:id="rId26"/>
    <p:sldId id="329" r:id="rId27"/>
    <p:sldId id="316" r:id="rId28"/>
    <p:sldId id="333" r:id="rId29"/>
    <p:sldId id="319" r:id="rId30"/>
    <p:sldId id="32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333FF"/>
    <a:srgbClr val="4F5E02"/>
    <a:srgbClr val="A9B3FD"/>
    <a:srgbClr val="CC00FF"/>
    <a:srgbClr val="9900CC"/>
    <a:srgbClr val="832AA2"/>
    <a:srgbClr val="CC00CC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94B3-DC77-49A9-8E6D-B4963CD0E902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9EC64-109B-43B1-8A6E-129C6394C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F97C47C-0E8A-462C-AA27-C44C3F78AE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4A1-F8F2-4970-B9B0-AA671BB449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F298-31E1-42B5-8DBA-69B11EB645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28A-30CD-42A9-8E4B-ADFDF63F68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20D-1794-4B5F-9897-A6D1211ED7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30C-DAAB-41FA-BDCF-A08FC5068B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4730-DE13-49C7-AA32-ABE1096E9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438-766E-4822-BB03-DF2BF299F6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0EF-21D8-41B0-AC36-C6E978EFD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68D9-46C6-4E0E-B5F5-A45C4C94B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00166" y="2000240"/>
            <a:ext cx="5538766" cy="23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查找的主要方法有：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）顺序查找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 二分查找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）分块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endParaRPr kumimoji="1" lang="zh-CN" altLang="en-US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8" descr="信纸"/>
          <p:cNvSpPr txBox="1">
            <a:spLocks noChangeArrowheads="1"/>
          </p:cNvSpPr>
          <p:nvPr/>
        </p:nvSpPr>
        <p:spPr bwMode="auto">
          <a:xfrm>
            <a:off x="2143108" y="642918"/>
            <a:ext cx="4152900" cy="5794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线性表的查找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785786" y="785794"/>
            <a:ext cx="7175522" cy="138499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折半查找可以设计成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递归算法，如何实现？</a:t>
            </a:r>
            <a:endParaRPr lang="zh-CN" altLang="en-US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71472" y="500042"/>
            <a:ext cx="5000660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二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分查找过程可用二叉树来描述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714620"/>
            <a:ext cx="585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这样的二叉树称为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判定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比较树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7929618" cy="100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把当前查找区间的中间位置上的记录作为</a:t>
            </a:r>
            <a:r>
              <a:rPr kumimoji="1" lang="zh-CN" altLang="en-US" sz="2000" dirty="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根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左子表和右子表中的记录分别作为根的</a:t>
            </a:r>
            <a:r>
              <a:rPr kumimoji="1" lang="zh-CN" altLang="en-US" sz="2000" dirty="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000" dirty="0" smtClean="0">
                <a:solidFill>
                  <a:srgbClr val="FF33CC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906589" y="5072074"/>
            <a:ext cx="4879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[0..10]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的二分查线的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判定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树（</a:t>
            </a:r>
            <a:r>
              <a:rPr kumimoji="1"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=11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kumimoji="1"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kumimoji="1"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507" name="Oval 3"/>
          <p:cNvSpPr>
            <a:spLocks noChangeAspect="1" noChangeArrowheads="1"/>
          </p:cNvSpPr>
          <p:nvPr/>
        </p:nvSpPr>
        <p:spPr bwMode="auto">
          <a:xfrm>
            <a:off x="1289019" y="32004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508" name="Oval 4"/>
          <p:cNvSpPr>
            <a:spLocks noChangeAspect="1" noChangeArrowheads="1"/>
          </p:cNvSpPr>
          <p:nvPr/>
        </p:nvSpPr>
        <p:spPr bwMode="auto">
          <a:xfrm>
            <a:off x="1871632" y="1544638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49369" y="2914650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1~1</a:t>
            </a:r>
          </a:p>
        </p:txBody>
      </p:sp>
      <p:sp>
        <p:nvSpPr>
          <p:cNvPr id="21516" name="Oval 12"/>
          <p:cNvSpPr>
            <a:spLocks noChangeAspect="1" noChangeArrowheads="1"/>
          </p:cNvSpPr>
          <p:nvPr/>
        </p:nvSpPr>
        <p:spPr bwMode="auto">
          <a:xfrm>
            <a:off x="820707" y="23495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262032" y="2263775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0~1</a:t>
            </a:r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1187419" y="2709863"/>
            <a:ext cx="252413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3306732" y="32004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871632" y="1158875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0~4</a:t>
            </a:r>
          </a:p>
        </p:txBody>
      </p:sp>
      <p:sp>
        <p:nvSpPr>
          <p:cNvPr id="21530" name="Oval 26"/>
          <p:cNvSpPr>
            <a:spLocks noChangeAspect="1" noChangeArrowheads="1"/>
          </p:cNvSpPr>
          <p:nvPr/>
        </p:nvSpPr>
        <p:spPr bwMode="auto">
          <a:xfrm>
            <a:off x="2838419" y="23495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3279744" y="2263775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3~4</a:t>
            </a:r>
          </a:p>
        </p:txBody>
      </p:sp>
      <p:sp>
        <p:nvSpPr>
          <p:cNvPr id="21534" name="Freeform 30"/>
          <p:cNvSpPr>
            <a:spLocks/>
          </p:cNvSpPr>
          <p:nvPr/>
        </p:nvSpPr>
        <p:spPr bwMode="auto">
          <a:xfrm>
            <a:off x="3205132" y="2709863"/>
            <a:ext cx="252412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385857" y="269557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3454369" y="27686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347757" y="185578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&lt;</a:t>
            </a:r>
          </a:p>
        </p:txBody>
      </p:sp>
      <p:sp>
        <p:nvSpPr>
          <p:cNvPr id="21540" name="Freeform 36"/>
          <p:cNvSpPr>
            <a:spLocks/>
          </p:cNvSpPr>
          <p:nvPr/>
        </p:nvSpPr>
        <p:spPr bwMode="auto">
          <a:xfrm>
            <a:off x="1155669" y="1885950"/>
            <a:ext cx="752475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41" name="Freeform 37"/>
          <p:cNvSpPr>
            <a:spLocks/>
          </p:cNvSpPr>
          <p:nvPr/>
        </p:nvSpPr>
        <p:spPr bwMode="auto">
          <a:xfrm>
            <a:off x="2270094" y="1876425"/>
            <a:ext cx="68580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2619344" y="1846263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</a:t>
            </a:r>
          </a:p>
        </p:txBody>
      </p:sp>
      <p:sp>
        <p:nvSpPr>
          <p:cNvPr id="21543" name="Oval 39"/>
          <p:cNvSpPr>
            <a:spLocks noChangeAspect="1" noChangeArrowheads="1"/>
          </p:cNvSpPr>
          <p:nvPr/>
        </p:nvSpPr>
        <p:spPr bwMode="auto">
          <a:xfrm>
            <a:off x="5321269" y="32131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1544" name="Oval 40"/>
          <p:cNvSpPr>
            <a:spLocks noChangeAspect="1" noChangeArrowheads="1"/>
          </p:cNvSpPr>
          <p:nvPr/>
        </p:nvSpPr>
        <p:spPr bwMode="auto">
          <a:xfrm>
            <a:off x="5903882" y="1557338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643570" y="3000372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7~7</a:t>
            </a:r>
          </a:p>
        </p:txBody>
      </p:sp>
      <p:sp>
        <p:nvSpPr>
          <p:cNvPr id="21552" name="Oval 48"/>
          <p:cNvSpPr>
            <a:spLocks noChangeAspect="1" noChangeArrowheads="1"/>
          </p:cNvSpPr>
          <p:nvPr/>
        </p:nvSpPr>
        <p:spPr bwMode="auto">
          <a:xfrm>
            <a:off x="4852957" y="2362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5294282" y="2276475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6~7</a:t>
            </a:r>
          </a:p>
        </p:txBody>
      </p:sp>
      <p:sp>
        <p:nvSpPr>
          <p:cNvPr id="21556" name="Freeform 52"/>
          <p:cNvSpPr>
            <a:spLocks/>
          </p:cNvSpPr>
          <p:nvPr/>
        </p:nvSpPr>
        <p:spPr bwMode="auto">
          <a:xfrm>
            <a:off x="5219669" y="2722563"/>
            <a:ext cx="252413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58" name="Oval 54"/>
          <p:cNvSpPr>
            <a:spLocks noChangeAspect="1" noChangeArrowheads="1"/>
          </p:cNvSpPr>
          <p:nvPr/>
        </p:nvSpPr>
        <p:spPr bwMode="auto">
          <a:xfrm>
            <a:off x="7338982" y="32131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6407119" y="1484313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6~8</a:t>
            </a:r>
          </a:p>
        </p:txBody>
      </p:sp>
      <p:sp>
        <p:nvSpPr>
          <p:cNvPr id="21566" name="Oval 62"/>
          <p:cNvSpPr>
            <a:spLocks noChangeAspect="1" noChangeArrowheads="1"/>
          </p:cNvSpPr>
          <p:nvPr/>
        </p:nvSpPr>
        <p:spPr bwMode="auto">
          <a:xfrm>
            <a:off x="6870669" y="2362200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7311994" y="2276475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9~10</a:t>
            </a:r>
          </a:p>
        </p:txBody>
      </p:sp>
      <p:sp>
        <p:nvSpPr>
          <p:cNvPr id="21570" name="Freeform 66"/>
          <p:cNvSpPr>
            <a:spLocks/>
          </p:cNvSpPr>
          <p:nvPr/>
        </p:nvSpPr>
        <p:spPr bwMode="auto">
          <a:xfrm>
            <a:off x="7237382" y="2722563"/>
            <a:ext cx="252412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142844" y="2698750"/>
            <a:ext cx="8281988" cy="1679575"/>
            <a:chOff x="158" y="1700"/>
            <a:chExt cx="5217" cy="1058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703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04" y="224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12" name="Rectangle 8"/>
            <p:cNvSpPr>
              <a:spLocks noChangeAspect="1" noChangeArrowheads="1"/>
            </p:cNvSpPr>
            <p:nvPr/>
          </p:nvSpPr>
          <p:spPr bwMode="auto">
            <a:xfrm>
              <a:off x="487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0~1</a:t>
              </a:r>
            </a:p>
          </p:txBody>
        </p:sp>
        <p:sp>
          <p:nvSpPr>
            <p:cNvPr id="21513" name="Rectangle 9"/>
            <p:cNvSpPr>
              <a:spLocks noChangeAspect="1" noChangeArrowheads="1"/>
            </p:cNvSpPr>
            <p:nvPr/>
          </p:nvSpPr>
          <p:spPr bwMode="auto">
            <a:xfrm>
              <a:off x="1076" y="2544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1~2</a:t>
              </a:r>
            </a:p>
          </p:txBody>
        </p:sp>
        <p:sp>
          <p:nvSpPr>
            <p:cNvPr id="21514" name="Freeform 10"/>
            <p:cNvSpPr>
              <a:spLocks/>
            </p:cNvSpPr>
            <p:nvPr/>
          </p:nvSpPr>
          <p:spPr bwMode="auto">
            <a:xfrm>
              <a:off x="748" y="2236"/>
              <a:ext cx="166" cy="291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1111" y="2243"/>
              <a:ext cx="159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408" y="1715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453" y="1700"/>
              <a:ext cx="166" cy="291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21" name="Rectangle 17"/>
            <p:cNvSpPr>
              <a:spLocks noChangeAspect="1" noChangeArrowheads="1"/>
            </p:cNvSpPr>
            <p:nvPr/>
          </p:nvSpPr>
          <p:spPr bwMode="auto">
            <a:xfrm>
              <a:off x="158" y="2016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∞~</a:t>
              </a:r>
              <a:r>
                <a:rPr lang="en-US" altLang="zh-CN" sz="20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74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475" y="224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26" name="Rectangle 22"/>
            <p:cNvSpPr>
              <a:spLocks noChangeAspect="1" noChangeArrowheads="1"/>
            </p:cNvSpPr>
            <p:nvPr/>
          </p:nvSpPr>
          <p:spPr bwMode="auto">
            <a:xfrm>
              <a:off x="1758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3~4</a:t>
              </a:r>
            </a:p>
          </p:txBody>
        </p:sp>
        <p:sp>
          <p:nvSpPr>
            <p:cNvPr id="21527" name="Rectangle 23"/>
            <p:cNvSpPr>
              <a:spLocks noChangeAspect="1" noChangeArrowheads="1"/>
            </p:cNvSpPr>
            <p:nvPr/>
          </p:nvSpPr>
          <p:spPr bwMode="auto">
            <a:xfrm>
              <a:off x="2347" y="2544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4~5</a:t>
              </a:r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2019" y="2236"/>
              <a:ext cx="166" cy="291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2382" y="2243"/>
              <a:ext cx="159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1679" y="1715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33" name="Freeform 29"/>
            <p:cNvSpPr>
              <a:spLocks/>
            </p:cNvSpPr>
            <p:nvPr/>
          </p:nvSpPr>
          <p:spPr bwMode="auto">
            <a:xfrm>
              <a:off x="1724" y="1700"/>
              <a:ext cx="166" cy="291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5" name="Rectangle 31"/>
            <p:cNvSpPr>
              <a:spLocks noChangeAspect="1" noChangeArrowheads="1"/>
            </p:cNvSpPr>
            <p:nvPr/>
          </p:nvSpPr>
          <p:spPr bwMode="auto">
            <a:xfrm>
              <a:off x="1429" y="2016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~3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3243" y="225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3744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48" name="Rectangle 44"/>
            <p:cNvSpPr>
              <a:spLocks noChangeAspect="1" noChangeArrowheads="1"/>
            </p:cNvSpPr>
            <p:nvPr/>
          </p:nvSpPr>
          <p:spPr bwMode="auto">
            <a:xfrm>
              <a:off x="3027" y="2560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6~7</a:t>
              </a:r>
            </a:p>
          </p:txBody>
        </p:sp>
        <p:sp>
          <p:nvSpPr>
            <p:cNvPr id="21549" name="Rectangle 45"/>
            <p:cNvSpPr>
              <a:spLocks noChangeAspect="1" noChangeArrowheads="1"/>
            </p:cNvSpPr>
            <p:nvPr/>
          </p:nvSpPr>
          <p:spPr bwMode="auto">
            <a:xfrm>
              <a:off x="3616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7~8</a:t>
              </a:r>
            </a:p>
          </p:txBody>
        </p:sp>
        <p:sp>
          <p:nvSpPr>
            <p:cNvPr id="21550" name="Freeform 46"/>
            <p:cNvSpPr>
              <a:spLocks/>
            </p:cNvSpPr>
            <p:nvPr/>
          </p:nvSpPr>
          <p:spPr bwMode="auto">
            <a:xfrm>
              <a:off x="3288" y="2244"/>
              <a:ext cx="166" cy="291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1" name="Freeform 47"/>
            <p:cNvSpPr>
              <a:spLocks/>
            </p:cNvSpPr>
            <p:nvPr/>
          </p:nvSpPr>
          <p:spPr bwMode="auto">
            <a:xfrm>
              <a:off x="3651" y="2251"/>
              <a:ext cx="159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2948" y="172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55" name="Freeform 51"/>
            <p:cNvSpPr>
              <a:spLocks/>
            </p:cNvSpPr>
            <p:nvPr/>
          </p:nvSpPr>
          <p:spPr bwMode="auto">
            <a:xfrm>
              <a:off x="2993" y="1708"/>
              <a:ext cx="166" cy="291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7" name="Rectangle 53"/>
            <p:cNvSpPr>
              <a:spLocks noChangeAspect="1" noChangeArrowheads="1"/>
            </p:cNvSpPr>
            <p:nvPr/>
          </p:nvSpPr>
          <p:spPr bwMode="auto">
            <a:xfrm>
              <a:off x="2698" y="2024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5~6</a:t>
              </a:r>
            </a:p>
          </p:txBody>
        </p:sp>
        <p:sp>
          <p:nvSpPr>
            <p:cNvPr id="21559" name="Text Box 55"/>
            <p:cNvSpPr txBox="1">
              <a:spLocks noChangeArrowheads="1"/>
            </p:cNvSpPr>
            <p:nvPr/>
          </p:nvSpPr>
          <p:spPr bwMode="auto">
            <a:xfrm>
              <a:off x="4514" y="2259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61" name="Text Box 57"/>
            <p:cNvSpPr txBox="1">
              <a:spLocks noChangeArrowheads="1"/>
            </p:cNvSpPr>
            <p:nvPr/>
          </p:nvSpPr>
          <p:spPr bwMode="auto">
            <a:xfrm>
              <a:off x="5015" y="2251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62" name="Rectangle 58"/>
            <p:cNvSpPr>
              <a:spLocks noChangeAspect="1" noChangeArrowheads="1"/>
            </p:cNvSpPr>
            <p:nvPr/>
          </p:nvSpPr>
          <p:spPr bwMode="auto">
            <a:xfrm>
              <a:off x="4298" y="2560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9~10</a:t>
              </a:r>
            </a:p>
          </p:txBody>
        </p:sp>
        <p:sp>
          <p:nvSpPr>
            <p:cNvPr id="21563" name="Rectangle 59"/>
            <p:cNvSpPr>
              <a:spLocks noChangeAspect="1" noChangeArrowheads="1"/>
            </p:cNvSpPr>
            <p:nvPr/>
          </p:nvSpPr>
          <p:spPr bwMode="auto">
            <a:xfrm>
              <a:off x="4887" y="2552"/>
              <a:ext cx="488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10~∞</a:t>
              </a:r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4559" y="2244"/>
              <a:ext cx="166" cy="291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4922" y="2251"/>
              <a:ext cx="159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67" name="Text Box 63"/>
            <p:cNvSpPr txBox="1">
              <a:spLocks noChangeArrowheads="1"/>
            </p:cNvSpPr>
            <p:nvPr/>
          </p:nvSpPr>
          <p:spPr bwMode="auto">
            <a:xfrm>
              <a:off x="4219" y="1723"/>
              <a:ext cx="1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264" y="1708"/>
              <a:ext cx="166" cy="291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71" name="Rectangle 67"/>
            <p:cNvSpPr>
              <a:spLocks noChangeAspect="1" noChangeArrowheads="1"/>
            </p:cNvSpPr>
            <p:nvPr/>
          </p:nvSpPr>
          <p:spPr bwMode="auto">
            <a:xfrm>
              <a:off x="3969" y="2024"/>
              <a:ext cx="545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8</a:t>
              </a: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~9</a:t>
              </a:r>
            </a:p>
          </p:txBody>
        </p:sp>
      </p:grp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5418107" y="270827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</a:t>
            </a: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7486619" y="27813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</a:t>
            </a:r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5380007" y="1868488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&lt;</a:t>
            </a:r>
          </a:p>
        </p:txBody>
      </p:sp>
      <p:sp>
        <p:nvSpPr>
          <p:cNvPr id="21575" name="Freeform 71"/>
          <p:cNvSpPr>
            <a:spLocks/>
          </p:cNvSpPr>
          <p:nvPr/>
        </p:nvSpPr>
        <p:spPr bwMode="auto">
          <a:xfrm>
            <a:off x="5187919" y="1898650"/>
            <a:ext cx="752475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76" name="Freeform 72"/>
          <p:cNvSpPr>
            <a:spLocks/>
          </p:cNvSpPr>
          <p:nvPr/>
        </p:nvSpPr>
        <p:spPr bwMode="auto">
          <a:xfrm>
            <a:off x="6302344" y="1889125"/>
            <a:ext cx="68580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6651594" y="1858963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</a:t>
            </a:r>
          </a:p>
        </p:txBody>
      </p:sp>
      <p:sp>
        <p:nvSpPr>
          <p:cNvPr id="21578" name="Oval 74"/>
          <p:cNvSpPr>
            <a:spLocks noChangeAspect="1" noChangeArrowheads="1"/>
          </p:cNvSpPr>
          <p:nvPr/>
        </p:nvSpPr>
        <p:spPr bwMode="auto">
          <a:xfrm>
            <a:off x="3960782" y="549275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4032219" y="188913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0~10</a:t>
            </a:r>
          </a:p>
        </p:txBody>
      </p:sp>
      <p:sp>
        <p:nvSpPr>
          <p:cNvPr id="21580" name="Text Box 76"/>
          <p:cNvSpPr txBox="1">
            <a:spLocks noChangeArrowheads="1"/>
          </p:cNvSpPr>
          <p:nvPr/>
        </p:nvSpPr>
        <p:spPr bwMode="auto">
          <a:xfrm>
            <a:off x="3022569" y="811213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&lt;</a:t>
            </a:r>
          </a:p>
        </p:txBody>
      </p:sp>
      <p:sp>
        <p:nvSpPr>
          <p:cNvPr id="21581" name="Freeform 77"/>
          <p:cNvSpPr>
            <a:spLocks/>
          </p:cNvSpPr>
          <p:nvPr/>
        </p:nvSpPr>
        <p:spPr bwMode="auto">
          <a:xfrm>
            <a:off x="2285984" y="838200"/>
            <a:ext cx="1682735" cy="804850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82" name="Freeform 78"/>
          <p:cNvSpPr>
            <a:spLocks/>
          </p:cNvSpPr>
          <p:nvPr/>
        </p:nvSpPr>
        <p:spPr bwMode="auto">
          <a:xfrm>
            <a:off x="4400518" y="825500"/>
            <a:ext cx="1671679" cy="746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83" name="Text Box 79"/>
          <p:cNvSpPr txBox="1">
            <a:spLocks noChangeArrowheads="1"/>
          </p:cNvSpPr>
          <p:nvPr/>
        </p:nvSpPr>
        <p:spPr bwMode="auto">
          <a:xfrm>
            <a:off x="5183157" y="8509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&gt;</a:t>
            </a:r>
          </a:p>
        </p:txBody>
      </p:sp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777132" y="3068638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10~10</a:t>
            </a:r>
          </a:p>
        </p:txBody>
      </p: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3671857" y="2979738"/>
            <a:ext cx="64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4~4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642910" y="5643578"/>
            <a:ext cx="6840537" cy="97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外部结点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即查找失败对应的结点，是虚拟的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个关键字：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内部结点为</a:t>
            </a:r>
            <a:r>
              <a:rPr lang="en-US" altLang="zh-CN" sz="2200" i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个，外部结点为</a:t>
            </a:r>
            <a:r>
              <a:rPr lang="en-US" altLang="zh-CN" sz="2200" i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endParaRPr lang="zh-CN" altLang="en-US" sz="2200" dirty="0">
              <a:solidFill>
                <a:srgbClr val="CC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393109" y="642918"/>
            <a:ext cx="671864" cy="3071834"/>
            <a:chOff x="8393109" y="642918"/>
            <a:chExt cx="671864" cy="3071834"/>
          </a:xfrm>
        </p:grpSpPr>
        <p:sp>
          <p:nvSpPr>
            <p:cNvPr id="86" name="右大括号 85"/>
            <p:cNvSpPr/>
            <p:nvPr/>
          </p:nvSpPr>
          <p:spPr>
            <a:xfrm>
              <a:off x="8393109" y="642918"/>
              <a:ext cx="144000" cy="3071834"/>
            </a:xfrm>
            <a:prstGeom prst="rightBrac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572530" y="152557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内部结点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86182" y="4429132"/>
            <a:ext cx="1285884" cy="642942"/>
            <a:chOff x="3786182" y="4429132"/>
            <a:chExt cx="1285884" cy="642942"/>
          </a:xfrm>
        </p:grpSpPr>
        <p:sp>
          <p:nvSpPr>
            <p:cNvPr id="89" name="TextBox 88"/>
            <p:cNvSpPr txBox="1"/>
            <p:nvPr/>
          </p:nvSpPr>
          <p:spPr>
            <a:xfrm>
              <a:off x="3786182" y="467196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外部结点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rot="16200000" flipV="1">
              <a:off x="3857620" y="4429132"/>
              <a:ext cx="285752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4786314" y="4500570"/>
              <a:ext cx="214314" cy="214314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8486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9-1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p320】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对于给定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个数据元素的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表：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(2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40)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二分查找，试问：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的元素，将依次与表中哪些元素比较？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的元素，将依次与哪些元素比较？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）假设查找表中每个元素的概率相同，求查找成功时的平均查找长度和查找不成功时的平均查找长度。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28596" y="3455259"/>
            <a:ext cx="81439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元素，依次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元素比较，共比较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kumimoji="1" lang="zh-CN" altLang="en-US" sz="22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2458424" y="26710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924514" y="134642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2083774" y="199031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2377144" y="2278601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4072594" y="26710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697944" y="199031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3991314" y="2278601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6"/>
          <p:cNvSpPr>
            <a:spLocks/>
          </p:cNvSpPr>
          <p:nvPr/>
        </p:nvSpPr>
        <p:spPr bwMode="auto">
          <a:xfrm>
            <a:off x="2351744" y="1619471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3243284" y="1611851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684224" y="268119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6150314" y="135658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5309574" y="200047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5602944" y="2288761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7298394" y="268119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923744" y="200047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Freeform 66"/>
          <p:cNvSpPr>
            <a:spLocks/>
          </p:cNvSpPr>
          <p:nvPr/>
        </p:nvSpPr>
        <p:spPr bwMode="auto">
          <a:xfrm>
            <a:off x="7217114" y="2288761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Freeform 71"/>
          <p:cNvSpPr>
            <a:spLocks/>
          </p:cNvSpPr>
          <p:nvPr/>
        </p:nvSpPr>
        <p:spPr bwMode="auto">
          <a:xfrm>
            <a:off x="5577544" y="1629631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Freeform 72"/>
          <p:cNvSpPr>
            <a:spLocks/>
          </p:cNvSpPr>
          <p:nvPr/>
        </p:nvSpPr>
        <p:spPr bwMode="auto">
          <a:xfrm>
            <a:off x="6469084" y="1622011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74"/>
          <p:cNvSpPr>
            <a:spLocks noChangeAspect="1" noChangeArrowheads="1"/>
          </p:cNvSpPr>
          <p:nvPr/>
        </p:nvSpPr>
        <p:spPr bwMode="auto">
          <a:xfrm>
            <a:off x="4595834" y="5501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Freeform 77"/>
          <p:cNvSpPr>
            <a:spLocks/>
          </p:cNvSpPr>
          <p:nvPr/>
        </p:nvSpPr>
        <p:spPr bwMode="auto">
          <a:xfrm>
            <a:off x="3214678" y="781271"/>
            <a:ext cx="1387506" cy="647465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Freeform 78"/>
          <p:cNvSpPr>
            <a:spLocks/>
          </p:cNvSpPr>
          <p:nvPr/>
        </p:nvSpPr>
        <p:spPr bwMode="auto">
          <a:xfrm>
            <a:off x="4947624" y="771111"/>
            <a:ext cx="1267450" cy="65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8001024" y="506631"/>
            <a:ext cx="144000" cy="2520000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80445" y="1097805"/>
            <a:ext cx="492443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内部结点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7158" y="714356"/>
            <a:ext cx="1500198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判定树：</a:t>
            </a:r>
            <a:endParaRPr lang="zh-CN" altLang="en-US" sz="22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1" grpId="0" animBg="1"/>
      <p:bldP spid="16" grpId="0" animBg="1"/>
      <p:bldP spid="18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285720" y="3643314"/>
            <a:ext cx="8496300" cy="1614494"/>
            <a:chOff x="285720" y="3643314"/>
            <a:chExt cx="8496300" cy="1614494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285720" y="3643314"/>
              <a:ext cx="8496300" cy="76944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 （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）在查找成功时，会找到图中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某个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内部结点，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则成功时的平均查找长度：　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2357422" y="4572008"/>
            <a:ext cx="4005262" cy="685800"/>
          </p:xfrm>
          <a:graphic>
            <a:graphicData uri="http://schemas.openxmlformats.org/presentationml/2006/ole">
              <p:oleObj spid="_x0000_s67586" name="Equation" r:id="rId3" imgW="2006280" imgH="342720" progId="">
                <p:embed/>
              </p:oleObj>
            </a:graphicData>
          </a:graphic>
        </p:graphicFrame>
      </p:grp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535784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成功二</a:t>
            </a:r>
            <a:r>
              <a:rPr lang="zh-CN" altLang="en-US" sz="220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恰好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是走了一条从判定树的根到被查记录的路径，经历比较的关键字次数恰为该记录在树中的层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715008" y="285728"/>
            <a:ext cx="3214710" cy="2614688"/>
            <a:chOff x="5715008" y="285728"/>
            <a:chExt cx="3214710" cy="2614688"/>
          </a:xfrm>
        </p:grpSpPr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7836882" y="2014198"/>
              <a:ext cx="20193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4"/>
            <p:cNvSpPr>
              <a:spLocks noChangeAspect="1" noChangeArrowheads="1"/>
            </p:cNvSpPr>
            <p:nvPr/>
          </p:nvSpPr>
          <p:spPr bwMode="auto">
            <a:xfrm>
              <a:off x="6770082" y="108201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18"/>
            <p:cNvSpPr>
              <a:spLocks noChangeAspect="1" noChangeArrowheads="1"/>
            </p:cNvSpPr>
            <p:nvPr/>
          </p:nvSpPr>
          <p:spPr bwMode="auto">
            <a:xfrm>
              <a:off x="7918162" y="240662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26"/>
            <p:cNvSpPr>
              <a:spLocks noChangeAspect="1" noChangeArrowheads="1"/>
            </p:cNvSpPr>
            <p:nvPr/>
          </p:nvSpPr>
          <p:spPr bwMode="auto">
            <a:xfrm>
              <a:off x="7543512" y="172590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7088852" y="1347448"/>
              <a:ext cx="54864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74"/>
            <p:cNvSpPr>
              <a:spLocks noChangeAspect="1" noChangeArrowheads="1"/>
            </p:cNvSpPr>
            <p:nvPr/>
          </p:nvSpPr>
          <p:spPr bwMode="auto">
            <a:xfrm>
              <a:off x="8441402" y="285728"/>
              <a:ext cx="345440" cy="3454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>
              <a:off x="7072330" y="516868"/>
              <a:ext cx="1375422" cy="626116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0" y="488"/>
                </a:cxn>
              </a:cxnLst>
              <a:rect l="0" t="0" r="r" b="b"/>
              <a:pathLst>
                <a:path w="1064" h="488">
                  <a:moveTo>
                    <a:pt x="1064" y="0"/>
                  </a:moveTo>
                  <a:lnTo>
                    <a:pt x="0" y="4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5715008" y="1785926"/>
              <a:ext cx="92869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8" y="135729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58214" y="235743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57884" y="2500306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关键字比较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66760" y="4383953"/>
            <a:ext cx="8305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的元素，依次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元素比较，共比较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次。     </a:t>
            </a: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1988510" y="31210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454600" y="179639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613860" y="244028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1907230" y="2728579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3602680" y="31210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228030" y="244028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3521400" y="2728579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6"/>
          <p:cNvSpPr>
            <a:spLocks/>
          </p:cNvSpPr>
          <p:nvPr/>
        </p:nvSpPr>
        <p:spPr bwMode="auto">
          <a:xfrm>
            <a:off x="1881830" y="2069448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2773370" y="2061828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214310" y="313116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5680400" y="180655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4839660" y="245044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5133030" y="2738739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6828480" y="313116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453830" y="245044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Freeform 66"/>
          <p:cNvSpPr>
            <a:spLocks/>
          </p:cNvSpPr>
          <p:nvPr/>
        </p:nvSpPr>
        <p:spPr bwMode="auto">
          <a:xfrm>
            <a:off x="6747200" y="2738739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8"/>
          <p:cNvSpPr>
            <a:spLocks noChangeAspect="1" noChangeArrowheads="1"/>
          </p:cNvSpPr>
          <p:nvPr/>
        </p:nvSpPr>
        <p:spPr bwMode="auto">
          <a:xfrm>
            <a:off x="1489400" y="3801728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2~3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9"/>
          <p:cNvSpPr>
            <a:spLocks noChangeAspect="1" noChangeArrowheads="1"/>
          </p:cNvSpPr>
          <p:nvPr/>
        </p:nvSpPr>
        <p:spPr bwMode="auto">
          <a:xfrm>
            <a:off x="2237430" y="3791568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3~10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Freeform 10"/>
          <p:cNvSpPr>
            <a:spLocks/>
          </p:cNvSpPr>
          <p:nvPr/>
        </p:nvSpPr>
        <p:spPr bwMode="auto">
          <a:xfrm>
            <a:off x="1820870" y="3400408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Freeform 11"/>
          <p:cNvSpPr>
            <a:spLocks/>
          </p:cNvSpPr>
          <p:nvPr/>
        </p:nvSpPr>
        <p:spPr bwMode="auto">
          <a:xfrm>
            <a:off x="2281880" y="3409299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1446220" y="2719688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17"/>
          <p:cNvSpPr>
            <a:spLocks noChangeAspect="1" noChangeArrowheads="1"/>
          </p:cNvSpPr>
          <p:nvPr/>
        </p:nvSpPr>
        <p:spPr bwMode="auto">
          <a:xfrm>
            <a:off x="1071570" y="3121008"/>
            <a:ext cx="69215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 22"/>
          <p:cNvSpPr>
            <a:spLocks noChangeAspect="1" noChangeArrowheads="1"/>
          </p:cNvSpPr>
          <p:nvPr/>
        </p:nvSpPr>
        <p:spPr bwMode="auto">
          <a:xfrm>
            <a:off x="3103570" y="3801728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15~20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tangle 23"/>
          <p:cNvSpPr>
            <a:spLocks noChangeAspect="1" noChangeArrowheads="1"/>
          </p:cNvSpPr>
          <p:nvPr/>
        </p:nvSpPr>
        <p:spPr bwMode="auto">
          <a:xfrm>
            <a:off x="3851600" y="3791568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20~25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3435040" y="3400408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Freeform 25"/>
          <p:cNvSpPr>
            <a:spLocks/>
          </p:cNvSpPr>
          <p:nvPr/>
        </p:nvSpPr>
        <p:spPr bwMode="auto">
          <a:xfrm>
            <a:off x="3896050" y="3409299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Freeform 29"/>
          <p:cNvSpPr>
            <a:spLocks/>
          </p:cNvSpPr>
          <p:nvPr/>
        </p:nvSpPr>
        <p:spPr bwMode="auto">
          <a:xfrm>
            <a:off x="3060390" y="2719688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2685740" y="3121008"/>
            <a:ext cx="692150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~15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44"/>
          <p:cNvSpPr>
            <a:spLocks noChangeAspect="1" noChangeArrowheads="1"/>
          </p:cNvSpPr>
          <p:nvPr/>
        </p:nvSpPr>
        <p:spPr bwMode="auto">
          <a:xfrm>
            <a:off x="4715200" y="3811888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28~29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45"/>
          <p:cNvSpPr>
            <a:spLocks noChangeAspect="1" noChangeArrowheads="1"/>
          </p:cNvSpPr>
          <p:nvPr/>
        </p:nvSpPr>
        <p:spPr bwMode="auto">
          <a:xfrm>
            <a:off x="5463230" y="3801728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29~30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Freeform 46"/>
          <p:cNvSpPr>
            <a:spLocks/>
          </p:cNvSpPr>
          <p:nvPr/>
        </p:nvSpPr>
        <p:spPr bwMode="auto">
          <a:xfrm>
            <a:off x="5046670" y="3410568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Freeform 47"/>
          <p:cNvSpPr>
            <a:spLocks/>
          </p:cNvSpPr>
          <p:nvPr/>
        </p:nvSpPr>
        <p:spPr bwMode="auto">
          <a:xfrm>
            <a:off x="5507680" y="3419459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Freeform 51"/>
          <p:cNvSpPr>
            <a:spLocks/>
          </p:cNvSpPr>
          <p:nvPr/>
        </p:nvSpPr>
        <p:spPr bwMode="auto">
          <a:xfrm>
            <a:off x="4672020" y="2729848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53"/>
          <p:cNvSpPr>
            <a:spLocks noChangeAspect="1" noChangeArrowheads="1"/>
          </p:cNvSpPr>
          <p:nvPr/>
        </p:nvSpPr>
        <p:spPr bwMode="auto">
          <a:xfrm>
            <a:off x="4297370" y="3131168"/>
            <a:ext cx="69215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25~28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58"/>
          <p:cNvSpPr>
            <a:spLocks noChangeAspect="1" noChangeArrowheads="1"/>
          </p:cNvSpPr>
          <p:nvPr/>
        </p:nvSpPr>
        <p:spPr bwMode="auto">
          <a:xfrm>
            <a:off x="6329370" y="3811888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35~40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59"/>
          <p:cNvSpPr>
            <a:spLocks noChangeAspect="1" noChangeArrowheads="1"/>
          </p:cNvSpPr>
          <p:nvPr/>
        </p:nvSpPr>
        <p:spPr bwMode="auto">
          <a:xfrm>
            <a:off x="7077400" y="3801728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&gt;40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Freeform 60"/>
          <p:cNvSpPr>
            <a:spLocks/>
          </p:cNvSpPr>
          <p:nvPr/>
        </p:nvSpPr>
        <p:spPr bwMode="auto">
          <a:xfrm>
            <a:off x="6660840" y="3410568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Freeform 61"/>
          <p:cNvSpPr>
            <a:spLocks/>
          </p:cNvSpPr>
          <p:nvPr/>
        </p:nvSpPr>
        <p:spPr bwMode="auto">
          <a:xfrm>
            <a:off x="7121850" y="3419459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Freeform 65"/>
          <p:cNvSpPr>
            <a:spLocks/>
          </p:cNvSpPr>
          <p:nvPr/>
        </p:nvSpPr>
        <p:spPr bwMode="auto">
          <a:xfrm>
            <a:off x="6286190" y="2729848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67"/>
          <p:cNvSpPr>
            <a:spLocks noChangeAspect="1" noChangeArrowheads="1"/>
          </p:cNvSpPr>
          <p:nvPr/>
        </p:nvSpPr>
        <p:spPr bwMode="auto">
          <a:xfrm>
            <a:off x="5911540" y="3131168"/>
            <a:ext cx="69215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30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5107630" y="2079608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Freeform 72"/>
          <p:cNvSpPr>
            <a:spLocks/>
          </p:cNvSpPr>
          <p:nvPr/>
        </p:nvSpPr>
        <p:spPr bwMode="auto">
          <a:xfrm>
            <a:off x="5999170" y="2071988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74"/>
          <p:cNvSpPr>
            <a:spLocks noChangeAspect="1" noChangeArrowheads="1"/>
          </p:cNvSpPr>
          <p:nvPr/>
        </p:nvSpPr>
        <p:spPr bwMode="auto">
          <a:xfrm>
            <a:off x="4125920" y="10001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2786050" y="1231248"/>
            <a:ext cx="1346220" cy="626116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4477710" y="1221088"/>
            <a:ext cx="1237298" cy="6362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00990" y="3143248"/>
            <a:ext cx="142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外部结点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rot="5400000">
            <a:off x="7572428" y="3500438"/>
            <a:ext cx="357190" cy="214314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74" idx="3"/>
          </p:cNvCxnSpPr>
          <p:nvPr/>
        </p:nvCxnSpPr>
        <p:spPr>
          <a:xfrm rot="10800000">
            <a:off x="6603690" y="3254280"/>
            <a:ext cx="1040176" cy="103285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8596" y="500042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带外部结点的判定树：</a:t>
            </a:r>
            <a:endParaRPr lang="zh-CN" altLang="en-US" sz="22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28" grpId="0" animBg="1"/>
      <p:bldP spid="30" grpId="0" animBg="1"/>
      <p:bldP spid="65" grpId="0" animBg="1"/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/>
          <p:cNvGrpSpPr/>
          <p:nvPr/>
        </p:nvGrpSpPr>
        <p:grpSpPr>
          <a:xfrm>
            <a:off x="363565" y="3714752"/>
            <a:ext cx="8208963" cy="1731957"/>
            <a:chOff x="363565" y="3714752"/>
            <a:chExt cx="8208963" cy="1731957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63565" y="3714752"/>
              <a:ext cx="8208963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kumimoji="1"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）在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查找不成功</a:t>
              </a:r>
              <a:r>
                <a:rPr kumimoji="1"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时，会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找到图中</a:t>
              </a:r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某个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外部结点，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则不成功时的平均查找长度： </a:t>
              </a:r>
            </a:p>
          </p:txBody>
        </p:sp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2890893" y="4762496"/>
            <a:ext cx="3055938" cy="684213"/>
          </p:xfrm>
          <a:graphic>
            <a:graphicData uri="http://schemas.openxmlformats.org/presentationml/2006/ole">
              <p:oleObj spid="_x0000_s25604" name="Equation" r:id="rId3" imgW="1511280" imgH="342720" progId="">
                <p:embed/>
              </p:oleObj>
            </a:graphicData>
          </a:graphic>
        </p:graphicFrame>
      </p:grp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314626" y="528560"/>
            <a:ext cx="521497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成功二分查找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比较过程经历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了一条从判定树根到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某个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外部结点的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路径，所需的关键字比较次数是该路径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内部结点的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总数。　　</a:t>
            </a:r>
          </a:p>
        </p:txBody>
      </p:sp>
      <p:sp>
        <p:nvSpPr>
          <p:cNvPr id="94" name="Oval 40"/>
          <p:cNvSpPr>
            <a:spLocks noChangeAspect="1" noChangeArrowheads="1"/>
          </p:cNvSpPr>
          <p:nvPr/>
        </p:nvSpPr>
        <p:spPr bwMode="auto">
          <a:xfrm>
            <a:off x="8512840" y="129298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Oval 48"/>
          <p:cNvSpPr>
            <a:spLocks noChangeAspect="1" noChangeArrowheads="1"/>
          </p:cNvSpPr>
          <p:nvPr/>
        </p:nvSpPr>
        <p:spPr bwMode="auto">
          <a:xfrm>
            <a:off x="7672100" y="193687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Freeform 51"/>
          <p:cNvSpPr>
            <a:spLocks/>
          </p:cNvSpPr>
          <p:nvPr/>
        </p:nvSpPr>
        <p:spPr bwMode="auto">
          <a:xfrm>
            <a:off x="7504460" y="2216279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53"/>
          <p:cNvSpPr>
            <a:spLocks noChangeAspect="1" noChangeArrowheads="1"/>
          </p:cNvSpPr>
          <p:nvPr/>
        </p:nvSpPr>
        <p:spPr bwMode="auto">
          <a:xfrm>
            <a:off x="7129810" y="2617598"/>
            <a:ext cx="885493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25~28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Freeform 71"/>
          <p:cNvSpPr>
            <a:spLocks/>
          </p:cNvSpPr>
          <p:nvPr/>
        </p:nvSpPr>
        <p:spPr bwMode="auto">
          <a:xfrm>
            <a:off x="7940070" y="1566039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Oval 74"/>
          <p:cNvSpPr>
            <a:spLocks noChangeAspect="1" noChangeArrowheads="1"/>
          </p:cNvSpPr>
          <p:nvPr/>
        </p:nvSpPr>
        <p:spPr bwMode="auto">
          <a:xfrm>
            <a:off x="6958360" y="48653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Freeform 78"/>
          <p:cNvSpPr>
            <a:spLocks/>
          </p:cNvSpPr>
          <p:nvPr/>
        </p:nvSpPr>
        <p:spPr bwMode="auto">
          <a:xfrm>
            <a:off x="7310150" y="707519"/>
            <a:ext cx="1262378" cy="6497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右箭头 100"/>
          <p:cNvSpPr/>
          <p:nvPr/>
        </p:nvSpPr>
        <p:spPr>
          <a:xfrm>
            <a:off x="5743914" y="1743006"/>
            <a:ext cx="928694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43914" y="131437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2462" y="2571744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43914" y="295745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428596" y="300912"/>
            <a:ext cx="8497887" cy="155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比较大时，将判定树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看成内部结点的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总数为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、高度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</a:t>
            </a:r>
            <a:r>
              <a:rPr lang="zh-CN" altLang="en-US" sz="220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（高度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不计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外部结点）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。树中第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层上的记录个数为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baseline="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baseline="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，查找该层上的每个记录需要进行</a:t>
            </a: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次比较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928794" y="2285992"/>
            <a:ext cx="6162701" cy="2390491"/>
            <a:chOff x="1928794" y="2285992"/>
            <a:chExt cx="6162701" cy="2390491"/>
          </a:xfrm>
        </p:grpSpPr>
        <p:sp>
          <p:nvSpPr>
            <p:cNvPr id="171027" name="Freeform 19"/>
            <p:cNvSpPr>
              <a:spLocks/>
            </p:cNvSpPr>
            <p:nvPr/>
          </p:nvSpPr>
          <p:spPr bwMode="auto">
            <a:xfrm>
              <a:off x="2031982" y="3771892"/>
              <a:ext cx="101600" cy="46166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28" name="Freeform 20"/>
            <p:cNvSpPr>
              <a:spLocks/>
            </p:cNvSpPr>
            <p:nvPr/>
          </p:nvSpPr>
          <p:spPr bwMode="auto">
            <a:xfrm>
              <a:off x="2273282" y="3775067"/>
              <a:ext cx="10795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3441682" y="22859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2936857" y="27177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3944919" y="27177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1989503" y="35813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24" name="Text Box 16"/>
            <p:cNvSpPr txBox="1">
              <a:spLocks noChangeArrowheads="1"/>
            </p:cNvSpPr>
            <p:nvPr/>
          </p:nvSpPr>
          <p:spPr bwMode="auto">
            <a:xfrm>
              <a:off x="2433619" y="2974967"/>
              <a:ext cx="2519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1928794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2322494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29" name="Freeform 21"/>
            <p:cNvSpPr>
              <a:spLocks/>
            </p:cNvSpPr>
            <p:nvPr/>
          </p:nvSpPr>
          <p:spPr bwMode="auto">
            <a:xfrm>
              <a:off x="2738419" y="3771892"/>
              <a:ext cx="101600" cy="46166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0" name="Freeform 22"/>
            <p:cNvSpPr>
              <a:spLocks/>
            </p:cNvSpPr>
            <p:nvPr/>
          </p:nvSpPr>
          <p:spPr bwMode="auto">
            <a:xfrm>
              <a:off x="2979719" y="3775067"/>
              <a:ext cx="10795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1" name="Oval 23"/>
            <p:cNvSpPr>
              <a:spLocks noChangeArrowheads="1"/>
            </p:cNvSpPr>
            <p:nvPr/>
          </p:nvSpPr>
          <p:spPr bwMode="auto">
            <a:xfrm>
              <a:off x="2695941" y="35813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2" name="Rectangle 24"/>
            <p:cNvSpPr>
              <a:spLocks noChangeArrowheads="1"/>
            </p:cNvSpPr>
            <p:nvPr/>
          </p:nvSpPr>
          <p:spPr bwMode="auto">
            <a:xfrm>
              <a:off x="2635232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3" name="Rectangle 25"/>
            <p:cNvSpPr>
              <a:spLocks noChangeArrowheads="1"/>
            </p:cNvSpPr>
            <p:nvPr/>
          </p:nvSpPr>
          <p:spPr bwMode="auto">
            <a:xfrm>
              <a:off x="3028932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4" name="Freeform 26"/>
            <p:cNvSpPr>
              <a:spLocks/>
            </p:cNvSpPr>
            <p:nvPr/>
          </p:nvSpPr>
          <p:spPr bwMode="auto">
            <a:xfrm>
              <a:off x="3459144" y="3771892"/>
              <a:ext cx="101600" cy="46166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5" name="Freeform 27"/>
            <p:cNvSpPr>
              <a:spLocks/>
            </p:cNvSpPr>
            <p:nvPr/>
          </p:nvSpPr>
          <p:spPr bwMode="auto">
            <a:xfrm>
              <a:off x="3700444" y="3775067"/>
              <a:ext cx="10795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6" name="Oval 28"/>
            <p:cNvSpPr>
              <a:spLocks noChangeArrowheads="1"/>
            </p:cNvSpPr>
            <p:nvPr/>
          </p:nvSpPr>
          <p:spPr bwMode="auto">
            <a:xfrm>
              <a:off x="3416666" y="35813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7" name="Rectangle 29"/>
            <p:cNvSpPr>
              <a:spLocks noChangeArrowheads="1"/>
            </p:cNvSpPr>
            <p:nvPr/>
          </p:nvSpPr>
          <p:spPr bwMode="auto">
            <a:xfrm>
              <a:off x="3355957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8" name="Rectangle 30"/>
            <p:cNvSpPr>
              <a:spLocks noChangeArrowheads="1"/>
            </p:cNvSpPr>
            <p:nvPr/>
          </p:nvSpPr>
          <p:spPr bwMode="auto">
            <a:xfrm>
              <a:off x="3749657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9" name="Freeform 31"/>
            <p:cNvSpPr>
              <a:spLocks/>
            </p:cNvSpPr>
            <p:nvPr/>
          </p:nvSpPr>
          <p:spPr bwMode="auto">
            <a:xfrm>
              <a:off x="4683107" y="3771892"/>
              <a:ext cx="101600" cy="46166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40" name="Freeform 32"/>
            <p:cNvSpPr>
              <a:spLocks/>
            </p:cNvSpPr>
            <p:nvPr/>
          </p:nvSpPr>
          <p:spPr bwMode="auto">
            <a:xfrm>
              <a:off x="4924407" y="3775067"/>
              <a:ext cx="10795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41" name="Oval 33"/>
            <p:cNvSpPr>
              <a:spLocks noChangeArrowheads="1"/>
            </p:cNvSpPr>
            <p:nvPr/>
          </p:nvSpPr>
          <p:spPr bwMode="auto">
            <a:xfrm>
              <a:off x="4640628" y="35813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42" name="Rectangle 34"/>
            <p:cNvSpPr>
              <a:spLocks noChangeArrowheads="1"/>
            </p:cNvSpPr>
            <p:nvPr/>
          </p:nvSpPr>
          <p:spPr bwMode="auto">
            <a:xfrm>
              <a:off x="4579919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43" name="Rectangle 35"/>
            <p:cNvSpPr>
              <a:spLocks noChangeArrowheads="1"/>
            </p:cNvSpPr>
            <p:nvPr/>
          </p:nvSpPr>
          <p:spPr bwMode="auto">
            <a:xfrm>
              <a:off x="4973619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44" name="Text Box 36"/>
            <p:cNvSpPr txBox="1">
              <a:spLocks noChangeArrowheads="1"/>
            </p:cNvSpPr>
            <p:nvPr/>
          </p:nvSpPr>
          <p:spPr bwMode="auto">
            <a:xfrm>
              <a:off x="3965557" y="350995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6000760" y="3857628"/>
              <a:ext cx="20161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外部结点层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5643570" y="2857496"/>
              <a:ext cx="24479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高度 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000" baseline="-25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39" name="直接连接符 38"/>
            <p:cNvCxnSpPr>
              <a:stCxn id="171013" idx="3"/>
              <a:endCxn id="171014" idx="7"/>
            </p:cNvCxnSpPr>
            <p:nvPr/>
          </p:nvCxnSpPr>
          <p:spPr>
            <a:xfrm rot="5400000">
              <a:off x="3280649" y="2556759"/>
              <a:ext cx="177242" cy="250267"/>
            </a:xfrm>
            <a:prstGeom prst="lin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71013" idx="5"/>
              <a:endCxn id="171015" idx="1"/>
            </p:cNvCxnSpPr>
            <p:nvPr/>
          </p:nvCxnSpPr>
          <p:spPr>
            <a:xfrm rot="16200000" flipH="1">
              <a:off x="3784679" y="2557552"/>
              <a:ext cx="177242" cy="248679"/>
            </a:xfrm>
            <a:prstGeom prst="lin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右大括号 41"/>
            <p:cNvSpPr/>
            <p:nvPr/>
          </p:nvSpPr>
          <p:spPr>
            <a:xfrm>
              <a:off x="5357818" y="2285992"/>
              <a:ext cx="142876" cy="1571636"/>
            </a:xfrm>
            <a:prstGeom prst="rightBrac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646113" y="2714620"/>
            <a:ext cx="7569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等概率假设下，二分查找成功时的平均查找长度为：</a:t>
            </a:r>
          </a:p>
        </p:txBody>
      </p:sp>
      <p:sp>
        <p:nvSpPr>
          <p:cNvPr id="171048" name="Text Box 40"/>
          <p:cNvSpPr txBox="1">
            <a:spLocks noChangeArrowheads="1"/>
          </p:cNvSpPr>
          <p:nvPr/>
        </p:nvSpPr>
        <p:spPr bwMode="auto">
          <a:xfrm>
            <a:off x="214282" y="4429132"/>
            <a:ext cx="8715404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个元素，二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查找成功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时最多的关键字比较次数为：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不成功时关键字比较次数为：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785786" y="5429264"/>
            <a:ext cx="5857916" cy="755040"/>
            <a:chOff x="785786" y="5429264"/>
            <a:chExt cx="5857916" cy="755040"/>
          </a:xfrm>
        </p:grpSpPr>
        <p:sp>
          <p:nvSpPr>
            <p:cNvPr id="67" name="TextBox 66"/>
            <p:cNvSpPr txBox="1"/>
            <p:nvPr/>
          </p:nvSpPr>
          <p:spPr>
            <a:xfrm>
              <a:off x="1357290" y="5753417"/>
              <a:ext cx="5286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二分查找的时间复杂度为</a:t>
              </a:r>
              <a:r>
                <a:rPr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2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200" baseline="-25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2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左弧形箭头 67"/>
            <p:cNvSpPr/>
            <p:nvPr/>
          </p:nvSpPr>
          <p:spPr>
            <a:xfrm>
              <a:off x="785786" y="5429264"/>
              <a:ext cx="357190" cy="714380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20713" y="3260725"/>
          <a:ext cx="7334250" cy="1039813"/>
        </p:xfrm>
        <a:graphic>
          <a:graphicData uri="http://schemas.openxmlformats.org/presentationml/2006/ole">
            <p:oleObj spid="_x0000_s51202" name="Equation" r:id="rId3" imgW="3670200" imgH="520560" progId="">
              <p:embed/>
            </p:oleObj>
          </a:graphicData>
        </a:graphic>
      </p:graphicFrame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19</a:t>
            </a:fld>
            <a:r>
              <a:rPr lang="en-US" altLang="zh-CN" smtClean="0"/>
              <a:t>/29</a:t>
            </a:r>
            <a:endParaRPr lang="en-US" altLang="zh-CN"/>
          </a:p>
        </p:txBody>
      </p:sp>
      <p:grpSp>
        <p:nvGrpSpPr>
          <p:cNvPr id="69" name="组合 68"/>
          <p:cNvGrpSpPr/>
          <p:nvPr/>
        </p:nvGrpSpPr>
        <p:grpSpPr>
          <a:xfrm>
            <a:off x="1357290" y="214290"/>
            <a:ext cx="5786478" cy="2143140"/>
            <a:chOff x="1928794" y="2285992"/>
            <a:chExt cx="6568142" cy="2390491"/>
          </a:xfrm>
        </p:grpSpPr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31982" y="3771892"/>
              <a:ext cx="101600" cy="46166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2273282" y="3775067"/>
              <a:ext cx="10795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3441682" y="22859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2936857" y="27177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3944919" y="27177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Oval 10"/>
            <p:cNvSpPr>
              <a:spLocks noChangeArrowheads="1"/>
            </p:cNvSpPr>
            <p:nvPr/>
          </p:nvSpPr>
          <p:spPr bwMode="auto">
            <a:xfrm>
              <a:off x="1989503" y="35813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auto">
            <a:xfrm>
              <a:off x="2433619" y="2974967"/>
              <a:ext cx="2519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……</a:t>
              </a: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1928794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2322494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Freeform 21"/>
            <p:cNvSpPr>
              <a:spLocks/>
            </p:cNvSpPr>
            <p:nvPr/>
          </p:nvSpPr>
          <p:spPr bwMode="auto">
            <a:xfrm>
              <a:off x="2738419" y="3771892"/>
              <a:ext cx="101600" cy="46166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auto">
            <a:xfrm>
              <a:off x="2979719" y="3775067"/>
              <a:ext cx="10795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Oval 23"/>
            <p:cNvSpPr>
              <a:spLocks noChangeArrowheads="1"/>
            </p:cNvSpPr>
            <p:nvPr/>
          </p:nvSpPr>
          <p:spPr bwMode="auto">
            <a:xfrm>
              <a:off x="2695941" y="35813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2635232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Rectangle 25"/>
            <p:cNvSpPr>
              <a:spLocks noChangeArrowheads="1"/>
            </p:cNvSpPr>
            <p:nvPr/>
          </p:nvSpPr>
          <p:spPr bwMode="auto">
            <a:xfrm>
              <a:off x="3028932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3459144" y="3771892"/>
              <a:ext cx="101600" cy="46166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Freeform 27"/>
            <p:cNvSpPr>
              <a:spLocks/>
            </p:cNvSpPr>
            <p:nvPr/>
          </p:nvSpPr>
          <p:spPr bwMode="auto">
            <a:xfrm>
              <a:off x="3700444" y="3775067"/>
              <a:ext cx="10795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28"/>
            <p:cNvSpPr>
              <a:spLocks noChangeArrowheads="1"/>
            </p:cNvSpPr>
            <p:nvPr/>
          </p:nvSpPr>
          <p:spPr bwMode="auto">
            <a:xfrm>
              <a:off x="3416666" y="35813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29"/>
            <p:cNvSpPr>
              <a:spLocks noChangeArrowheads="1"/>
            </p:cNvSpPr>
            <p:nvPr/>
          </p:nvSpPr>
          <p:spPr bwMode="auto">
            <a:xfrm>
              <a:off x="3355957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auto">
            <a:xfrm>
              <a:off x="3749657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Freeform 31"/>
            <p:cNvSpPr>
              <a:spLocks/>
            </p:cNvSpPr>
            <p:nvPr/>
          </p:nvSpPr>
          <p:spPr bwMode="auto">
            <a:xfrm>
              <a:off x="4683107" y="3771892"/>
              <a:ext cx="101600" cy="46166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0" y="130"/>
                </a:cxn>
              </a:cxnLst>
              <a:rect l="0" t="0" r="r" b="b"/>
              <a:pathLst>
                <a:path w="64" h="130">
                  <a:moveTo>
                    <a:pt x="64" y="0"/>
                  </a:moveTo>
                  <a:lnTo>
                    <a:pt x="0" y="1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4924407" y="3775067"/>
              <a:ext cx="10795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150"/>
                </a:cxn>
              </a:cxnLst>
              <a:rect l="0" t="0" r="r" b="b"/>
              <a:pathLst>
                <a:path w="68" h="150">
                  <a:moveTo>
                    <a:pt x="0" y="0"/>
                  </a:moveTo>
                  <a:lnTo>
                    <a:pt x="68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33"/>
            <p:cNvSpPr>
              <a:spLocks noChangeArrowheads="1"/>
            </p:cNvSpPr>
            <p:nvPr/>
          </p:nvSpPr>
          <p:spPr bwMode="auto">
            <a:xfrm>
              <a:off x="4640628" y="3581392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4579919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4973619" y="4214818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3965557" y="350995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97" name="Text Box 37"/>
            <p:cNvSpPr txBox="1">
              <a:spLocks noChangeArrowheads="1"/>
            </p:cNvSpPr>
            <p:nvPr/>
          </p:nvSpPr>
          <p:spPr bwMode="auto">
            <a:xfrm>
              <a:off x="6000760" y="3857628"/>
              <a:ext cx="20161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外部结点层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8" name="Text Box 39"/>
            <p:cNvSpPr txBox="1">
              <a:spLocks noChangeArrowheads="1"/>
            </p:cNvSpPr>
            <p:nvPr/>
          </p:nvSpPr>
          <p:spPr bwMode="auto">
            <a:xfrm>
              <a:off x="5643571" y="2857496"/>
              <a:ext cx="2853365" cy="446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高度 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000" baseline="-25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99" name="直接连接符 98"/>
            <p:cNvCxnSpPr>
              <a:stCxn id="74" idx="3"/>
              <a:endCxn id="75" idx="7"/>
            </p:cNvCxnSpPr>
            <p:nvPr/>
          </p:nvCxnSpPr>
          <p:spPr>
            <a:xfrm rot="5400000">
              <a:off x="3280649" y="2556759"/>
              <a:ext cx="177242" cy="250267"/>
            </a:xfrm>
            <a:prstGeom prst="lin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74" idx="5"/>
              <a:endCxn id="76" idx="1"/>
            </p:cNvCxnSpPr>
            <p:nvPr/>
          </p:nvCxnSpPr>
          <p:spPr>
            <a:xfrm rot="16200000" flipH="1">
              <a:off x="3784679" y="2557552"/>
              <a:ext cx="177242" cy="248679"/>
            </a:xfrm>
            <a:prstGeom prst="lin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右大括号 100"/>
            <p:cNvSpPr/>
            <p:nvPr/>
          </p:nvSpPr>
          <p:spPr>
            <a:xfrm>
              <a:off x="5357818" y="2285992"/>
              <a:ext cx="142876" cy="1571636"/>
            </a:xfrm>
            <a:prstGeom prst="rightBrace">
              <a:avLst/>
            </a:prstGeom>
            <a:ln w="28575">
              <a:solidFill>
                <a:srgbClr val="4F5E0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1710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969964" y="1772564"/>
            <a:ext cx="7674002" cy="234925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表中最多记录个数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 </a:t>
            </a:r>
            <a:r>
              <a:rPr kumimoji="1" lang="en-US" altLang="zh-CN" sz="1800" dirty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key; 	  </a:t>
            </a:r>
            <a:r>
              <a:rPr kumimoji="1" lang="en-US" altLang="zh-CN" sz="1800" dirty="0" smtClean="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为关键字的数据类型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RecType;			//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查找顺序表元素类型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323850" y="333375"/>
            <a:ext cx="8462992" cy="135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线性表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有顺序和链式两种存储结构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。这里介绍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以顺序表作为存储结构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时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实现线性表的查找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算法。定义被查找的顺序表类型定义如下：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1802" y="4426873"/>
            <a:ext cx="1928826" cy="859515"/>
            <a:chOff x="2786050" y="5143512"/>
            <a:chExt cx="1928826" cy="859515"/>
          </a:xfrm>
        </p:grpSpPr>
        <p:sp>
          <p:nvSpPr>
            <p:cNvPr id="4" name="TextBox 3"/>
            <p:cNvSpPr txBox="1"/>
            <p:nvPr/>
          </p:nvSpPr>
          <p:spPr>
            <a:xfrm>
              <a:off x="2786050" y="5572140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 smtClean="0">
                  <a:ea typeface="楷体" pitchFamily="49" charset="-122"/>
                  <a:cs typeface="Times New Roman" pitchFamily="18" charset="0"/>
                </a:rPr>
                <a:t>静态查找表</a:t>
              </a:r>
              <a:endParaRPr lang="zh-CN" altLang="en-US" sz="2200" dirty="0"/>
            </a:p>
          </p:txBody>
        </p:sp>
        <p:sp>
          <p:nvSpPr>
            <p:cNvPr id="5" name="上箭头 4"/>
            <p:cNvSpPr/>
            <p:nvPr/>
          </p:nvSpPr>
          <p:spPr>
            <a:xfrm>
              <a:off x="3571868" y="5143512"/>
              <a:ext cx="214314" cy="285752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2268538" y="1643050"/>
            <a:ext cx="24479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顺序查找算法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2339975" y="2938450"/>
            <a:ext cx="23764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二分查找算法</a:t>
            </a:r>
          </a:p>
        </p:txBody>
      </p:sp>
      <p:sp>
        <p:nvSpPr>
          <p:cNvPr id="57348" name="AutoShape 6"/>
          <p:cNvSpPr>
            <a:spLocks noChangeArrowheads="1"/>
          </p:cNvSpPr>
          <p:nvPr/>
        </p:nvSpPr>
        <p:spPr bwMode="auto">
          <a:xfrm>
            <a:off x="3132138" y="2219313"/>
            <a:ext cx="215900" cy="6477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3635375" y="2290750"/>
            <a:ext cx="3151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利用了数据的有序性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428604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6"/>
          <p:cNvSpPr txBox="1">
            <a:spLocks noChangeArrowheads="1"/>
          </p:cNvSpPr>
          <p:nvPr/>
        </p:nvSpPr>
        <p:spPr bwMode="auto">
          <a:xfrm>
            <a:off x="928662" y="1285860"/>
            <a:ext cx="2665412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、索引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42910" y="2094819"/>
            <a:ext cx="5000660" cy="4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索引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数据表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49" name="Text Box 325" descr="纸莎草纸"/>
          <p:cNvSpPr txBox="1">
            <a:spLocks noChangeArrowheads="1"/>
          </p:cNvSpPr>
          <p:nvPr/>
        </p:nvSpPr>
        <p:spPr bwMode="auto">
          <a:xfrm>
            <a:off x="395288" y="379413"/>
            <a:ext cx="624841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9.2.3  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索引存储结构和分块查找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5437" y="2786058"/>
            <a:ext cx="824709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索引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表中的每一项称为索引项，索引项的一般形式是：</a:t>
            </a: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en-US" sz="2000" dirty="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关键字，地址</a:t>
            </a:r>
            <a:r>
              <a:rPr lang="zh-CN" altLang="en-US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唯一标识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地址作为指向该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对应结点的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指针，也可以是相对地址。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09686" y="142852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38248" y="307499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14811" y="571480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学生表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786314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215206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929058" y="5000636"/>
            <a:ext cx="1071570" cy="857256"/>
            <a:chOff x="3929058" y="5000636"/>
            <a:chExt cx="1071570" cy="857256"/>
          </a:xfrm>
        </p:grpSpPr>
        <p:sp>
          <p:nvSpPr>
            <p:cNvPr id="21" name="下弧形箭头 20"/>
            <p:cNvSpPr/>
            <p:nvPr/>
          </p:nvSpPr>
          <p:spPr>
            <a:xfrm>
              <a:off x="3929058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1934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提取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00826" y="5000636"/>
            <a:ext cx="1071570" cy="857256"/>
            <a:chOff x="6500826" y="5000636"/>
            <a:chExt cx="1071570" cy="857256"/>
          </a:xfrm>
        </p:grpSpPr>
        <p:sp>
          <p:nvSpPr>
            <p:cNvPr id="23" name="下弧形箭头 22"/>
            <p:cNvSpPr/>
            <p:nvPr/>
          </p:nvSpPr>
          <p:spPr>
            <a:xfrm>
              <a:off x="6500826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3702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排序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1406" y="2214554"/>
            <a:ext cx="3571900" cy="2691874"/>
            <a:chOff x="71406" y="2214554"/>
            <a:chExt cx="3571900" cy="2691874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43218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381533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348" y="42100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53709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06" y="306285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存储地址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228599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500298" y="2214554"/>
              <a:ext cx="252000" cy="57150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0100" y="2571744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数据表</a:t>
              </a:r>
              <a:endParaRPr lang="zh-CN" altLang="en-US" sz="2000" dirty="0">
                <a:solidFill>
                  <a:srgbClr val="CC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43834" y="257174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索引表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4" y="428604"/>
            <a:ext cx="10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示例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000232" y="3429000"/>
            <a:ext cx="4500594" cy="752066"/>
            <a:chOff x="2428860" y="5391578"/>
            <a:chExt cx="4500594" cy="752066"/>
          </a:xfrm>
        </p:grpSpPr>
        <p:sp>
          <p:nvSpPr>
            <p:cNvPr id="13" name="TextBox 12"/>
            <p:cNvSpPr txBox="1"/>
            <p:nvPr/>
          </p:nvSpPr>
          <p:spPr>
            <a:xfrm>
              <a:off x="2857488" y="574353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学生表的索引存储结构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4553157" y="3267281"/>
              <a:ext cx="252000" cy="4500594"/>
            </a:xfrm>
            <a:prstGeom prst="leftBrace">
              <a:avLst/>
            </a:prstGeom>
            <a:ln w="28575">
              <a:solidFill>
                <a:srgbClr val="99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52562" y="128904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28662" y="16462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20293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662" y="24241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662" y="27511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12769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4414" y="78579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数据表</a:t>
            </a:r>
            <a:endParaRPr lang="zh-CN" altLang="en-US" sz="2000" dirty="0">
              <a:solidFill>
                <a:srgbClr val="CC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238776" y="1289048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67404" y="78898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索引表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142976" y="1500174"/>
            <a:ext cx="1390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思路：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11188" y="620713"/>
            <a:ext cx="2232025" cy="457200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、分块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71670" y="2000240"/>
            <a:ext cx="3962400" cy="2311400"/>
          </a:xfrm>
          <a:custGeom>
            <a:avLst/>
            <a:gdLst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2400" h="2311400">
                <a:moveTo>
                  <a:pt x="0" y="2311400"/>
                </a:moveTo>
                <a:cubicBezTo>
                  <a:pt x="77258" y="2165350"/>
                  <a:pt x="154517" y="2019300"/>
                  <a:pt x="254000" y="1955800"/>
                </a:cubicBezTo>
                <a:cubicBezTo>
                  <a:pt x="353483" y="1892300"/>
                  <a:pt x="495300" y="1917700"/>
                  <a:pt x="596900" y="1930400"/>
                </a:cubicBezTo>
                <a:cubicBezTo>
                  <a:pt x="698500" y="1943100"/>
                  <a:pt x="789517" y="1996017"/>
                  <a:pt x="863600" y="2032000"/>
                </a:cubicBezTo>
                <a:cubicBezTo>
                  <a:pt x="937683" y="2067983"/>
                  <a:pt x="980017" y="2165350"/>
                  <a:pt x="1041400" y="2146300"/>
                </a:cubicBezTo>
                <a:cubicBezTo>
                  <a:pt x="1102783" y="2127250"/>
                  <a:pt x="1140883" y="2051050"/>
                  <a:pt x="1231900" y="1917700"/>
                </a:cubicBezTo>
                <a:cubicBezTo>
                  <a:pt x="1322917" y="1784350"/>
                  <a:pt x="1502833" y="1462617"/>
                  <a:pt x="1587500" y="1346200"/>
                </a:cubicBezTo>
                <a:cubicBezTo>
                  <a:pt x="1672167" y="1229783"/>
                  <a:pt x="1676400" y="1214967"/>
                  <a:pt x="1739900" y="1219200"/>
                </a:cubicBezTo>
                <a:cubicBezTo>
                  <a:pt x="1803400" y="1223433"/>
                  <a:pt x="1915583" y="1320800"/>
                  <a:pt x="1968500" y="1371600"/>
                </a:cubicBezTo>
                <a:cubicBezTo>
                  <a:pt x="2021417" y="1422400"/>
                  <a:pt x="2008717" y="1500717"/>
                  <a:pt x="2057400" y="1524000"/>
                </a:cubicBezTo>
                <a:cubicBezTo>
                  <a:pt x="2106083" y="1547283"/>
                  <a:pt x="2222500" y="1540933"/>
                  <a:pt x="2260600" y="1511300"/>
                </a:cubicBezTo>
                <a:cubicBezTo>
                  <a:pt x="2298700" y="1481667"/>
                  <a:pt x="2275417" y="1407583"/>
                  <a:pt x="2286000" y="1346200"/>
                </a:cubicBezTo>
                <a:cubicBezTo>
                  <a:pt x="2296583" y="1284817"/>
                  <a:pt x="2305050" y="1195917"/>
                  <a:pt x="2324100" y="1143000"/>
                </a:cubicBezTo>
                <a:cubicBezTo>
                  <a:pt x="2343150" y="1090083"/>
                  <a:pt x="2374900" y="1062567"/>
                  <a:pt x="2400300" y="1028700"/>
                </a:cubicBezTo>
                <a:cubicBezTo>
                  <a:pt x="2425700" y="994833"/>
                  <a:pt x="2442633" y="988483"/>
                  <a:pt x="2476500" y="939800"/>
                </a:cubicBezTo>
                <a:cubicBezTo>
                  <a:pt x="2510367" y="891117"/>
                  <a:pt x="2535767" y="833967"/>
                  <a:pt x="2603500" y="736600"/>
                </a:cubicBezTo>
                <a:cubicBezTo>
                  <a:pt x="2671233" y="639233"/>
                  <a:pt x="2791883" y="376767"/>
                  <a:pt x="2882900" y="355600"/>
                </a:cubicBezTo>
                <a:cubicBezTo>
                  <a:pt x="2973917" y="334433"/>
                  <a:pt x="3096683" y="550333"/>
                  <a:pt x="3149600" y="609600"/>
                </a:cubicBezTo>
                <a:cubicBezTo>
                  <a:pt x="3202517" y="668867"/>
                  <a:pt x="3179233" y="683683"/>
                  <a:pt x="3200400" y="711200"/>
                </a:cubicBezTo>
                <a:cubicBezTo>
                  <a:pt x="3221567" y="738717"/>
                  <a:pt x="3244850" y="764117"/>
                  <a:pt x="3276600" y="774700"/>
                </a:cubicBezTo>
                <a:cubicBezTo>
                  <a:pt x="3308350" y="785283"/>
                  <a:pt x="3335867" y="808567"/>
                  <a:pt x="3390900" y="774700"/>
                </a:cubicBezTo>
                <a:cubicBezTo>
                  <a:pt x="3445933" y="740833"/>
                  <a:pt x="3570817" y="624417"/>
                  <a:pt x="3606800" y="571500"/>
                </a:cubicBezTo>
                <a:cubicBezTo>
                  <a:pt x="3642783" y="518583"/>
                  <a:pt x="3600450" y="508000"/>
                  <a:pt x="3606800" y="457200"/>
                </a:cubicBezTo>
                <a:cubicBezTo>
                  <a:pt x="3613150" y="406400"/>
                  <a:pt x="3625850" y="323850"/>
                  <a:pt x="3644900" y="266700"/>
                </a:cubicBezTo>
                <a:cubicBezTo>
                  <a:pt x="3663950" y="209550"/>
                  <a:pt x="3668183" y="158750"/>
                  <a:pt x="3721100" y="114300"/>
                </a:cubicBezTo>
                <a:cubicBezTo>
                  <a:pt x="3774017" y="69850"/>
                  <a:pt x="3868208" y="34925"/>
                  <a:pt x="3962400" y="0"/>
                </a:cubicBezTo>
              </a:path>
            </a:pathLst>
          </a:custGeom>
          <a:ln w="28575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00232" y="1928802"/>
            <a:ext cx="4189442" cy="2571768"/>
            <a:chOff x="2000232" y="1928802"/>
            <a:chExt cx="4189442" cy="2571768"/>
          </a:xfrm>
        </p:grpSpPr>
        <p:sp>
          <p:nvSpPr>
            <p:cNvPr id="5" name="矩形 4"/>
            <p:cNvSpPr/>
            <p:nvPr/>
          </p:nvSpPr>
          <p:spPr>
            <a:xfrm>
              <a:off x="2000232" y="3643314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28992" y="2786058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32352" y="1928802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57950" y="202875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数据整体无序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57554" y="2786058"/>
            <a:ext cx="4929222" cy="1428760"/>
            <a:chOff x="3357554" y="2786058"/>
            <a:chExt cx="4929222" cy="1428760"/>
          </a:xfrm>
        </p:grpSpPr>
        <p:sp>
          <p:nvSpPr>
            <p:cNvPr id="9" name="TextBox 8"/>
            <p:cNvSpPr txBox="1"/>
            <p:nvPr/>
          </p:nvSpPr>
          <p:spPr>
            <a:xfrm>
              <a:off x="5929322" y="3571876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分块后按块有序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0800000" flipV="1">
              <a:off x="3357554" y="3929066"/>
              <a:ext cx="2500330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1"/>
            </p:cNvCxnSpPr>
            <p:nvPr/>
          </p:nvCxnSpPr>
          <p:spPr>
            <a:xfrm rot="10800000">
              <a:off x="4786314" y="3500439"/>
              <a:ext cx="1143008" cy="271493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7" idx="2"/>
            </p:cNvCxnSpPr>
            <p:nvPr/>
          </p:nvCxnSpPr>
          <p:spPr>
            <a:xfrm rot="16200000" flipV="1">
              <a:off x="5327259" y="2969812"/>
              <a:ext cx="857256" cy="489747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00034" y="500719"/>
            <a:ext cx="8208962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，设有一个线性表，其中包含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个记录，其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kumimoji="1" lang="zh-CN" altLang="en-US" sz="22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kumimoji="1" lang="zh-CN" altLang="en-US" sz="22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2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kumimoji="1" lang="zh-CN" altLang="en-US" sz="22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kumimoji="1" lang="zh-CN" altLang="en-US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kumimoji="1" lang="zh-CN" altLang="en-US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66</a:t>
            </a:r>
            <a:r>
              <a:rPr kumimoji="1" lang="zh-CN" altLang="en-US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46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71</a:t>
            </a:r>
            <a:r>
              <a:rPr kumimoji="1" lang="zh-CN" altLang="en-US" sz="22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78</a:t>
            </a:r>
            <a:r>
              <a:rPr kumimoji="1" lang="zh-CN" altLang="en-US" sz="22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kumimoji="1" lang="zh-CN" altLang="en-US" sz="22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kumimoji="1" lang="zh-CN" altLang="en-US" sz="22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85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100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94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87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72" y="250030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分块</a:t>
            </a:r>
            <a:r>
              <a:rPr kumimoji="1" lang="zh-CN" altLang="en-US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=25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记录分为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块，每块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记录。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2910" y="3214686"/>
            <a:ext cx="6715172" cy="2428892"/>
            <a:chOff x="642910" y="3214686"/>
            <a:chExt cx="6715172" cy="2428892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0902" y="3359150"/>
              <a:ext cx="5237180" cy="2284428"/>
              <a:chOff x="1835150" y="3644900"/>
              <a:chExt cx="5237180" cy="2284428"/>
            </a:xfrm>
          </p:grpSpPr>
          <p:sp>
            <p:nvSpPr>
              <p:cNvPr id="188417" name="Freeform 1"/>
              <p:cNvSpPr>
                <a:spLocks/>
              </p:cNvSpPr>
              <p:nvPr/>
            </p:nvSpPr>
            <p:spPr bwMode="auto">
              <a:xfrm>
                <a:off x="1908175" y="3644900"/>
                <a:ext cx="4751388" cy="461665"/>
              </a:xfrm>
              <a:custGeom>
                <a:avLst/>
                <a:gdLst/>
                <a:ahLst/>
                <a:cxnLst>
                  <a:cxn ang="0">
                    <a:pos x="0" y="1134"/>
                  </a:cxn>
                  <a:cxn ang="0">
                    <a:pos x="227" y="998"/>
                  </a:cxn>
                  <a:cxn ang="0">
                    <a:pos x="363" y="1089"/>
                  </a:cxn>
                  <a:cxn ang="0">
                    <a:pos x="589" y="1089"/>
                  </a:cxn>
                  <a:cxn ang="0">
                    <a:pos x="635" y="907"/>
                  </a:cxn>
                  <a:cxn ang="0">
                    <a:pos x="725" y="817"/>
                  </a:cxn>
                  <a:cxn ang="0">
                    <a:pos x="816" y="862"/>
                  </a:cxn>
                  <a:cxn ang="0">
                    <a:pos x="1134" y="862"/>
                  </a:cxn>
                  <a:cxn ang="0">
                    <a:pos x="1179" y="771"/>
                  </a:cxn>
                  <a:cxn ang="0">
                    <a:pos x="1315" y="590"/>
                  </a:cxn>
                  <a:cxn ang="0">
                    <a:pos x="1451" y="635"/>
                  </a:cxn>
                  <a:cxn ang="0">
                    <a:pos x="1542" y="680"/>
                  </a:cxn>
                  <a:cxn ang="0">
                    <a:pos x="1723" y="635"/>
                  </a:cxn>
                  <a:cxn ang="0">
                    <a:pos x="1769" y="590"/>
                  </a:cxn>
                  <a:cxn ang="0">
                    <a:pos x="1859" y="454"/>
                  </a:cxn>
                  <a:cxn ang="0">
                    <a:pos x="2041" y="408"/>
                  </a:cxn>
                  <a:cxn ang="0">
                    <a:pos x="2132" y="454"/>
                  </a:cxn>
                  <a:cxn ang="0">
                    <a:pos x="2268" y="499"/>
                  </a:cxn>
                  <a:cxn ang="0">
                    <a:pos x="2358" y="499"/>
                  </a:cxn>
                  <a:cxn ang="0">
                    <a:pos x="2449" y="363"/>
                  </a:cxn>
                  <a:cxn ang="0">
                    <a:pos x="2540" y="91"/>
                  </a:cxn>
                  <a:cxn ang="0">
                    <a:pos x="2676" y="91"/>
                  </a:cxn>
                  <a:cxn ang="0">
                    <a:pos x="2767" y="182"/>
                  </a:cxn>
                  <a:cxn ang="0">
                    <a:pos x="2857" y="182"/>
                  </a:cxn>
                  <a:cxn ang="0">
                    <a:pos x="2903" y="45"/>
                  </a:cxn>
                  <a:cxn ang="0">
                    <a:pos x="2993" y="0"/>
                  </a:cxn>
                </a:cxnLst>
                <a:rect l="0" t="0" r="r" b="b"/>
                <a:pathLst>
                  <a:path w="2993" h="1134">
                    <a:moveTo>
                      <a:pt x="0" y="1134"/>
                    </a:moveTo>
                    <a:cubicBezTo>
                      <a:pt x="83" y="1070"/>
                      <a:pt x="166" y="1006"/>
                      <a:pt x="227" y="998"/>
                    </a:cubicBezTo>
                    <a:cubicBezTo>
                      <a:pt x="288" y="990"/>
                      <a:pt x="303" y="1074"/>
                      <a:pt x="363" y="1089"/>
                    </a:cubicBezTo>
                    <a:cubicBezTo>
                      <a:pt x="423" y="1104"/>
                      <a:pt x="544" y="1119"/>
                      <a:pt x="589" y="1089"/>
                    </a:cubicBezTo>
                    <a:cubicBezTo>
                      <a:pt x="634" y="1059"/>
                      <a:pt x="612" y="952"/>
                      <a:pt x="635" y="907"/>
                    </a:cubicBezTo>
                    <a:cubicBezTo>
                      <a:pt x="658" y="862"/>
                      <a:pt x="695" y="824"/>
                      <a:pt x="725" y="817"/>
                    </a:cubicBezTo>
                    <a:cubicBezTo>
                      <a:pt x="755" y="810"/>
                      <a:pt x="748" y="855"/>
                      <a:pt x="816" y="862"/>
                    </a:cubicBezTo>
                    <a:cubicBezTo>
                      <a:pt x="884" y="869"/>
                      <a:pt x="1074" y="877"/>
                      <a:pt x="1134" y="862"/>
                    </a:cubicBezTo>
                    <a:cubicBezTo>
                      <a:pt x="1194" y="847"/>
                      <a:pt x="1149" y="816"/>
                      <a:pt x="1179" y="771"/>
                    </a:cubicBezTo>
                    <a:cubicBezTo>
                      <a:pt x="1209" y="726"/>
                      <a:pt x="1270" y="613"/>
                      <a:pt x="1315" y="590"/>
                    </a:cubicBezTo>
                    <a:cubicBezTo>
                      <a:pt x="1360" y="567"/>
                      <a:pt x="1413" y="620"/>
                      <a:pt x="1451" y="635"/>
                    </a:cubicBezTo>
                    <a:cubicBezTo>
                      <a:pt x="1489" y="650"/>
                      <a:pt x="1497" y="680"/>
                      <a:pt x="1542" y="680"/>
                    </a:cubicBezTo>
                    <a:cubicBezTo>
                      <a:pt x="1587" y="680"/>
                      <a:pt x="1685" y="650"/>
                      <a:pt x="1723" y="635"/>
                    </a:cubicBezTo>
                    <a:cubicBezTo>
                      <a:pt x="1761" y="620"/>
                      <a:pt x="1746" y="620"/>
                      <a:pt x="1769" y="590"/>
                    </a:cubicBezTo>
                    <a:cubicBezTo>
                      <a:pt x="1792" y="560"/>
                      <a:pt x="1814" y="484"/>
                      <a:pt x="1859" y="454"/>
                    </a:cubicBezTo>
                    <a:cubicBezTo>
                      <a:pt x="1904" y="424"/>
                      <a:pt x="1996" y="408"/>
                      <a:pt x="2041" y="408"/>
                    </a:cubicBezTo>
                    <a:cubicBezTo>
                      <a:pt x="2086" y="408"/>
                      <a:pt x="2094" y="439"/>
                      <a:pt x="2132" y="454"/>
                    </a:cubicBezTo>
                    <a:cubicBezTo>
                      <a:pt x="2170" y="469"/>
                      <a:pt x="2230" y="492"/>
                      <a:pt x="2268" y="499"/>
                    </a:cubicBezTo>
                    <a:cubicBezTo>
                      <a:pt x="2306" y="506"/>
                      <a:pt x="2328" y="522"/>
                      <a:pt x="2358" y="499"/>
                    </a:cubicBezTo>
                    <a:cubicBezTo>
                      <a:pt x="2388" y="476"/>
                      <a:pt x="2419" y="431"/>
                      <a:pt x="2449" y="363"/>
                    </a:cubicBezTo>
                    <a:cubicBezTo>
                      <a:pt x="2479" y="295"/>
                      <a:pt x="2502" y="136"/>
                      <a:pt x="2540" y="91"/>
                    </a:cubicBezTo>
                    <a:cubicBezTo>
                      <a:pt x="2578" y="46"/>
                      <a:pt x="2638" y="76"/>
                      <a:pt x="2676" y="91"/>
                    </a:cubicBezTo>
                    <a:cubicBezTo>
                      <a:pt x="2714" y="106"/>
                      <a:pt x="2737" y="167"/>
                      <a:pt x="2767" y="182"/>
                    </a:cubicBezTo>
                    <a:cubicBezTo>
                      <a:pt x="2797" y="197"/>
                      <a:pt x="2834" y="205"/>
                      <a:pt x="2857" y="182"/>
                    </a:cubicBezTo>
                    <a:cubicBezTo>
                      <a:pt x="2880" y="159"/>
                      <a:pt x="2880" y="75"/>
                      <a:pt x="2903" y="45"/>
                    </a:cubicBezTo>
                    <a:cubicBezTo>
                      <a:pt x="2926" y="15"/>
                      <a:pt x="2959" y="7"/>
                      <a:pt x="2993" y="0"/>
                    </a:cubicBez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18" name="Line 2"/>
              <p:cNvSpPr>
                <a:spLocks noChangeShapeType="1"/>
              </p:cNvSpPr>
              <p:nvPr/>
            </p:nvSpPr>
            <p:spPr bwMode="auto">
              <a:xfrm>
                <a:off x="1835150" y="5300663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19" name="Line 3"/>
              <p:cNvSpPr>
                <a:spLocks noChangeShapeType="1"/>
              </p:cNvSpPr>
              <p:nvPr/>
            </p:nvSpPr>
            <p:spPr bwMode="auto">
              <a:xfrm>
                <a:off x="2916238" y="4941888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0" name="Line 4"/>
              <p:cNvSpPr>
                <a:spLocks noChangeShapeType="1"/>
              </p:cNvSpPr>
              <p:nvPr/>
            </p:nvSpPr>
            <p:spPr bwMode="auto">
              <a:xfrm>
                <a:off x="3924300" y="4581525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1" name="Line 5"/>
              <p:cNvSpPr>
                <a:spLocks noChangeShapeType="1"/>
              </p:cNvSpPr>
              <p:nvPr/>
            </p:nvSpPr>
            <p:spPr bwMode="auto">
              <a:xfrm>
                <a:off x="4932363" y="4292600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2" name="Line 6"/>
              <p:cNvSpPr>
                <a:spLocks noChangeShapeType="1"/>
              </p:cNvSpPr>
              <p:nvPr/>
            </p:nvSpPr>
            <p:spPr bwMode="auto">
              <a:xfrm>
                <a:off x="5915025" y="3716338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3" name="Line 7"/>
              <p:cNvSpPr>
                <a:spLocks noChangeShapeType="1"/>
              </p:cNvSpPr>
              <p:nvPr/>
            </p:nvSpPr>
            <p:spPr bwMode="auto">
              <a:xfrm flipV="1">
                <a:off x="2071670" y="4071941"/>
                <a:ext cx="5000660" cy="1857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42910" y="3214686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数据特性：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00298" y="3500438"/>
            <a:ext cx="5143536" cy="2502589"/>
            <a:chOff x="2500298" y="3500438"/>
            <a:chExt cx="5143536" cy="2502589"/>
          </a:xfrm>
        </p:grpSpPr>
        <p:sp>
          <p:nvSpPr>
            <p:cNvPr id="16" name="TextBox 15"/>
            <p:cNvSpPr txBox="1"/>
            <p:nvPr/>
          </p:nvSpPr>
          <p:spPr>
            <a:xfrm>
              <a:off x="3071802" y="5572140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每组建立一个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索引项  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kumimoji="1" lang="zh-CN" altLang="en-US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索引表</a:t>
              </a:r>
              <a:endPara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500298" y="5072074"/>
              <a:ext cx="1071570" cy="57150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V="1">
              <a:off x="3536149" y="4893479"/>
              <a:ext cx="928694" cy="428628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4250529" y="4750603"/>
              <a:ext cx="1143008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5000628" y="4643446"/>
              <a:ext cx="1357322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5607851" y="4107661"/>
              <a:ext cx="1928826" cy="714380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94"/>
          <p:cNvSpPr txBox="1">
            <a:spLocks noChangeArrowheads="1"/>
          </p:cNvSpPr>
          <p:nvPr/>
        </p:nvSpPr>
        <p:spPr bwMode="auto">
          <a:xfrm>
            <a:off x="642910" y="1576976"/>
            <a:ext cx="81439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索引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表（有序）：可以顺序查找块，也可以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二分查找块。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数据块（无序）：只能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顺序查找块中元素。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79115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分块查找过程：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758" name="Group 366"/>
          <p:cNvGraphicFramePr>
            <a:graphicFrameLocks noGrp="1"/>
          </p:cNvGraphicFramePr>
          <p:nvPr/>
        </p:nvGraphicFramePr>
        <p:xfrm>
          <a:off x="179388" y="3422650"/>
          <a:ext cx="8785225" cy="1402080"/>
        </p:xfrm>
        <a:graphic>
          <a:graphicData uri="http://schemas.openxmlformats.org/drawingml/2006/table">
            <a:tbl>
              <a:tblPr/>
              <a:tblGrid>
                <a:gridCol w="352425"/>
                <a:gridCol w="349250"/>
                <a:gridCol w="323850"/>
                <a:gridCol w="379412"/>
                <a:gridCol w="352425"/>
                <a:gridCol w="352425"/>
                <a:gridCol w="349250"/>
                <a:gridCol w="352425"/>
                <a:gridCol w="350838"/>
                <a:gridCol w="350837"/>
                <a:gridCol w="352425"/>
                <a:gridCol w="350838"/>
                <a:gridCol w="352425"/>
                <a:gridCol w="350837"/>
                <a:gridCol w="352425"/>
                <a:gridCol w="350838"/>
                <a:gridCol w="350837"/>
                <a:gridCol w="352425"/>
                <a:gridCol w="349250"/>
                <a:gridCol w="352425"/>
                <a:gridCol w="352425"/>
                <a:gridCol w="350838"/>
                <a:gridCol w="352425"/>
                <a:gridCol w="349250"/>
                <a:gridCol w="3524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7785" name="Group 393"/>
          <p:cNvGraphicFramePr>
            <a:graphicFrameLocks noGrp="1"/>
          </p:cNvGraphicFramePr>
          <p:nvPr/>
        </p:nvGraphicFramePr>
        <p:xfrm>
          <a:off x="2700338" y="1322388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/>
                <a:gridCol w="579437"/>
                <a:gridCol w="519113"/>
                <a:gridCol w="642937"/>
                <a:gridCol w="5810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786" name="Text Box 394"/>
          <p:cNvSpPr txBox="1">
            <a:spLocks noChangeArrowheads="1"/>
          </p:cNvSpPr>
          <p:nvPr/>
        </p:nvSpPr>
        <p:spPr bwMode="auto">
          <a:xfrm>
            <a:off x="3635375" y="83026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187787" name="Text Box 395"/>
          <p:cNvSpPr txBox="1">
            <a:spLocks noChangeArrowheads="1"/>
          </p:cNvSpPr>
          <p:nvPr/>
        </p:nvSpPr>
        <p:spPr bwMode="auto">
          <a:xfrm>
            <a:off x="5724525" y="133508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187788" name="Text Box 396"/>
          <p:cNvSpPr txBox="1">
            <a:spLocks noChangeArrowheads="1"/>
          </p:cNvSpPr>
          <p:nvPr/>
        </p:nvSpPr>
        <p:spPr bwMode="auto">
          <a:xfrm>
            <a:off x="5724525" y="176688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187789" name="Freeform 397"/>
          <p:cNvSpPr>
            <a:spLocks/>
          </p:cNvSpPr>
          <p:nvPr/>
        </p:nvSpPr>
        <p:spPr bwMode="auto">
          <a:xfrm>
            <a:off x="469900" y="2025650"/>
            <a:ext cx="2387600" cy="1397000"/>
          </a:xfrm>
          <a:custGeom>
            <a:avLst/>
            <a:gdLst/>
            <a:ahLst/>
            <a:cxnLst>
              <a:cxn ang="0">
                <a:pos x="1504" y="0"/>
              </a:cxn>
              <a:cxn ang="0">
                <a:pos x="0" y="880"/>
              </a:cxn>
            </a:cxnLst>
            <a:rect l="0" t="0" r="r" b="b"/>
            <a:pathLst>
              <a:path w="1504" h="880">
                <a:moveTo>
                  <a:pt x="1504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0" name="Freeform 398"/>
          <p:cNvSpPr>
            <a:spLocks/>
          </p:cNvSpPr>
          <p:nvPr/>
        </p:nvSpPr>
        <p:spPr bwMode="auto">
          <a:xfrm>
            <a:off x="2195513" y="2025650"/>
            <a:ext cx="1258887" cy="1397000"/>
          </a:xfrm>
          <a:custGeom>
            <a:avLst/>
            <a:gdLst/>
            <a:ahLst/>
            <a:cxnLst>
              <a:cxn ang="0">
                <a:pos x="793" y="0"/>
              </a:cxn>
              <a:cxn ang="0">
                <a:pos x="0" y="880"/>
              </a:cxn>
            </a:cxnLst>
            <a:rect l="0" t="0" r="r" b="b"/>
            <a:pathLst>
              <a:path w="793" h="880">
                <a:moveTo>
                  <a:pt x="793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1" name="Freeform 399"/>
          <p:cNvSpPr>
            <a:spLocks/>
          </p:cNvSpPr>
          <p:nvPr/>
        </p:nvSpPr>
        <p:spPr bwMode="auto">
          <a:xfrm>
            <a:off x="3851275" y="2051050"/>
            <a:ext cx="276225" cy="1371600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864"/>
              </a:cxn>
            </a:cxnLst>
            <a:rect l="0" t="0" r="r" b="b"/>
            <a:pathLst>
              <a:path w="174" h="864">
                <a:moveTo>
                  <a:pt x="174" y="0"/>
                </a:moveTo>
                <a:lnTo>
                  <a:pt x="0" y="86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2" name="Freeform 400"/>
          <p:cNvSpPr>
            <a:spLocks/>
          </p:cNvSpPr>
          <p:nvPr/>
        </p:nvSpPr>
        <p:spPr bwMode="auto">
          <a:xfrm>
            <a:off x="4876800" y="2025650"/>
            <a:ext cx="774700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" y="880"/>
              </a:cxn>
            </a:cxnLst>
            <a:rect l="0" t="0" r="r" b="b"/>
            <a:pathLst>
              <a:path w="488" h="880">
                <a:moveTo>
                  <a:pt x="0" y="0"/>
                </a:moveTo>
                <a:lnTo>
                  <a:pt x="488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3" name="Freeform 401"/>
          <p:cNvSpPr>
            <a:spLocks/>
          </p:cNvSpPr>
          <p:nvPr/>
        </p:nvSpPr>
        <p:spPr bwMode="auto">
          <a:xfrm>
            <a:off x="5486400" y="2025650"/>
            <a:ext cx="1893888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" y="880"/>
              </a:cxn>
            </a:cxnLst>
            <a:rect l="0" t="0" r="r" b="b"/>
            <a:pathLst>
              <a:path w="1193" h="880">
                <a:moveTo>
                  <a:pt x="0" y="0"/>
                </a:moveTo>
                <a:lnTo>
                  <a:pt x="1193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4" name="Text Box 402"/>
          <p:cNvSpPr txBox="1">
            <a:spLocks noChangeArrowheads="1"/>
          </p:cNvSpPr>
          <p:nvPr/>
        </p:nvSpPr>
        <p:spPr bwMode="auto">
          <a:xfrm>
            <a:off x="1214414" y="3000372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数据表</a:t>
            </a:r>
          </a:p>
        </p:txBody>
      </p:sp>
      <p:sp>
        <p:nvSpPr>
          <p:cNvPr id="187795" name="Text Box 403"/>
          <p:cNvSpPr txBox="1">
            <a:spLocks noChangeArrowheads="1"/>
          </p:cNvSpPr>
          <p:nvPr/>
        </p:nvSpPr>
        <p:spPr bwMode="auto">
          <a:xfrm>
            <a:off x="2571736" y="4857760"/>
            <a:ext cx="385765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分块查找的索引存储结构</a:t>
            </a:r>
          </a:p>
        </p:txBody>
      </p:sp>
      <p:sp>
        <p:nvSpPr>
          <p:cNvPr id="187796" name="Text Box 404"/>
          <p:cNvSpPr txBox="1">
            <a:spLocks noChangeArrowheads="1"/>
          </p:cNvSpPr>
          <p:nvPr/>
        </p:nvSpPr>
        <p:spPr bwMode="auto">
          <a:xfrm>
            <a:off x="500034" y="5572140"/>
            <a:ext cx="6911975" cy="67980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）顺序查找索引表，比较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）在对应块中查找，比较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次，共比较</a:t>
            </a:r>
            <a:r>
              <a:rPr lang="en-US" altLang="zh-CN" sz="2200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次。</a:t>
            </a:r>
          </a:p>
        </p:txBody>
      </p:sp>
      <p:sp>
        <p:nvSpPr>
          <p:cNvPr id="187797" name="Oval 405"/>
          <p:cNvSpPr>
            <a:spLocks noChangeArrowheads="1"/>
          </p:cNvSpPr>
          <p:nvPr/>
        </p:nvSpPr>
        <p:spPr bwMode="auto">
          <a:xfrm>
            <a:off x="27971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798" name="Text Box 406"/>
          <p:cNvSpPr txBox="1">
            <a:spLocks noChangeArrowheads="1"/>
          </p:cNvSpPr>
          <p:nvPr/>
        </p:nvSpPr>
        <p:spPr bwMode="auto">
          <a:xfrm>
            <a:off x="179388" y="163513"/>
            <a:ext cx="2392348" cy="45720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分块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查找演示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7799" name="Oval 407"/>
          <p:cNvSpPr>
            <a:spLocks noChangeArrowheads="1"/>
          </p:cNvSpPr>
          <p:nvPr/>
        </p:nvSpPr>
        <p:spPr bwMode="auto">
          <a:xfrm>
            <a:off x="3360738" y="1204913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0" name="Oval 408"/>
          <p:cNvSpPr>
            <a:spLocks noChangeArrowheads="1"/>
          </p:cNvSpPr>
          <p:nvPr/>
        </p:nvSpPr>
        <p:spPr bwMode="auto">
          <a:xfrm>
            <a:off x="3924300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1" name="Oval 409"/>
          <p:cNvSpPr>
            <a:spLocks noChangeArrowheads="1"/>
          </p:cNvSpPr>
          <p:nvPr/>
        </p:nvSpPr>
        <p:spPr bwMode="auto">
          <a:xfrm>
            <a:off x="44989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2" name="Oval 410"/>
          <p:cNvSpPr>
            <a:spLocks noChangeArrowheads="1"/>
          </p:cNvSpPr>
          <p:nvPr/>
        </p:nvSpPr>
        <p:spPr bwMode="auto">
          <a:xfrm>
            <a:off x="5435600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3" name="Oval 411"/>
          <p:cNvSpPr>
            <a:spLocks noChangeArrowheads="1"/>
          </p:cNvSpPr>
          <p:nvPr/>
        </p:nvSpPr>
        <p:spPr bwMode="auto">
          <a:xfrm>
            <a:off x="5775325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4" name="Oval 412"/>
          <p:cNvSpPr>
            <a:spLocks noChangeArrowheads="1"/>
          </p:cNvSpPr>
          <p:nvPr/>
        </p:nvSpPr>
        <p:spPr bwMode="auto">
          <a:xfrm>
            <a:off x="6143625" y="3436938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5" name="Oval 413"/>
          <p:cNvSpPr>
            <a:spLocks noChangeArrowheads="1"/>
          </p:cNvSpPr>
          <p:nvPr/>
        </p:nvSpPr>
        <p:spPr bwMode="auto">
          <a:xfrm>
            <a:off x="6481763" y="3436938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6" name="Text Box 414"/>
          <p:cNvSpPr txBox="1">
            <a:spLocks noChangeArrowheads="1"/>
          </p:cNvSpPr>
          <p:nvPr/>
        </p:nvSpPr>
        <p:spPr bwMode="auto">
          <a:xfrm>
            <a:off x="2714612" y="185718"/>
            <a:ext cx="381635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查找关键字为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92" grpId="0" animBg="1"/>
      <p:bldP spid="187796" grpId="0"/>
      <p:bldP spid="187797" grpId="0" animBg="1"/>
      <p:bldP spid="187797" grpId="1" animBg="1"/>
      <p:bldP spid="187799" grpId="0" animBg="1"/>
      <p:bldP spid="187799" grpId="1" animBg="1"/>
      <p:bldP spid="187800" grpId="0" animBg="1"/>
      <p:bldP spid="187800" grpId="1" animBg="1"/>
      <p:bldP spid="187801" grpId="0" animBg="1"/>
      <p:bldP spid="187801" grpId="1" animBg="1"/>
      <p:bldP spid="187802" grpId="0" animBg="1"/>
      <p:bldP spid="187802" grpId="1" animBg="1"/>
      <p:bldP spid="187803" grpId="0" animBg="1"/>
      <p:bldP spid="187803" grpId="1" animBg="1"/>
      <p:bldP spid="187804" grpId="0" animBg="1"/>
      <p:bldP spid="187804" grpId="1" animBg="1"/>
      <p:bldP spid="187805" grpId="0" animBg="1"/>
      <p:bldP spid="187805" grpId="1" animBg="1"/>
      <p:bldP spid="187805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785794"/>
            <a:ext cx="8358246" cy="206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如果在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个元素中查找其中任何一个元素至少要比较</a:t>
            </a:r>
            <a:r>
              <a:rPr lang="en-US" sz="22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次，则所用的查找方法有可能是（  ）。</a:t>
            </a:r>
          </a:p>
          <a:p>
            <a:pPr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折半查找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分块查找</a:t>
            </a:r>
          </a:p>
          <a:p>
            <a:pPr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C.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顺序查找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二叉排序树查找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647950" y="360365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067050" y="358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67985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0100" y="1285860"/>
            <a:ext cx="707236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性能：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分块查找</a:t>
            </a:r>
            <a:r>
              <a:rPr kumimoji="1"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介于</a:t>
            </a:r>
            <a:r>
              <a:rPr kumimoji="1" lang="zh-CN" altLang="en-US" sz="22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顺序查找和二分</a:t>
            </a:r>
            <a:r>
              <a:rPr kumimoji="1"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查找之间</a:t>
            </a:r>
            <a:r>
              <a:rPr kumimoji="1"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179388" y="1412875"/>
            <a:ext cx="86106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从表的一端开始，顺序扫描线性表，依次将扫描到的关键字和给定值</a:t>
            </a:r>
            <a:r>
              <a:rPr kumimoji="1" lang="en-US" altLang="zh-CN" sz="2200" i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相比较：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6" name="Text Box 6" descr="信纸"/>
          <p:cNvSpPr txBox="1">
            <a:spLocks noChangeArrowheads="1"/>
          </p:cNvSpPr>
          <p:nvPr/>
        </p:nvSpPr>
        <p:spPr bwMode="auto">
          <a:xfrm>
            <a:off x="357158" y="500042"/>
            <a:ext cx="3214709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9.2.1  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顺序查找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786058"/>
            <a:ext cx="514353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[0] 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[1] 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  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]  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-1]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643446"/>
            <a:ext cx="8429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若当前扫描到的关键字与</a:t>
            </a:r>
            <a:r>
              <a:rPr kumimoji="1" lang="en-US" altLang="zh-CN" sz="2200" i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相等，则查找成功；若扫描结束后，仍未找到关键字等于</a:t>
            </a:r>
            <a:r>
              <a:rPr kumimoji="1" lang="en-US" altLang="zh-CN" sz="2200" i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的记录，则查找失败。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00232" y="3358356"/>
            <a:ext cx="428628" cy="1001597"/>
            <a:chOff x="2000232" y="3358356"/>
            <a:chExt cx="428628" cy="1001597"/>
          </a:xfrm>
        </p:grpSpPr>
        <p:cxnSp>
          <p:nvCxnSpPr>
            <p:cNvPr id="6" name="直接箭头连接符 5"/>
            <p:cNvCxnSpPr/>
            <p:nvPr/>
          </p:nvCxnSpPr>
          <p:spPr>
            <a:xfrm rot="5400000" flipH="1" flipV="1">
              <a:off x="1892281" y="3607595"/>
              <a:ext cx="500066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00232" y="392906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k</a:t>
              </a:r>
              <a:endParaRPr lang="zh-CN" altLang="en-US" sz="2200" i="1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57752" y="350043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].key==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0.00046 L 0.28923 0.00046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908175" y="36449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5349" name="Picture 5" descr="201206231415349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765175"/>
            <a:ext cx="2447925" cy="23923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304800"/>
            <a:ext cx="8604250" cy="8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顺序查找的算法如下（在顺序表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R[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中查找关键字为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的元素，成功时返回找到的元素的逻辑序号，失败时返回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20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825503" y="1557338"/>
            <a:ext cx="7175521" cy="271110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SeqSearch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R[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].key!=k)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从表头往后找</a:t>
            </a:r>
          </a:p>
          <a:p>
            <a:pPr algn="l"/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&gt;=n)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0;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找到返回逻辑序号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6"/>
          <p:cNvSpPr txBox="1">
            <a:spLocks noChangeArrowheads="1"/>
          </p:cNvSpPr>
          <p:nvPr/>
        </p:nvSpPr>
        <p:spPr bwMode="auto">
          <a:xfrm>
            <a:off x="500034" y="1146425"/>
            <a:ext cx="8229600" cy="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查找到表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时，需比较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因此成功时的顺序查找的平均查找长度为： </a:t>
            </a:r>
          </a:p>
        </p:txBody>
      </p:sp>
      <p:graphicFrame>
        <p:nvGraphicFramePr>
          <p:cNvPr id="11267" name="Object 1027"/>
          <p:cNvGraphicFramePr>
            <a:graphicFrameLocks noChangeAspect="1"/>
          </p:cNvGraphicFramePr>
          <p:nvPr/>
        </p:nvGraphicFramePr>
        <p:xfrm>
          <a:off x="1617663" y="2217738"/>
          <a:ext cx="5195887" cy="990600"/>
        </p:xfrm>
        <a:graphic>
          <a:graphicData uri="http://schemas.openxmlformats.org/presentationml/2006/ole">
            <p:oleObj spid="_x0000_s24578" name="Equation" r:id="rId3" imgW="2603160" imgH="495000" progId="">
              <p:embed/>
            </p:oleObj>
          </a:graphicData>
        </a:graphic>
      </p:graphicFrame>
      <p:sp>
        <p:nvSpPr>
          <p:cNvPr id="11269" name="Text Box 1029"/>
          <p:cNvSpPr txBox="1">
            <a:spLocks noChangeArrowheads="1"/>
          </p:cNvSpPr>
          <p:nvPr/>
        </p:nvSpPr>
        <p:spPr bwMode="auto">
          <a:xfrm>
            <a:off x="1000100" y="3357562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查找成功时的平均比较次数约为表长的一半 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14" y="500042"/>
            <a:ext cx="500066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情况下的平均查找长度</a:t>
            </a:r>
            <a:r>
              <a:rPr kumimoji="1" lang="en-US" altLang="zh-CN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852" y="500042"/>
            <a:ext cx="585791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成功情况下的平均查找长度</a:t>
            </a:r>
            <a:r>
              <a:rPr kumimoji="1" lang="en-US" altLang="zh-CN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142984"/>
            <a:ext cx="7786742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查找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不成功情况时需要和表中所有元素都比较一次，所以，不成功时的平均查找长度为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85918" y="2324393"/>
            <a:ext cx="5757866" cy="859515"/>
            <a:chOff x="1785918" y="2324393"/>
            <a:chExt cx="5757866" cy="859515"/>
          </a:xfrm>
        </p:grpSpPr>
        <p:sp>
          <p:nvSpPr>
            <p:cNvPr id="5" name="Text Box 28"/>
            <p:cNvSpPr txBox="1">
              <a:spLocks noChangeArrowheads="1"/>
            </p:cNvSpPr>
            <p:nvPr/>
          </p:nvSpPr>
          <p:spPr bwMode="auto">
            <a:xfrm>
              <a:off x="2214546" y="2753021"/>
              <a:ext cx="532923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顺序查找的时间复杂度为</a:t>
              </a:r>
              <a:r>
                <a:rPr kumimoji="1"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kumimoji="1" lang="en-US" altLang="zh-CN" sz="22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。</a:t>
              </a:r>
              <a:endPara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左弧形箭头 7"/>
            <p:cNvSpPr/>
            <p:nvPr/>
          </p:nvSpPr>
          <p:spPr>
            <a:xfrm>
              <a:off x="1785918" y="2324393"/>
              <a:ext cx="357190" cy="7143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051271"/>
            <a:ext cx="8534400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折半查找也称为二分查找，要求线性表中的记录必须己按关键字值有序（</a:t>
            </a:r>
            <a:r>
              <a:rPr kumimoji="1"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或递减）排列。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9810" name="Text Box 2" descr="蓝色面巾纸"/>
          <p:cNvSpPr txBox="1">
            <a:spLocks noChangeArrowheads="1"/>
          </p:cNvSpPr>
          <p:nvPr/>
        </p:nvSpPr>
        <p:spPr bwMode="auto">
          <a:xfrm>
            <a:off x="285720" y="285728"/>
            <a:ext cx="385765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9.2.2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折半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查找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1736" y="3071810"/>
            <a:ext cx="400052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[mid]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538" y="4543490"/>
            <a:ext cx="185738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左区间</a:t>
            </a:r>
            <a:endParaRPr lang="zh-CN" altLang="en-US" sz="2000">
              <a:solidFill>
                <a:srgbClr val="FF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3636" y="4543490"/>
            <a:ext cx="178595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右区间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2357422" y="3500438"/>
            <a:ext cx="1143008" cy="1000130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37861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[mid].key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430" y="260026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[mid].key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16200000" flipH="1">
            <a:off x="5639970" y="3504038"/>
            <a:ext cx="1043052" cy="1035851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2264" y="38147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[mid].key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929058" y="4000504"/>
            <a:ext cx="1000132" cy="1588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9124" y="38576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[mid].key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9058" y="4572008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912813"/>
            <a:ext cx="8458200" cy="121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，在关键字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{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2,3,10,15,20,25,28,29,30,35,40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采用折半查找法查找关键字为</a:t>
            </a:r>
            <a:r>
              <a:rPr kumimoji="1" lang="en-US" altLang="zh-CN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的元素。	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39750" y="3408363"/>
            <a:ext cx="2016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700338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75013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98750" y="3073400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275013" y="3068638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81425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356100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779838" y="3073400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356100" y="3068638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860925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435600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859338" y="3073400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435600" y="3068638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011863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516688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29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10275" y="3073400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516688" y="3068638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091363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667625" y="3505200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7089775" y="3073400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667625" y="3073400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714348" y="2426609"/>
            <a:ext cx="30241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找关键字为</a:t>
            </a: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的记录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187450" y="5160963"/>
            <a:ext cx="640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查找成功，关键字为</a:t>
            </a:r>
            <a:r>
              <a:rPr lang="en-US" altLang="zh-CN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的记录的逻辑序号为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关键字比较次数为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84213" y="3001963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物理下标：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8172450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8172450" y="3068638"/>
            <a:ext cx="288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362575" y="4008438"/>
            <a:ext cx="504825" cy="636587"/>
            <a:chOff x="1972" y="2523"/>
            <a:chExt cx="318" cy="401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mid</a:t>
              </a:r>
            </a:p>
          </p:txBody>
        </p:sp>
      </p:grp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2555875" y="3432175"/>
            <a:ext cx="5945215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528888" y="4008438"/>
            <a:ext cx="504825" cy="636587"/>
            <a:chOff x="1519" y="2523"/>
            <a:chExt cx="318" cy="401"/>
          </a:xfrm>
        </p:grpSpPr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1655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1519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low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099425" y="4008438"/>
            <a:ext cx="504825" cy="636587"/>
            <a:chOff x="2517" y="2523"/>
            <a:chExt cx="318" cy="401"/>
          </a:xfrm>
        </p:grpSpPr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 flipV="1">
              <a:off x="2653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2517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high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708400" y="4008438"/>
            <a:ext cx="504825" cy="636587"/>
            <a:chOff x="1972" y="2523"/>
            <a:chExt cx="318" cy="401"/>
          </a:xfrm>
        </p:grpSpPr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mid</a:t>
              </a:r>
            </a:p>
          </p:txBody>
        </p:sp>
      </p:grp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2549530" y="3416858"/>
            <a:ext cx="2736850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4140200" y="3432175"/>
            <a:ext cx="1079500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322763" y="4041484"/>
            <a:ext cx="504825" cy="1025009"/>
            <a:chOff x="4322763" y="4041484"/>
            <a:chExt cx="504825" cy="1025009"/>
          </a:xfrm>
        </p:grpSpPr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V="1">
              <a:off x="4572000" y="4041484"/>
              <a:ext cx="0" cy="79200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57" name="Text Box 49"/>
            <p:cNvSpPr txBox="1">
              <a:spLocks noChangeArrowheads="1"/>
            </p:cNvSpPr>
            <p:nvPr/>
          </p:nvSpPr>
          <p:spPr bwMode="auto">
            <a:xfrm>
              <a:off x="4322763" y="4789494"/>
              <a:ext cx="5048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mid</a:t>
              </a:r>
            </a:p>
          </p:txBody>
        </p:sp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395288" y="333375"/>
            <a:ext cx="2319324" cy="45720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折半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43 0.02614 C -0.05 0.04094 -0.0724 0.05597 -0.11077 0.06499 C -0.14913 0.07401 -0.21702 0.08974 -0.25799 0.07979 C -0.29896 0.06985 -0.32778 0.0377 -0.3566 0.00579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3333 C 0.04791 0.04722 0.08889 0.05787 0.11944 0.0537 C 0.15 0.04954 0.16892 0.01736 0.18194 0.00787 " pathEditMode="fixed" rAng="0" ptsTypes="a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/>
      <p:bldP spid="17440" grpId="0" animBg="1"/>
      <p:bldP spid="17440" grpId="1" animBg="1"/>
      <p:bldP spid="17453" grpId="0" animBg="1"/>
      <p:bldP spid="17453" grpId="1" animBg="1"/>
      <p:bldP spid="174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2443" y="161826"/>
            <a:ext cx="8748713" cy="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算法如下（在有序表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R[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中进行折半查找，成功时返回元素的逻辑序号，失败时返回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68313" y="1484313"/>
            <a:ext cx="7889901" cy="409609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n,KeyType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0,high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=n-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1,mid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当前区间存在元素时循环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mid=(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(R[mid].key==k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查找成功返回其逻辑序号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(k&lt;R[mid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R[low..mid-1]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high=mid-1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4F5E0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1899</Words>
  <Application>Microsoft Office PowerPoint</Application>
  <PresentationFormat>全屏显示(4:3)</PresentationFormat>
  <Paragraphs>447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551</cp:revision>
  <dcterms:created xsi:type="dcterms:W3CDTF">2004-04-11T01:33:44Z</dcterms:created>
  <dcterms:modified xsi:type="dcterms:W3CDTF">2018-05-09T05:19:20Z</dcterms:modified>
</cp:coreProperties>
</file>