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80" r:id="rId2"/>
    <p:sldId id="281" r:id="rId3"/>
    <p:sldId id="417" r:id="rId4"/>
    <p:sldId id="350" r:id="rId5"/>
    <p:sldId id="384" r:id="rId6"/>
    <p:sldId id="282" r:id="rId7"/>
    <p:sldId id="351" r:id="rId8"/>
    <p:sldId id="416" r:id="rId9"/>
    <p:sldId id="402" r:id="rId10"/>
    <p:sldId id="396" r:id="rId11"/>
    <p:sldId id="284" r:id="rId12"/>
    <p:sldId id="285" r:id="rId13"/>
    <p:sldId id="286" r:id="rId14"/>
    <p:sldId id="288" r:id="rId15"/>
    <p:sldId id="413" r:id="rId16"/>
    <p:sldId id="415" r:id="rId17"/>
    <p:sldId id="414" r:id="rId18"/>
    <p:sldId id="401" r:id="rId19"/>
    <p:sldId id="352" r:id="rId20"/>
    <p:sldId id="354" r:id="rId21"/>
    <p:sldId id="357" r:id="rId22"/>
    <p:sldId id="418" r:id="rId23"/>
    <p:sldId id="419" r:id="rId24"/>
    <p:sldId id="295" r:id="rId25"/>
    <p:sldId id="294" r:id="rId26"/>
    <p:sldId id="293" r:id="rId27"/>
    <p:sldId id="407" r:id="rId2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  <a:srgbClr val="3333FF"/>
    <a:srgbClr val="FF0000"/>
    <a:srgbClr val="9900FF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5936" autoAdjust="0"/>
  </p:normalViewPr>
  <p:slideViewPr>
    <p:cSldViewPr>
      <p:cViewPr varScale="1">
        <p:scale>
          <a:sx n="76" d="100"/>
          <a:sy n="76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E0DE-3A8F-46F9-B18E-892B87C567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E287-EE07-4297-AC3C-EB800C5CF5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C97FF-AEDA-49F9-884D-8F39BB8696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6781-069B-4B46-AC51-859B74CA58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9E40-F675-4988-930B-809411E998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3337341B-CE21-4593-B945-C1932CFB801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6FA67-5EAA-4083-8C9A-0890D9986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B14E-1031-43AC-96F4-CFC70207A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71472" y="1643050"/>
            <a:ext cx="8001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以二叉树或树作为表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组织形式，称为</a:t>
            </a:r>
            <a:r>
              <a:rPr lang="zh-CN" altLang="en-US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是一类动态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表，不仅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适合于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查找，也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适合于表插入和删除操作。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74788" y="2928934"/>
            <a:ext cx="3168650" cy="2465170"/>
            <a:chOff x="1331913" y="3465532"/>
            <a:chExt cx="3168650" cy="2465170"/>
          </a:xfrm>
        </p:grpSpPr>
        <p:sp>
          <p:nvSpPr>
            <p:cNvPr id="7171" name="Text Box 2"/>
            <p:cNvSpPr txBox="1">
              <a:spLocks noChangeArrowheads="1"/>
            </p:cNvSpPr>
            <p:nvPr/>
          </p:nvSpPr>
          <p:spPr bwMode="auto">
            <a:xfrm>
              <a:off x="1331913" y="3465532"/>
              <a:ext cx="280828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常见的树表：</a:t>
              </a:r>
            </a:p>
          </p:txBody>
        </p:sp>
        <p:sp>
          <p:nvSpPr>
            <p:cNvPr id="7172" name="Text Box 3"/>
            <p:cNvSpPr txBox="1">
              <a:spLocks noChangeArrowheads="1"/>
            </p:cNvSpPr>
            <p:nvPr/>
          </p:nvSpPr>
          <p:spPr bwMode="auto">
            <a:xfrm>
              <a:off x="1403350" y="4114820"/>
              <a:ext cx="3097213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0" lang="zh-CN" altLang="en-US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二叉排序树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平衡二叉树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0" lang="en-US" altLang="zh-CN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B-</a:t>
              </a:r>
              <a:r>
                <a:rPr kumimoji="0" lang="zh-CN" altLang="en-US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0" lang="en-US" altLang="zh-CN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B+</a:t>
              </a:r>
              <a:r>
                <a:rPr kumimoji="0" lang="zh-CN" altLang="en-US" sz="2000" b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</a:p>
          </p:txBody>
        </p:sp>
      </p:grp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357422" y="571480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9.3  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树表的查找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/27</a:t>
            </a:r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8001056" cy="132343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z="2400" b="1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二叉排序树查找</a:t>
            </a:r>
            <a:r>
              <a:rPr kumimoji="1"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可以设计成</a:t>
            </a:r>
            <a:r>
              <a:rPr lang="zh-CN" altLang="en-US" sz="22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非递归算法，如何实现？</a:t>
            </a:r>
            <a:endParaRPr lang="zh-CN" altLang="en-US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382000" cy="81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在二叉排序树中插入一个关键字为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新结点，要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保证插入后仍满足</a:t>
            </a:r>
            <a:r>
              <a:rPr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BST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性质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4319588" cy="474938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、二</a:t>
            </a:r>
            <a:r>
              <a:rPr lang="zh-CN" altLang="en-US" sz="2400" b="1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叉排序树的插入和生成</a:t>
            </a:r>
            <a:endParaRPr kumimoji="0" lang="zh-CN" altLang="en-US" sz="2400" b="1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643182"/>
            <a:ext cx="8286808" cy="256211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）若二叉排序树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为空，则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创建一个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域为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的结点，将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作为根结点；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）否则将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和根结点的关键字比较，若两者相等，则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说明树中已有此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，无须插入，直接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&lt;T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&gt;key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插入根结点的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左子树中。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）否则将它插入右子树中。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2000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插入过程：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305800" cy="4805895"/>
          </a:xfrm>
          <a:prstGeom prst="rect">
            <a:avLst/>
          </a:prstGeom>
          <a:ln>
            <a:headEnd/>
            <a:tailEnd/>
          </a:ln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	</a:t>
            </a:r>
            <a:r>
              <a:rPr lang="en-US" altLang="zh-CN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原树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新插入的记录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p-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&gt;key=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k;p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=p-&gt;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CC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 (k==p-&gt;key)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存在相同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的结点，返回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(k&lt;p-&gt;key)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插入到左子树中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插入到右子树中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52562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对应的递归算法</a:t>
            </a:r>
            <a:r>
              <a:rPr lang="en-US" altLang="zh-CN" sz="22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InsertBST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28662" y="5500702"/>
            <a:ext cx="2744779" cy="900176"/>
            <a:chOff x="928662" y="5643578"/>
            <a:chExt cx="2744779" cy="900176"/>
          </a:xfrm>
        </p:grpSpPr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1142976" y="6143644"/>
              <a:ext cx="25304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先序遍历的思想</a:t>
              </a:r>
            </a:p>
          </p:txBody>
        </p:sp>
        <p:sp>
          <p:nvSpPr>
            <p:cNvPr id="5" name="上弧形箭头 4"/>
            <p:cNvSpPr/>
            <p:nvPr/>
          </p:nvSpPr>
          <p:spPr>
            <a:xfrm rot="16200000">
              <a:off x="714360" y="5857880"/>
              <a:ext cx="714356" cy="285752"/>
            </a:xfrm>
            <a:prstGeom prst="curved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28596" y="1643050"/>
            <a:ext cx="8229600" cy="3743484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//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返回树根指针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BSTNode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    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为空树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&lt;n)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InsertBST(bt</a:t>
            </a:r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 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插入二叉排序树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	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返回建立的二叉排序树的根指针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5643578"/>
            <a:ext cx="7991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</a:t>
            </a:r>
            <a:r>
              <a:rPr kumimoji="0" lang="zh-CN" altLang="en-US" sz="2400" b="1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kumimoji="0" lang="zh-CN" altLang="en-US" sz="2000" b="1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任何结点插入</a:t>
            </a:r>
            <a:r>
              <a:rPr kumimoji="0" lang="zh-CN" altLang="en-US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到二叉排序</a:t>
            </a:r>
            <a:r>
              <a:rPr kumimoji="0" lang="zh-CN" altLang="en-US" sz="2000" b="1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</a:t>
            </a:r>
            <a:r>
              <a:rPr kumimoji="0" lang="zh-CN" altLang="en-US" sz="2000" b="1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时，都是</a:t>
            </a:r>
            <a:r>
              <a:rPr kumimoji="0" lang="zh-CN" altLang="en-US" sz="2000" b="1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</a:t>
            </a:r>
            <a:r>
              <a:rPr kumimoji="0" lang="zh-CN" altLang="en-US" sz="2000" b="1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叶结点</a:t>
            </a:r>
            <a:r>
              <a:rPr kumimoji="0" lang="zh-CN" altLang="en-US" sz="2000" b="1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</a:t>
            </a:r>
            <a:r>
              <a:rPr kumimoji="0" lang="zh-CN" altLang="en-US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428604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关键字数组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14678" y="642918"/>
            <a:ext cx="714380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357686" y="99932"/>
            <a:ext cx="1857388" cy="1471680"/>
            <a:chOff x="4929190" y="99932"/>
            <a:chExt cx="1857388" cy="1471680"/>
          </a:xfrm>
        </p:grpSpPr>
        <p:sp>
          <p:nvSpPr>
            <p:cNvPr id="7" name="等腰三角形 6"/>
            <p:cNvSpPr/>
            <p:nvPr/>
          </p:nvSpPr>
          <p:spPr>
            <a:xfrm>
              <a:off x="4929190" y="500042"/>
              <a:ext cx="1714512" cy="107157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 rot="10800000" flipV="1">
              <a:off x="5786446" y="214290"/>
              <a:ext cx="357190" cy="28575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00760" y="9993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</a:t>
              </a:r>
              <a:endParaRPr lang="zh-CN" altLang="en-US" sz="20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4282" y="1000108"/>
            <a:ext cx="8640763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200" b="1">
                <a:solidFill>
                  <a:srgbClr val="05050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9-3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p329</a:t>
            </a:r>
            <a:r>
              <a:rPr lang="en-US" altLang="zh-CN" sz="2200" b="1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已知一组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{25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53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67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11}</a:t>
            </a:r>
            <a:endParaRPr lang="en-US" altLang="zh-CN" sz="22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表中的元素顺序依次插入到一棵初始为空的二叉排序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中，画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出该二叉排序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树。</a:t>
            </a:r>
            <a:endParaRPr lang="en-US" altLang="zh-CN" sz="22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在等概率的情况下查找成功的平均查找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和查找不成功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的平均查找长度。      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Text Box 60"/>
          <p:cNvSpPr txBox="1">
            <a:spLocks noChangeArrowheads="1"/>
          </p:cNvSpPr>
          <p:nvPr/>
        </p:nvSpPr>
        <p:spPr bwMode="auto">
          <a:xfrm>
            <a:off x="714348" y="257156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5901" name="Text Box 61"/>
          <p:cNvSpPr txBox="1">
            <a:spLocks noChangeArrowheads="1"/>
          </p:cNvSpPr>
          <p:nvPr/>
        </p:nvSpPr>
        <p:spPr bwMode="auto">
          <a:xfrm>
            <a:off x="1793848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25</a:t>
            </a:r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2225648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26590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46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30908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35226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53</a:t>
            </a:r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39560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39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43862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32</a:t>
            </a:r>
          </a:p>
        </p:txBody>
      </p:sp>
      <p:sp>
        <p:nvSpPr>
          <p:cNvPr id="35908" name="Text Box 68"/>
          <p:cNvSpPr txBox="1">
            <a:spLocks noChangeArrowheads="1"/>
          </p:cNvSpPr>
          <p:nvPr/>
        </p:nvSpPr>
        <p:spPr bwMode="auto">
          <a:xfrm>
            <a:off x="48180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35909" name="Text Box 69"/>
          <p:cNvSpPr txBox="1">
            <a:spLocks noChangeArrowheads="1"/>
          </p:cNvSpPr>
          <p:nvPr/>
        </p:nvSpPr>
        <p:spPr bwMode="auto">
          <a:xfrm>
            <a:off x="52514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74</a:t>
            </a:r>
          </a:p>
        </p:txBody>
      </p:sp>
      <p:sp>
        <p:nvSpPr>
          <p:cNvPr id="35910" name="Text Box 70"/>
          <p:cNvSpPr txBox="1">
            <a:spLocks noChangeArrowheads="1"/>
          </p:cNvSpPr>
          <p:nvPr/>
        </p:nvSpPr>
        <p:spPr bwMode="auto">
          <a:xfrm>
            <a:off x="56832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67</a:t>
            </a:r>
          </a:p>
        </p:txBody>
      </p:sp>
      <p:sp>
        <p:nvSpPr>
          <p:cNvPr id="35911" name="Text Box 71"/>
          <p:cNvSpPr txBox="1">
            <a:spLocks noChangeArrowheads="1"/>
          </p:cNvSpPr>
          <p:nvPr/>
        </p:nvSpPr>
        <p:spPr bwMode="auto">
          <a:xfrm>
            <a:off x="61150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</a:p>
        </p:txBody>
      </p:sp>
      <p:sp>
        <p:nvSpPr>
          <p:cNvPr id="35912" name="Text Box 72"/>
          <p:cNvSpPr txBox="1">
            <a:spLocks noChangeArrowheads="1"/>
          </p:cNvSpPr>
          <p:nvPr/>
        </p:nvSpPr>
        <p:spPr bwMode="auto">
          <a:xfrm>
            <a:off x="6548411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35913" name="Text Box 73"/>
          <p:cNvSpPr txBox="1">
            <a:spLocks noChangeArrowheads="1"/>
          </p:cNvSpPr>
          <p:nvPr/>
        </p:nvSpPr>
        <p:spPr bwMode="auto">
          <a:xfrm>
            <a:off x="2500298" y="5715016"/>
            <a:ext cx="31432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二叉排序树创建完毕</a:t>
            </a:r>
          </a:p>
        </p:txBody>
      </p:sp>
      <p:sp>
        <p:nvSpPr>
          <p:cNvPr id="18" name="椭圆 17"/>
          <p:cNvSpPr/>
          <p:nvPr/>
        </p:nvSpPr>
        <p:spPr>
          <a:xfrm>
            <a:off x="3245620" y="1000108"/>
            <a:ext cx="612000" cy="57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zh-CN" altLang="en-US" sz="1600" b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571604" y="1288107"/>
            <a:ext cx="1674017" cy="997885"/>
            <a:chOff x="1571604" y="1288107"/>
            <a:chExt cx="1674017" cy="997885"/>
          </a:xfrm>
        </p:grpSpPr>
        <p:sp>
          <p:nvSpPr>
            <p:cNvPr id="19" name="椭圆 18"/>
            <p:cNvSpPr/>
            <p:nvPr/>
          </p:nvSpPr>
          <p:spPr>
            <a:xfrm>
              <a:off x="1571604" y="1709992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18" idx="2"/>
              <a:endCxn id="19" idx="7"/>
            </p:cNvCxnSpPr>
            <p:nvPr/>
          </p:nvCxnSpPr>
          <p:spPr>
            <a:xfrm rot="10800000" flipV="1">
              <a:off x="2093980" y="1288107"/>
              <a:ext cx="1151641" cy="50623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857224" y="2201639"/>
            <a:ext cx="804006" cy="870171"/>
            <a:chOff x="857224" y="2201639"/>
            <a:chExt cx="804006" cy="870171"/>
          </a:xfrm>
        </p:grpSpPr>
        <p:sp>
          <p:nvSpPr>
            <p:cNvPr id="20" name="椭圆 19"/>
            <p:cNvSpPr/>
            <p:nvPr/>
          </p:nvSpPr>
          <p:spPr>
            <a:xfrm>
              <a:off x="857224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19" idx="3"/>
            </p:cNvCxnSpPr>
            <p:nvPr/>
          </p:nvCxnSpPr>
          <p:spPr>
            <a:xfrm rot="5400000">
              <a:off x="1305160" y="2207736"/>
              <a:ext cx="362167" cy="34997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1379598" y="2987457"/>
            <a:ext cx="620634" cy="803229"/>
            <a:chOff x="1379598" y="2987457"/>
            <a:chExt cx="620634" cy="803229"/>
          </a:xfrm>
        </p:grpSpPr>
        <p:sp>
          <p:nvSpPr>
            <p:cNvPr id="21" name="椭圆 20"/>
            <p:cNvSpPr/>
            <p:nvPr/>
          </p:nvSpPr>
          <p:spPr>
            <a:xfrm>
              <a:off x="1388232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20" idx="5"/>
            </p:cNvCxnSpPr>
            <p:nvPr/>
          </p:nvCxnSpPr>
          <p:spPr>
            <a:xfrm rot="16200000" flipH="1">
              <a:off x="1332618" y="3034437"/>
              <a:ext cx="260566" cy="166605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1910607" y="3706333"/>
            <a:ext cx="701625" cy="937113"/>
            <a:chOff x="1910607" y="3706333"/>
            <a:chExt cx="701625" cy="937113"/>
          </a:xfrm>
        </p:grpSpPr>
        <p:sp>
          <p:nvSpPr>
            <p:cNvPr id="22" name="椭圆 21"/>
            <p:cNvSpPr/>
            <p:nvPr/>
          </p:nvSpPr>
          <p:spPr>
            <a:xfrm>
              <a:off x="2000232" y="406744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>
              <a:stCxn id="21" idx="5"/>
            </p:cNvCxnSpPr>
            <p:nvPr/>
          </p:nvCxnSpPr>
          <p:spPr>
            <a:xfrm rot="16200000" flipH="1">
              <a:off x="1821949" y="3794991"/>
              <a:ext cx="420066" cy="24275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857620" y="1288108"/>
            <a:ext cx="1689112" cy="997884"/>
            <a:chOff x="3857620" y="1288108"/>
            <a:chExt cx="1689112" cy="997884"/>
          </a:xfrm>
        </p:grpSpPr>
        <p:sp>
          <p:nvSpPr>
            <p:cNvPr id="23" name="椭圆 22"/>
            <p:cNvSpPr/>
            <p:nvPr/>
          </p:nvSpPr>
          <p:spPr>
            <a:xfrm>
              <a:off x="4934732" y="1709992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>
              <a:stCxn id="18" idx="6"/>
              <a:endCxn id="23" idx="1"/>
            </p:cNvCxnSpPr>
            <p:nvPr/>
          </p:nvCxnSpPr>
          <p:spPr>
            <a:xfrm>
              <a:off x="3857620" y="1288108"/>
              <a:ext cx="1166737" cy="50623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4148914" y="2201639"/>
            <a:ext cx="875443" cy="870171"/>
            <a:chOff x="4148914" y="2201639"/>
            <a:chExt cx="875443" cy="870171"/>
          </a:xfrm>
        </p:grpSpPr>
        <p:sp>
          <p:nvSpPr>
            <p:cNvPr id="24" name="椭圆 23"/>
            <p:cNvSpPr/>
            <p:nvPr/>
          </p:nvSpPr>
          <p:spPr>
            <a:xfrm>
              <a:off x="4148914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39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连接符 46"/>
            <p:cNvCxnSpPr>
              <a:stCxn id="23" idx="3"/>
              <a:endCxn id="24" idx="7"/>
            </p:cNvCxnSpPr>
            <p:nvPr/>
          </p:nvCxnSpPr>
          <p:spPr>
            <a:xfrm rot="5400000">
              <a:off x="4658561" y="2214367"/>
              <a:ext cx="378524" cy="35306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3434534" y="2987457"/>
            <a:ext cx="804005" cy="803229"/>
            <a:chOff x="3434534" y="2987457"/>
            <a:chExt cx="804005" cy="803229"/>
          </a:xfrm>
        </p:grpSpPr>
        <p:sp>
          <p:nvSpPr>
            <p:cNvPr id="26" name="椭圆 25"/>
            <p:cNvSpPr/>
            <p:nvPr/>
          </p:nvSpPr>
          <p:spPr>
            <a:xfrm>
              <a:off x="3434534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32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连接符 48"/>
            <p:cNvCxnSpPr>
              <a:stCxn id="24" idx="3"/>
              <a:endCxn id="26" idx="7"/>
            </p:cNvCxnSpPr>
            <p:nvPr/>
          </p:nvCxnSpPr>
          <p:spPr>
            <a:xfrm rot="5400000">
              <a:off x="3941933" y="3002433"/>
              <a:ext cx="311582" cy="28163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5457107" y="2201639"/>
            <a:ext cx="946881" cy="870171"/>
            <a:chOff x="5457107" y="2201639"/>
            <a:chExt cx="946881" cy="870171"/>
          </a:xfrm>
        </p:grpSpPr>
        <p:sp>
          <p:nvSpPr>
            <p:cNvPr id="25" name="椭圆 24"/>
            <p:cNvSpPr/>
            <p:nvPr/>
          </p:nvSpPr>
          <p:spPr>
            <a:xfrm>
              <a:off x="5791988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53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连接符 50"/>
            <p:cNvCxnSpPr>
              <a:stCxn id="23" idx="5"/>
              <a:endCxn id="25" idx="1"/>
            </p:cNvCxnSpPr>
            <p:nvPr/>
          </p:nvCxnSpPr>
          <p:spPr>
            <a:xfrm rot="16200000" flipH="1">
              <a:off x="5480098" y="2178648"/>
              <a:ext cx="378524" cy="424506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6314363" y="2987457"/>
            <a:ext cx="788129" cy="803229"/>
            <a:chOff x="6314363" y="2987457"/>
            <a:chExt cx="788129" cy="803229"/>
          </a:xfrm>
        </p:grpSpPr>
        <p:sp>
          <p:nvSpPr>
            <p:cNvPr id="27" name="椭圆 26"/>
            <p:cNvSpPr/>
            <p:nvPr/>
          </p:nvSpPr>
          <p:spPr>
            <a:xfrm>
              <a:off x="6490492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74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连接符 52"/>
            <p:cNvCxnSpPr>
              <a:stCxn id="25" idx="5"/>
              <a:endCxn id="27" idx="1"/>
            </p:cNvCxnSpPr>
            <p:nvPr/>
          </p:nvCxnSpPr>
          <p:spPr>
            <a:xfrm rot="16200000" flipH="1">
              <a:off x="6291449" y="3010371"/>
              <a:ext cx="311582" cy="26575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5754724" y="3706333"/>
            <a:ext cx="825393" cy="937113"/>
            <a:chOff x="5754724" y="3706333"/>
            <a:chExt cx="825393" cy="937113"/>
          </a:xfrm>
        </p:grpSpPr>
        <p:sp>
          <p:nvSpPr>
            <p:cNvPr id="29" name="椭圆 28"/>
            <p:cNvSpPr/>
            <p:nvPr/>
          </p:nvSpPr>
          <p:spPr>
            <a:xfrm>
              <a:off x="5754724" y="406744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67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连接符 54"/>
            <p:cNvCxnSpPr>
              <a:stCxn id="27" idx="3"/>
            </p:cNvCxnSpPr>
            <p:nvPr/>
          </p:nvCxnSpPr>
          <p:spPr>
            <a:xfrm rot="5400000">
              <a:off x="6199525" y="3720407"/>
              <a:ext cx="394666" cy="36651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5173666" y="4571793"/>
            <a:ext cx="657984" cy="857471"/>
            <a:chOff x="5173666" y="4571793"/>
            <a:chExt cx="657984" cy="857471"/>
          </a:xfrm>
        </p:grpSpPr>
        <p:sp>
          <p:nvSpPr>
            <p:cNvPr id="28" name="椭圆 27"/>
            <p:cNvSpPr/>
            <p:nvPr/>
          </p:nvSpPr>
          <p:spPr>
            <a:xfrm>
              <a:off x="5173666" y="4853264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5569227" y="4608037"/>
              <a:ext cx="298667" cy="22617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1" grpId="0"/>
      <p:bldP spid="35902" grpId="0"/>
      <p:bldP spid="35903" grpId="0"/>
      <p:bldP spid="35904" grpId="0"/>
      <p:bldP spid="35905" grpId="0"/>
      <p:bldP spid="35906" grpId="0"/>
      <p:bldP spid="35907" grpId="0"/>
      <p:bldP spid="35908" grpId="0"/>
      <p:bldP spid="35909" grpId="0"/>
      <p:bldP spid="35910" grpId="0"/>
      <p:bldP spid="35911" grpId="0"/>
      <p:bldP spid="35912" grpId="0"/>
      <p:bldP spid="35913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255690" y="214290"/>
            <a:ext cx="6245268" cy="4429156"/>
            <a:chOff x="857224" y="1000108"/>
            <a:chExt cx="6245268" cy="4429156"/>
          </a:xfrm>
        </p:grpSpPr>
        <p:sp>
          <p:nvSpPr>
            <p:cNvPr id="18" name="椭圆 17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" name="组合 105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18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1" name="直接连接符 30"/>
              <p:cNvCxnSpPr>
                <a:stCxn id="18" idx="2"/>
                <a:endCxn id="19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10"/>
            <p:cNvGrpSpPr/>
            <p:nvPr/>
          </p:nvGrpSpPr>
          <p:grpSpPr>
            <a:xfrm>
              <a:off x="857224" y="2201639"/>
              <a:ext cx="804006" cy="870171"/>
              <a:chOff x="857224" y="2201639"/>
              <a:chExt cx="804006" cy="8701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3" name="直接连接符 32"/>
              <p:cNvCxnSpPr>
                <a:stCxn id="19" idx="3"/>
              </p:cNvCxnSpPr>
              <p:nvPr/>
            </p:nvCxnSpPr>
            <p:spPr>
              <a:xfrm rot="5400000">
                <a:off x="1305160" y="2207736"/>
                <a:ext cx="362167" cy="349973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11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5" name="直接连接符 34"/>
              <p:cNvCxnSpPr>
                <a:stCxn id="20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12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9" name="直接连接符 38"/>
              <p:cNvCxnSpPr>
                <a:stCxn id="21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06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46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5" name="直接连接符 44"/>
              <p:cNvCxnSpPr>
                <a:stCxn id="18" idx="6"/>
                <a:endCxn id="23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13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39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7" name="直接连接符 46"/>
              <p:cNvCxnSpPr>
                <a:stCxn id="23" idx="3"/>
                <a:endCxn id="24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15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32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9" name="直接连接符 4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114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53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1" name="直接连接符 50"/>
              <p:cNvCxnSpPr>
                <a:stCxn id="23" idx="5"/>
                <a:endCxn id="25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6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74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3" name="直接连接符 52"/>
              <p:cNvCxnSpPr>
                <a:stCxn id="25" idx="5"/>
                <a:endCxn id="27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7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67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5" name="直接连接符 54"/>
              <p:cNvCxnSpPr>
                <a:stCxn id="27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8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60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 Box 110"/>
          <p:cNvSpPr txBox="1">
            <a:spLocks noChangeArrowheads="1"/>
          </p:cNvSpPr>
          <p:nvPr/>
        </p:nvSpPr>
        <p:spPr bwMode="auto">
          <a:xfrm>
            <a:off x="654076" y="5145098"/>
            <a:ext cx="1511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ASL</a:t>
            </a:r>
            <a:r>
              <a:rPr kumimoji="0" lang="zh-CN" altLang="en-US" sz="22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</a:t>
            </a:r>
          </a:p>
        </p:txBody>
      </p:sp>
      <p:sp>
        <p:nvSpPr>
          <p:cNvPr id="54" name="Text Box 111"/>
          <p:cNvSpPr txBox="1">
            <a:spLocks noChangeArrowheads="1"/>
          </p:cNvSpPr>
          <p:nvPr/>
        </p:nvSpPr>
        <p:spPr bwMode="auto">
          <a:xfrm>
            <a:off x="2382863" y="4929198"/>
            <a:ext cx="5184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1×1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＋</a:t>
            </a: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 ×2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＋</a:t>
            </a: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 ×3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＋</a:t>
            </a: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 × 4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＋</a:t>
            </a: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 ×5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＋</a:t>
            </a: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 ×6</a:t>
            </a:r>
          </a:p>
        </p:txBody>
      </p:sp>
      <p:sp>
        <p:nvSpPr>
          <p:cNvPr id="56" name="Freeform 112"/>
          <p:cNvSpPr>
            <a:spLocks/>
          </p:cNvSpPr>
          <p:nvPr/>
        </p:nvSpPr>
        <p:spPr bwMode="auto">
          <a:xfrm>
            <a:off x="2174901" y="5402273"/>
            <a:ext cx="5033962" cy="0"/>
          </a:xfrm>
          <a:custGeom>
            <a:avLst/>
            <a:gdLst>
              <a:gd name="T0" fmla="*/ 0 w 3171"/>
              <a:gd name="T1" fmla="*/ 11 h 11"/>
              <a:gd name="T2" fmla="*/ 3171 w 3171"/>
              <a:gd name="T3" fmla="*/ 0 h 11"/>
              <a:gd name="T4" fmla="*/ 0 60000 65536"/>
              <a:gd name="T5" fmla="*/ 0 60000 65536"/>
              <a:gd name="T6" fmla="*/ 0 w 3171"/>
              <a:gd name="T7" fmla="*/ 0 h 11"/>
              <a:gd name="T8" fmla="*/ 3171 w 3171"/>
              <a:gd name="T9" fmla="*/ 11 h 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1" h="11">
                <a:moveTo>
                  <a:pt x="0" y="11"/>
                </a:moveTo>
                <a:lnTo>
                  <a:pt x="3171" y="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4110063" y="5505461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12</a:t>
            </a:r>
          </a:p>
        </p:txBody>
      </p:sp>
      <p:sp>
        <p:nvSpPr>
          <p:cNvPr id="59" name="Text Box 114"/>
          <p:cNvSpPr txBox="1">
            <a:spLocks noChangeArrowheads="1"/>
          </p:cNvSpPr>
          <p:nvPr/>
        </p:nvSpPr>
        <p:spPr bwMode="auto">
          <a:xfrm>
            <a:off x="7278713" y="5216536"/>
            <a:ext cx="936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＝</a:t>
            </a: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3.5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6" name="Text Box 76"/>
          <p:cNvSpPr txBox="1">
            <a:spLocks noChangeArrowheads="1"/>
          </p:cNvSpPr>
          <p:nvPr/>
        </p:nvSpPr>
        <p:spPr bwMode="auto">
          <a:xfrm>
            <a:off x="285720" y="285728"/>
            <a:ext cx="32861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</a:t>
            </a:r>
            <a:r>
              <a:rPr kumimoji="0" lang="en-US" altLang="zh-CN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个外部结点：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000100" y="500042"/>
            <a:ext cx="7072362" cy="5118136"/>
            <a:chOff x="428596" y="1000108"/>
            <a:chExt cx="7072362" cy="5118136"/>
          </a:xfrm>
        </p:grpSpPr>
        <p:sp>
          <p:nvSpPr>
            <p:cNvPr id="18" name="椭圆 17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" name="组合 105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18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1" name="直接连接符 30"/>
              <p:cNvCxnSpPr>
                <a:stCxn id="18" idx="2"/>
                <a:endCxn id="19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10"/>
            <p:cNvGrpSpPr/>
            <p:nvPr/>
          </p:nvGrpSpPr>
          <p:grpSpPr>
            <a:xfrm>
              <a:off x="857224" y="2201639"/>
              <a:ext cx="804006" cy="870171"/>
              <a:chOff x="857224" y="2201639"/>
              <a:chExt cx="804006" cy="8701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3" name="直接连接符 32"/>
              <p:cNvCxnSpPr>
                <a:stCxn id="19" idx="3"/>
              </p:cNvCxnSpPr>
              <p:nvPr/>
            </p:nvCxnSpPr>
            <p:spPr>
              <a:xfrm rot="5400000">
                <a:off x="1305160" y="2207736"/>
                <a:ext cx="362167" cy="349973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11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5" name="直接连接符 34"/>
              <p:cNvCxnSpPr>
                <a:stCxn id="20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12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9" name="直接连接符 38"/>
              <p:cNvCxnSpPr>
                <a:stCxn id="21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06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46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5" name="直接连接符 44"/>
              <p:cNvCxnSpPr>
                <a:stCxn id="18" idx="6"/>
                <a:endCxn id="23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13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39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7" name="直接连接符 46"/>
              <p:cNvCxnSpPr>
                <a:stCxn id="23" idx="3"/>
                <a:endCxn id="24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15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32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9" name="直接连接符 4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114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53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1" name="直接连接符 50"/>
              <p:cNvCxnSpPr>
                <a:stCxn id="23" idx="5"/>
                <a:endCxn id="25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6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74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3" name="直接连接符 52"/>
              <p:cNvCxnSpPr>
                <a:stCxn id="25" idx="5"/>
                <a:endCxn id="27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7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67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5" name="直接连接符 54"/>
              <p:cNvCxnSpPr>
                <a:stCxn id="27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8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60</a:t>
                </a:r>
                <a:endParaRPr lang="zh-CN" altLang="en-US" sz="16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95"/>
            <p:cNvGrpSpPr/>
            <p:nvPr/>
          </p:nvGrpSpPr>
          <p:grpSpPr>
            <a:xfrm>
              <a:off x="1563666" y="4559092"/>
              <a:ext cx="526192" cy="727296"/>
              <a:chOff x="1563666" y="4559092"/>
              <a:chExt cx="526192" cy="727296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563666" y="500063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7" name="直接连接符 66"/>
              <p:cNvCxnSpPr>
                <a:stCxn id="22" idx="3"/>
                <a:endCxn id="64" idx="0"/>
              </p:cNvCxnSpPr>
              <p:nvPr/>
            </p:nvCxnSpPr>
            <p:spPr>
              <a:xfrm rot="5400000">
                <a:off x="1731007" y="4641785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96"/>
            <p:cNvGrpSpPr/>
            <p:nvPr/>
          </p:nvGrpSpPr>
          <p:grpSpPr>
            <a:xfrm>
              <a:off x="2501884" y="4559092"/>
              <a:ext cx="500066" cy="727296"/>
              <a:chOff x="2501884" y="4559092"/>
              <a:chExt cx="500066" cy="7272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501884" y="500063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9" name="直接连接符 68"/>
              <p:cNvCxnSpPr>
                <a:stCxn id="22" idx="5"/>
                <a:endCxn id="65" idx="0"/>
              </p:cNvCxnSpPr>
              <p:nvPr/>
            </p:nvCxnSpPr>
            <p:spPr>
              <a:xfrm rot="16200000" flipH="1">
                <a:off x="2416491" y="4665209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92"/>
            <p:cNvGrpSpPr/>
            <p:nvPr/>
          </p:nvGrpSpPr>
          <p:grpSpPr>
            <a:xfrm>
              <a:off x="428596" y="2987456"/>
              <a:ext cx="518254" cy="727296"/>
              <a:chOff x="428596" y="2987456"/>
              <a:chExt cx="518254" cy="72729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28596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1" name="直接连接符 70"/>
              <p:cNvCxnSpPr>
                <a:stCxn id="20" idx="3"/>
                <a:endCxn id="59" idx="0"/>
              </p:cNvCxnSpPr>
              <p:nvPr/>
            </p:nvCxnSpPr>
            <p:spPr>
              <a:xfrm rot="5400000">
                <a:off x="591968" y="3074118"/>
                <a:ext cx="441543" cy="26822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94"/>
            <p:cNvGrpSpPr/>
            <p:nvPr/>
          </p:nvGrpSpPr>
          <p:grpSpPr>
            <a:xfrm>
              <a:off x="928662" y="3706332"/>
              <a:ext cx="549196" cy="865676"/>
              <a:chOff x="928662" y="3706332"/>
              <a:chExt cx="549196" cy="86567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28662" y="428625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3" name="直接连接符 72"/>
              <p:cNvCxnSpPr>
                <a:stCxn id="21" idx="3"/>
                <a:endCxn id="63" idx="0"/>
              </p:cNvCxnSpPr>
              <p:nvPr/>
            </p:nvCxnSpPr>
            <p:spPr>
              <a:xfrm rot="5400000">
                <a:off x="1038315" y="3846713"/>
                <a:ext cx="579923" cy="29916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93"/>
            <p:cNvGrpSpPr/>
            <p:nvPr/>
          </p:nvGrpSpPr>
          <p:grpSpPr>
            <a:xfrm>
              <a:off x="2071670" y="2201638"/>
              <a:ext cx="500066" cy="727296"/>
              <a:chOff x="2071670" y="2201638"/>
              <a:chExt cx="500066" cy="727296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071670" y="264318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5" name="直接连接符 74"/>
              <p:cNvCxnSpPr>
                <a:stCxn id="19" idx="5"/>
                <a:endCxn id="60" idx="0"/>
              </p:cNvCxnSpPr>
              <p:nvPr/>
            </p:nvCxnSpPr>
            <p:spPr>
              <a:xfrm rot="16200000" flipH="1">
                <a:off x="1987070" y="2308548"/>
                <a:ext cx="441543" cy="22772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99"/>
            <p:cNvGrpSpPr/>
            <p:nvPr/>
          </p:nvGrpSpPr>
          <p:grpSpPr>
            <a:xfrm>
              <a:off x="4618038" y="2987456"/>
              <a:ext cx="500066" cy="727296"/>
              <a:chOff x="4618038" y="2987456"/>
              <a:chExt cx="500066" cy="72729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618038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7" name="直接连接符 76"/>
              <p:cNvCxnSpPr>
                <a:stCxn id="24" idx="5"/>
                <a:endCxn id="61" idx="0"/>
              </p:cNvCxnSpPr>
              <p:nvPr/>
            </p:nvCxnSpPr>
            <p:spPr>
              <a:xfrm rot="16200000" flipH="1">
                <a:off x="4548909" y="3109837"/>
                <a:ext cx="441543" cy="19678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2" name="组合 100"/>
            <p:cNvGrpSpPr/>
            <p:nvPr/>
          </p:nvGrpSpPr>
          <p:grpSpPr>
            <a:xfrm>
              <a:off x="5332418" y="2987456"/>
              <a:ext cx="549196" cy="727296"/>
              <a:chOff x="5332418" y="2987456"/>
              <a:chExt cx="549196" cy="7272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332418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9" name="直接连接符 78"/>
              <p:cNvCxnSpPr>
                <a:stCxn id="25" idx="3"/>
                <a:endCxn id="62" idx="0"/>
              </p:cNvCxnSpPr>
              <p:nvPr/>
            </p:nvCxnSpPr>
            <p:spPr>
              <a:xfrm rot="5400000">
                <a:off x="5511261" y="3058647"/>
                <a:ext cx="441543" cy="29916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3" name="组合 104"/>
            <p:cNvGrpSpPr/>
            <p:nvPr/>
          </p:nvGrpSpPr>
          <p:grpSpPr>
            <a:xfrm>
              <a:off x="4751390" y="5390948"/>
              <a:ext cx="526192" cy="727296"/>
              <a:chOff x="4751390" y="5390948"/>
              <a:chExt cx="526192" cy="72729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751390" y="583249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2" name="直接连接符 81"/>
              <p:cNvCxnSpPr>
                <a:endCxn id="80" idx="0"/>
              </p:cNvCxnSpPr>
              <p:nvPr/>
            </p:nvCxnSpPr>
            <p:spPr>
              <a:xfrm rot="5400000">
                <a:off x="4918731" y="5473641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4" name="组合 103"/>
            <p:cNvGrpSpPr/>
            <p:nvPr/>
          </p:nvGrpSpPr>
          <p:grpSpPr>
            <a:xfrm>
              <a:off x="5689608" y="5390948"/>
              <a:ext cx="500066" cy="727296"/>
              <a:chOff x="5689608" y="5390948"/>
              <a:chExt cx="500066" cy="727296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5689608" y="583249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3" name="直接连接符 82"/>
              <p:cNvCxnSpPr>
                <a:endCxn id="81" idx="0"/>
              </p:cNvCxnSpPr>
              <p:nvPr/>
            </p:nvCxnSpPr>
            <p:spPr>
              <a:xfrm rot="16200000" flipH="1">
                <a:off x="5604215" y="5497065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5" name="组合 102"/>
            <p:cNvGrpSpPr/>
            <p:nvPr/>
          </p:nvGrpSpPr>
          <p:grpSpPr>
            <a:xfrm>
              <a:off x="6210312" y="4630530"/>
              <a:ext cx="500066" cy="727296"/>
              <a:chOff x="6210312" y="4630530"/>
              <a:chExt cx="500066" cy="727296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6210312" y="5072074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5" name="直接连接符 84"/>
              <p:cNvCxnSpPr>
                <a:endCxn id="84" idx="0"/>
              </p:cNvCxnSpPr>
              <p:nvPr/>
            </p:nvCxnSpPr>
            <p:spPr>
              <a:xfrm rot="16200000" flipH="1">
                <a:off x="6124919" y="4736647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6" name="组合 101"/>
            <p:cNvGrpSpPr/>
            <p:nvPr/>
          </p:nvGrpSpPr>
          <p:grpSpPr>
            <a:xfrm>
              <a:off x="7000892" y="3748090"/>
              <a:ext cx="500066" cy="727296"/>
              <a:chOff x="7000892" y="3748090"/>
              <a:chExt cx="500066" cy="727296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000892" y="4189634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7" name="直接连接符 86"/>
              <p:cNvCxnSpPr>
                <a:endCxn id="86" idx="0"/>
              </p:cNvCxnSpPr>
              <p:nvPr/>
            </p:nvCxnSpPr>
            <p:spPr>
              <a:xfrm rot="16200000" flipH="1">
                <a:off x="6915499" y="3854207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7" name="组合 97"/>
            <p:cNvGrpSpPr/>
            <p:nvPr/>
          </p:nvGrpSpPr>
          <p:grpSpPr>
            <a:xfrm>
              <a:off x="3033702" y="3768728"/>
              <a:ext cx="526192" cy="727296"/>
              <a:chOff x="3033702" y="3768728"/>
              <a:chExt cx="526192" cy="7272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3033702" y="42102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0" name="直接连接符 89"/>
              <p:cNvCxnSpPr>
                <a:endCxn id="88" idx="0"/>
              </p:cNvCxnSpPr>
              <p:nvPr/>
            </p:nvCxnSpPr>
            <p:spPr>
              <a:xfrm rot="5400000">
                <a:off x="3201043" y="3851421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8" name="组合 98"/>
            <p:cNvGrpSpPr/>
            <p:nvPr/>
          </p:nvGrpSpPr>
          <p:grpSpPr>
            <a:xfrm>
              <a:off x="3956910" y="3706332"/>
              <a:ext cx="515076" cy="789692"/>
              <a:chOff x="3956910" y="3706332"/>
              <a:chExt cx="515076" cy="789692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3971920" y="42102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1" name="直接连接符 90"/>
              <p:cNvCxnSpPr>
                <a:stCxn id="26" idx="5"/>
                <a:endCxn id="89" idx="0"/>
              </p:cNvCxnSpPr>
              <p:nvPr/>
            </p:nvCxnSpPr>
            <p:spPr>
              <a:xfrm rot="16200000" flipH="1">
                <a:off x="3837462" y="3825780"/>
                <a:ext cx="503939" cy="26504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 Box 115"/>
          <p:cNvSpPr txBox="1">
            <a:spLocks noChangeArrowheads="1"/>
          </p:cNvSpPr>
          <p:nvPr/>
        </p:nvSpPr>
        <p:spPr bwMode="auto">
          <a:xfrm>
            <a:off x="723927" y="5957911"/>
            <a:ext cx="16557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0" lang="zh-CN" altLang="en-US" sz="22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</a:p>
        </p:txBody>
      </p:sp>
      <p:sp>
        <p:nvSpPr>
          <p:cNvPr id="94" name="Text Box 116"/>
          <p:cNvSpPr txBox="1">
            <a:spLocks noChangeArrowheads="1"/>
          </p:cNvSpPr>
          <p:nvPr/>
        </p:nvSpPr>
        <p:spPr bwMode="auto">
          <a:xfrm>
            <a:off x="2597177" y="5742011"/>
            <a:ext cx="4464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1×2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＋</a:t>
            </a: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 ×3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＋</a:t>
            </a: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 ×4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＋</a:t>
            </a: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 × 5</a:t>
            </a:r>
            <a:r>
              <a:rPr kumimoji="0" lang="zh-CN" altLang="en-US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＋</a:t>
            </a: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 ×6</a:t>
            </a:r>
          </a:p>
        </p:txBody>
      </p:sp>
      <p:sp>
        <p:nvSpPr>
          <p:cNvPr id="95" name="Freeform 117"/>
          <p:cNvSpPr>
            <a:spLocks/>
          </p:cNvSpPr>
          <p:nvPr/>
        </p:nvSpPr>
        <p:spPr bwMode="auto">
          <a:xfrm>
            <a:off x="2389214" y="6215086"/>
            <a:ext cx="4320000" cy="0"/>
          </a:xfrm>
          <a:custGeom>
            <a:avLst/>
            <a:gdLst>
              <a:gd name="T0" fmla="*/ 0 w 3171"/>
              <a:gd name="T1" fmla="*/ 11 h 11"/>
              <a:gd name="T2" fmla="*/ 3171 w 3171"/>
              <a:gd name="T3" fmla="*/ 0 h 11"/>
              <a:gd name="T4" fmla="*/ 0 60000 65536"/>
              <a:gd name="T5" fmla="*/ 0 60000 65536"/>
              <a:gd name="T6" fmla="*/ 0 w 3171"/>
              <a:gd name="T7" fmla="*/ 0 h 11"/>
              <a:gd name="T8" fmla="*/ 3171 w 3171"/>
              <a:gd name="T9" fmla="*/ 11 h 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1" h="11">
                <a:moveTo>
                  <a:pt x="0" y="11"/>
                </a:moveTo>
                <a:lnTo>
                  <a:pt x="3171" y="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" name="Text Box 118"/>
          <p:cNvSpPr txBox="1">
            <a:spLocks noChangeArrowheads="1"/>
          </p:cNvSpPr>
          <p:nvPr/>
        </p:nvSpPr>
        <p:spPr bwMode="auto">
          <a:xfrm>
            <a:off x="4324377" y="6318273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13</a:t>
            </a:r>
          </a:p>
        </p:txBody>
      </p:sp>
      <p:sp>
        <p:nvSpPr>
          <p:cNvPr id="97" name="Text Box 119"/>
          <p:cNvSpPr txBox="1">
            <a:spLocks noChangeArrowheads="1"/>
          </p:cNvSpPr>
          <p:nvPr/>
        </p:nvSpPr>
        <p:spPr bwMode="auto">
          <a:xfrm>
            <a:off x="6778647" y="6000768"/>
            <a:ext cx="936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＝</a:t>
            </a:r>
            <a:r>
              <a:rPr kumimoji="0" lang="en-US" altLang="zh-CN" sz="18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4.15</a:t>
            </a:r>
          </a:p>
        </p:txBody>
      </p:sp>
      <p:sp>
        <p:nvSpPr>
          <p:cNvPr id="98" name="灯片编号占位符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89102" y="214290"/>
            <a:ext cx="5811856" cy="3714776"/>
            <a:chOff x="1403350" y="-71462"/>
            <a:chExt cx="6324600" cy="3960812"/>
          </a:xfrm>
        </p:grpSpPr>
        <p:sp>
          <p:nvSpPr>
            <p:cNvPr id="23554" name="Oval 4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23555" name="Oval 5"/>
            <p:cNvSpPr>
              <a:spLocks noChangeArrowheads="1"/>
            </p:cNvSpPr>
            <p:nvPr/>
          </p:nvSpPr>
          <p:spPr bwMode="auto">
            <a:xfrm>
              <a:off x="2546350" y="993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sp>
          <p:nvSpPr>
            <p:cNvPr id="23556" name="Oval 6"/>
            <p:cNvSpPr>
              <a:spLocks noChangeArrowheads="1"/>
            </p:cNvSpPr>
            <p:nvPr/>
          </p:nvSpPr>
          <p:spPr bwMode="auto">
            <a:xfrm>
              <a:off x="5441950" y="993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80</a:t>
              </a:r>
            </a:p>
          </p:txBody>
        </p:sp>
        <p:sp>
          <p:nvSpPr>
            <p:cNvPr id="23557" name="Oval 7"/>
            <p:cNvSpPr>
              <a:spLocks noChangeArrowheads="1"/>
            </p:cNvSpPr>
            <p:nvPr/>
          </p:nvSpPr>
          <p:spPr bwMode="auto">
            <a:xfrm>
              <a:off x="14033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23558" name="Oval 8"/>
            <p:cNvSpPr>
              <a:spLocks noChangeArrowheads="1"/>
            </p:cNvSpPr>
            <p:nvPr/>
          </p:nvSpPr>
          <p:spPr bwMode="auto">
            <a:xfrm>
              <a:off x="6584950" y="16795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90</a:t>
              </a:r>
            </a:p>
          </p:txBody>
        </p:sp>
        <p:sp>
          <p:nvSpPr>
            <p:cNvPr id="23559" name="Oval 9"/>
            <p:cNvSpPr>
              <a:spLocks noChangeArrowheads="1"/>
            </p:cNvSpPr>
            <p:nvPr/>
          </p:nvSpPr>
          <p:spPr bwMode="auto">
            <a:xfrm>
              <a:off x="5746750" y="2517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23560" name="Oval 10"/>
            <p:cNvSpPr>
              <a:spLocks noChangeArrowheads="1"/>
            </p:cNvSpPr>
            <p:nvPr/>
          </p:nvSpPr>
          <p:spPr bwMode="auto">
            <a:xfrm>
              <a:off x="3689350" y="16795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23561" name="Oval 11"/>
            <p:cNvSpPr>
              <a:spLocks noChangeArrowheads="1"/>
            </p:cNvSpPr>
            <p:nvPr/>
          </p:nvSpPr>
          <p:spPr bwMode="auto">
            <a:xfrm>
              <a:off x="2774950" y="2517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35</a:t>
              </a:r>
            </a:p>
          </p:txBody>
        </p:sp>
        <p:sp>
          <p:nvSpPr>
            <p:cNvPr id="23562" name="Oval 12"/>
            <p:cNvSpPr>
              <a:spLocks noChangeArrowheads="1"/>
            </p:cNvSpPr>
            <p:nvPr/>
          </p:nvSpPr>
          <p:spPr bwMode="auto">
            <a:xfrm>
              <a:off x="7042150" y="33559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</a:p>
          </p:txBody>
        </p:sp>
        <p:sp>
          <p:nvSpPr>
            <p:cNvPr id="23563" name="Line 13"/>
            <p:cNvSpPr>
              <a:spLocks noChangeShapeType="1"/>
            </p:cNvSpPr>
            <p:nvPr/>
          </p:nvSpPr>
          <p:spPr bwMode="auto">
            <a:xfrm flipH="1">
              <a:off x="3155950" y="765150"/>
              <a:ext cx="8382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64" name="Freeform 14"/>
            <p:cNvSpPr>
              <a:spLocks/>
            </p:cNvSpPr>
            <p:nvPr/>
          </p:nvSpPr>
          <p:spPr bwMode="auto">
            <a:xfrm>
              <a:off x="2012950" y="1374750"/>
              <a:ext cx="565150" cy="381000"/>
            </a:xfrm>
            <a:custGeom>
              <a:avLst/>
              <a:gdLst>
                <a:gd name="T0" fmla="*/ 356 w 356"/>
                <a:gd name="T1" fmla="*/ 0 h 240"/>
                <a:gd name="T2" fmla="*/ 0 w 356"/>
                <a:gd name="T3" fmla="*/ 240 h 240"/>
                <a:gd name="T4" fmla="*/ 0 60000 65536"/>
                <a:gd name="T5" fmla="*/ 0 60000 65536"/>
                <a:gd name="T6" fmla="*/ 0 w 356"/>
                <a:gd name="T7" fmla="*/ 0 h 240"/>
                <a:gd name="T8" fmla="*/ 356 w 356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6" h="240">
                  <a:moveTo>
                    <a:pt x="356" y="0"/>
                  </a:move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65" name="Line 15"/>
            <p:cNvSpPr>
              <a:spLocks noChangeShapeType="1"/>
            </p:cNvSpPr>
            <p:nvPr/>
          </p:nvSpPr>
          <p:spPr bwMode="auto">
            <a:xfrm>
              <a:off x="4679950" y="765150"/>
              <a:ext cx="7620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66" name="Line 16"/>
            <p:cNvSpPr>
              <a:spLocks noChangeShapeType="1"/>
            </p:cNvSpPr>
            <p:nvPr/>
          </p:nvSpPr>
          <p:spPr bwMode="auto">
            <a:xfrm>
              <a:off x="3155950" y="1374750"/>
              <a:ext cx="6096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67" name="Line 17"/>
            <p:cNvSpPr>
              <a:spLocks noChangeShapeType="1"/>
            </p:cNvSpPr>
            <p:nvPr/>
          </p:nvSpPr>
          <p:spPr bwMode="auto">
            <a:xfrm flipH="1">
              <a:off x="3232150" y="2136750"/>
              <a:ext cx="5334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>
              <a:off x="6051550" y="1450950"/>
              <a:ext cx="60960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69" name="Line 19"/>
            <p:cNvSpPr>
              <a:spLocks noChangeShapeType="1"/>
            </p:cNvSpPr>
            <p:nvPr/>
          </p:nvSpPr>
          <p:spPr bwMode="auto">
            <a:xfrm flipH="1">
              <a:off x="6203950" y="2136750"/>
              <a:ext cx="6096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70" name="Line 20"/>
            <p:cNvSpPr>
              <a:spLocks noChangeShapeType="1"/>
            </p:cNvSpPr>
            <p:nvPr/>
          </p:nvSpPr>
          <p:spPr bwMode="auto">
            <a:xfrm>
              <a:off x="6356350" y="2974950"/>
              <a:ext cx="7620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71" name="Oval 21"/>
            <p:cNvSpPr>
              <a:spLocks noChangeArrowheads="1"/>
            </p:cNvSpPr>
            <p:nvPr/>
          </p:nvSpPr>
          <p:spPr bwMode="auto">
            <a:xfrm>
              <a:off x="1784350" y="33559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32</a:t>
              </a:r>
            </a:p>
          </p:txBody>
        </p:sp>
        <p:sp>
          <p:nvSpPr>
            <p:cNvPr id="23572" name="Line 22"/>
            <p:cNvSpPr>
              <a:spLocks noChangeShapeType="1"/>
            </p:cNvSpPr>
            <p:nvPr/>
          </p:nvSpPr>
          <p:spPr bwMode="auto">
            <a:xfrm flipH="1">
              <a:off x="2241550" y="2898750"/>
              <a:ext cx="6096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73" name="Oval 23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solidFill>
              <a:srgbClr val="FFFFCC"/>
            </a:solidFill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1">
                  <a:latin typeface="Consolas" pitchFamily="49" charset="0"/>
                  <a:cs typeface="Consolas" pitchFamily="49" charset="0"/>
                </a:rPr>
                <a:t>50</a:t>
              </a:r>
              <a:endParaRPr lang="en-US" altLang="zh-CN">
                <a:latin typeface="Consolas" pitchFamily="49" charset="0"/>
                <a:cs typeface="Consolas" pitchFamily="49" charset="0"/>
              </a:endParaRPr>
            </a:p>
          </p:txBody>
        </p:sp>
        <p:sp useBgFill="1">
          <p:nvSpPr>
            <p:cNvPr id="23574" name="Oval 24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23575" name="Oval 25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solidFill>
              <a:srgbClr val="CCFFFF"/>
            </a:solidFill>
            <a:ln w="1905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23576" name="Oval 29"/>
            <p:cNvSpPr>
              <a:spLocks noChangeArrowheads="1"/>
            </p:cNvSpPr>
            <p:nvPr/>
          </p:nvSpPr>
          <p:spPr bwMode="auto">
            <a:xfrm>
              <a:off x="2546350" y="993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sp>
          <p:nvSpPr>
            <p:cNvPr id="23577" name="Oval 30"/>
            <p:cNvSpPr>
              <a:spLocks noChangeArrowheads="1"/>
            </p:cNvSpPr>
            <p:nvPr/>
          </p:nvSpPr>
          <p:spPr bwMode="auto">
            <a:xfrm>
              <a:off x="36893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23578" name="Oval 31"/>
            <p:cNvSpPr>
              <a:spLocks noChangeArrowheads="1"/>
            </p:cNvSpPr>
            <p:nvPr/>
          </p:nvSpPr>
          <p:spPr bwMode="auto">
            <a:xfrm>
              <a:off x="2774950" y="2517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35</a:t>
              </a:r>
            </a:p>
          </p:txBody>
        </p:sp>
        <p:sp useBgFill="1">
          <p:nvSpPr>
            <p:cNvPr id="23579" name="Oval 32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23580" name="Oval 35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23581" name="Oval 36"/>
            <p:cNvSpPr>
              <a:spLocks noChangeArrowheads="1"/>
            </p:cNvSpPr>
            <p:nvPr/>
          </p:nvSpPr>
          <p:spPr bwMode="auto">
            <a:xfrm>
              <a:off x="5441950" y="993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80</a:t>
              </a:r>
            </a:p>
          </p:txBody>
        </p:sp>
        <p:sp>
          <p:nvSpPr>
            <p:cNvPr id="23582" name="Oval 37"/>
            <p:cNvSpPr>
              <a:spLocks noChangeArrowheads="1"/>
            </p:cNvSpPr>
            <p:nvPr/>
          </p:nvSpPr>
          <p:spPr bwMode="auto">
            <a:xfrm>
              <a:off x="65849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90</a:t>
              </a:r>
            </a:p>
          </p:txBody>
        </p:sp>
        <p:sp>
          <p:nvSpPr>
            <p:cNvPr id="23583" name="Line 39"/>
            <p:cNvSpPr>
              <a:spLocks noChangeShapeType="1"/>
            </p:cNvSpPr>
            <p:nvPr/>
          </p:nvSpPr>
          <p:spPr bwMode="auto">
            <a:xfrm flipH="1">
              <a:off x="4572000" y="217463"/>
              <a:ext cx="504825" cy="28733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84" name="Text Box 40"/>
            <p:cNvSpPr txBox="1">
              <a:spLocks noChangeArrowheads="1"/>
            </p:cNvSpPr>
            <p:nvPr/>
          </p:nvSpPr>
          <p:spPr bwMode="auto">
            <a:xfrm>
              <a:off x="5148263" y="-71462"/>
              <a:ext cx="935037" cy="492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bt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5906" y="2143116"/>
            <a:ext cx="1512888" cy="1479213"/>
            <a:chOff x="250825" y="2349500"/>
            <a:chExt cx="1512888" cy="1479213"/>
          </a:xfrm>
        </p:grpSpPr>
        <p:sp>
          <p:nvSpPr>
            <p:cNvPr id="23585" name="Line 41"/>
            <p:cNvSpPr>
              <a:spLocks noChangeShapeType="1"/>
            </p:cNvSpPr>
            <p:nvPr/>
          </p:nvSpPr>
          <p:spPr bwMode="auto">
            <a:xfrm flipV="1">
              <a:off x="1042988" y="2349500"/>
              <a:ext cx="433387" cy="5032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86" name="Text Box 42"/>
            <p:cNvSpPr txBox="1">
              <a:spLocks noChangeArrowheads="1"/>
            </p:cNvSpPr>
            <p:nvPr/>
          </p:nvSpPr>
          <p:spPr bwMode="auto">
            <a:xfrm>
              <a:off x="250825" y="2813050"/>
              <a:ext cx="151288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</a:t>
              </a:r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左下结点，即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为关键字</a:t>
              </a:r>
              <a:r>
                <a:rPr kumimoji="0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</a:t>
              </a:r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的结点</a:t>
              </a:r>
              <a:endPara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4388" y="1484643"/>
            <a:ext cx="1728787" cy="1015663"/>
            <a:chOff x="7164388" y="1412875"/>
            <a:chExt cx="1728787" cy="1015663"/>
          </a:xfrm>
        </p:grpSpPr>
        <p:sp>
          <p:nvSpPr>
            <p:cNvPr id="23587" name="Text Box 43"/>
            <p:cNvSpPr txBox="1">
              <a:spLocks noChangeArrowheads="1"/>
            </p:cNvSpPr>
            <p:nvPr/>
          </p:nvSpPr>
          <p:spPr bwMode="auto">
            <a:xfrm>
              <a:off x="7380288" y="1412875"/>
              <a:ext cx="151288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最右</a:t>
              </a:r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下结点，即</a:t>
              </a:r>
              <a:r>
                <a:rPr kumimoji="0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为关键字最大</a:t>
              </a:r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的结点</a:t>
              </a:r>
              <a:endParaRPr kumimoji="0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588" name="Line 44"/>
            <p:cNvSpPr>
              <a:spLocks noChangeShapeType="1"/>
            </p:cNvSpPr>
            <p:nvPr/>
          </p:nvSpPr>
          <p:spPr bwMode="auto">
            <a:xfrm flipH="1">
              <a:off x="7164388" y="1700213"/>
              <a:ext cx="215900" cy="2159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348" y="4212559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中序序列：</a:t>
            </a:r>
            <a:endParaRPr lang="zh-CN" altLang="en-US" sz="22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4546" y="4181781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50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85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endParaRPr lang="zh-CN" altLang="en-US" sz="22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5720" y="214290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200" b="1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二叉排序树的特点</a:t>
            </a:r>
            <a:endParaRPr lang="zh-CN" altLang="en-US" sz="2200" b="1" dirty="0" smtClean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4143372" y="4643446"/>
            <a:ext cx="214314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5000636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二叉排序树的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中序序列是一个递增有序序列</a:t>
            </a:r>
            <a:endParaRPr lang="en-US" altLang="zh-CN" sz="22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根结点的最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左下结点是关键字最小的结点</a:t>
            </a:r>
            <a:endParaRPr kumimoji="0" lang="en-US" altLang="zh-CN" sz="22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根结点的最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右下结点是关键字最大的结点</a:t>
            </a:r>
            <a:endParaRPr lang="zh-CN" altLang="en-US" sz="22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3"/>
          <p:cNvSpPr>
            <a:spLocks noChangeArrowheads="1"/>
          </p:cNvSpPr>
          <p:nvPr/>
        </p:nvSpPr>
        <p:spPr bwMode="auto">
          <a:xfrm>
            <a:off x="4064000" y="20542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25603" name="Oval 5"/>
          <p:cNvSpPr>
            <a:spLocks noChangeArrowheads="1"/>
          </p:cNvSpPr>
          <p:nvPr/>
        </p:nvSpPr>
        <p:spPr bwMode="auto">
          <a:xfrm>
            <a:off x="5511800" y="2587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80</a:t>
            </a:r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14732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25605" name="Oval 7"/>
          <p:cNvSpPr>
            <a:spLocks noChangeArrowheads="1"/>
          </p:cNvSpPr>
          <p:nvPr/>
        </p:nvSpPr>
        <p:spPr bwMode="auto">
          <a:xfrm>
            <a:off x="66548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90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5816600" y="4111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85</a:t>
            </a:r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37592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40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2844800" y="4111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35</a:t>
            </a:r>
          </a:p>
        </p:txBody>
      </p:sp>
      <p:sp>
        <p:nvSpPr>
          <p:cNvPr id="25609" name="Oval 11"/>
          <p:cNvSpPr>
            <a:spLocks noChangeArrowheads="1"/>
          </p:cNvSpPr>
          <p:nvPr/>
        </p:nvSpPr>
        <p:spPr bwMode="auto">
          <a:xfrm>
            <a:off x="7112000" y="49498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88</a:t>
            </a:r>
          </a:p>
        </p:txBody>
      </p:sp>
      <p:sp>
        <p:nvSpPr>
          <p:cNvPr id="25610" name="Freeform 12"/>
          <p:cNvSpPr>
            <a:spLocks/>
          </p:cNvSpPr>
          <p:nvPr/>
        </p:nvSpPr>
        <p:spPr bwMode="auto">
          <a:xfrm>
            <a:off x="3276600" y="2359025"/>
            <a:ext cx="787400" cy="384175"/>
          </a:xfrm>
          <a:custGeom>
            <a:avLst/>
            <a:gdLst>
              <a:gd name="T0" fmla="*/ 496 w 496"/>
              <a:gd name="T1" fmla="*/ 0 h 242"/>
              <a:gd name="T2" fmla="*/ 0 w 496"/>
              <a:gd name="T3" fmla="*/ 242 h 242"/>
              <a:gd name="T4" fmla="*/ 0 60000 65536"/>
              <a:gd name="T5" fmla="*/ 0 60000 65536"/>
              <a:gd name="T6" fmla="*/ 0 w 496"/>
              <a:gd name="T7" fmla="*/ 0 h 242"/>
              <a:gd name="T8" fmla="*/ 496 w 496"/>
              <a:gd name="T9" fmla="*/ 242 h 2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42">
                <a:moveTo>
                  <a:pt x="496" y="0"/>
                </a:moveTo>
                <a:lnTo>
                  <a:pt x="0" y="24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H="1">
            <a:off x="2082800" y="3044825"/>
            <a:ext cx="5334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2" name="Freeform 14"/>
          <p:cNvSpPr>
            <a:spLocks/>
          </p:cNvSpPr>
          <p:nvPr/>
        </p:nvSpPr>
        <p:spPr bwMode="auto">
          <a:xfrm>
            <a:off x="4749800" y="2359025"/>
            <a:ext cx="787400" cy="371475"/>
          </a:xfrm>
          <a:custGeom>
            <a:avLst/>
            <a:gdLst>
              <a:gd name="T0" fmla="*/ 0 w 496"/>
              <a:gd name="T1" fmla="*/ 0 h 234"/>
              <a:gd name="T2" fmla="*/ 496 w 496"/>
              <a:gd name="T3" fmla="*/ 234 h 234"/>
              <a:gd name="T4" fmla="*/ 0 60000 65536"/>
              <a:gd name="T5" fmla="*/ 0 60000 65536"/>
              <a:gd name="T6" fmla="*/ 0 w 496"/>
              <a:gd name="T7" fmla="*/ 0 h 234"/>
              <a:gd name="T8" fmla="*/ 496 w 496"/>
              <a:gd name="T9" fmla="*/ 234 h 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34">
                <a:moveTo>
                  <a:pt x="0" y="0"/>
                </a:moveTo>
                <a:lnTo>
                  <a:pt x="496" y="234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3" name="Freeform 15"/>
          <p:cNvSpPr>
            <a:spLocks/>
          </p:cNvSpPr>
          <p:nvPr/>
        </p:nvSpPr>
        <p:spPr bwMode="auto">
          <a:xfrm>
            <a:off x="3263900" y="2946400"/>
            <a:ext cx="571500" cy="403225"/>
          </a:xfrm>
          <a:custGeom>
            <a:avLst/>
            <a:gdLst>
              <a:gd name="T0" fmla="*/ 0 w 360"/>
              <a:gd name="T1" fmla="*/ 0 h 254"/>
              <a:gd name="T2" fmla="*/ 360 w 360"/>
              <a:gd name="T3" fmla="*/ 254 h 254"/>
              <a:gd name="T4" fmla="*/ 0 60000 65536"/>
              <a:gd name="T5" fmla="*/ 0 60000 65536"/>
              <a:gd name="T6" fmla="*/ 0 w 360"/>
              <a:gd name="T7" fmla="*/ 0 h 254"/>
              <a:gd name="T8" fmla="*/ 360 w 360"/>
              <a:gd name="T9" fmla="*/ 254 h 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254">
                <a:moveTo>
                  <a:pt x="0" y="0"/>
                </a:moveTo>
                <a:lnTo>
                  <a:pt x="360" y="254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4" name="Freeform 16"/>
          <p:cNvSpPr>
            <a:spLocks/>
          </p:cNvSpPr>
          <p:nvPr/>
        </p:nvSpPr>
        <p:spPr bwMode="auto">
          <a:xfrm>
            <a:off x="3352800" y="3730625"/>
            <a:ext cx="482600" cy="409575"/>
          </a:xfrm>
          <a:custGeom>
            <a:avLst/>
            <a:gdLst>
              <a:gd name="T0" fmla="*/ 304 w 304"/>
              <a:gd name="T1" fmla="*/ 0 h 258"/>
              <a:gd name="T2" fmla="*/ 0 w 304"/>
              <a:gd name="T3" fmla="*/ 258 h 258"/>
              <a:gd name="T4" fmla="*/ 0 60000 65536"/>
              <a:gd name="T5" fmla="*/ 0 60000 65536"/>
              <a:gd name="T6" fmla="*/ 0 w 304"/>
              <a:gd name="T7" fmla="*/ 0 h 258"/>
              <a:gd name="T8" fmla="*/ 304 w 30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58">
                <a:moveTo>
                  <a:pt x="304" y="0"/>
                </a:moveTo>
                <a:lnTo>
                  <a:pt x="0" y="258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5" name="Freeform 17"/>
          <p:cNvSpPr>
            <a:spLocks/>
          </p:cNvSpPr>
          <p:nvPr/>
        </p:nvSpPr>
        <p:spPr bwMode="auto">
          <a:xfrm>
            <a:off x="6134100" y="2984500"/>
            <a:ext cx="596900" cy="365125"/>
          </a:xfrm>
          <a:custGeom>
            <a:avLst/>
            <a:gdLst>
              <a:gd name="T0" fmla="*/ 0 w 376"/>
              <a:gd name="T1" fmla="*/ 0 h 230"/>
              <a:gd name="T2" fmla="*/ 376 w 376"/>
              <a:gd name="T3" fmla="*/ 230 h 230"/>
              <a:gd name="T4" fmla="*/ 0 60000 65536"/>
              <a:gd name="T5" fmla="*/ 0 60000 65536"/>
              <a:gd name="T6" fmla="*/ 0 w 376"/>
              <a:gd name="T7" fmla="*/ 0 h 230"/>
              <a:gd name="T8" fmla="*/ 376 w 376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6" h="230">
                <a:moveTo>
                  <a:pt x="0" y="0"/>
                </a:moveTo>
                <a:lnTo>
                  <a:pt x="376" y="23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6" name="Freeform 18"/>
          <p:cNvSpPr>
            <a:spLocks/>
          </p:cNvSpPr>
          <p:nvPr/>
        </p:nvSpPr>
        <p:spPr bwMode="auto">
          <a:xfrm>
            <a:off x="6350000" y="3746500"/>
            <a:ext cx="419100" cy="431800"/>
          </a:xfrm>
          <a:custGeom>
            <a:avLst/>
            <a:gdLst>
              <a:gd name="T0" fmla="*/ 264 w 264"/>
              <a:gd name="T1" fmla="*/ 0 h 272"/>
              <a:gd name="T2" fmla="*/ 0 w 264"/>
              <a:gd name="T3" fmla="*/ 272 h 272"/>
              <a:gd name="T4" fmla="*/ 0 60000 65536"/>
              <a:gd name="T5" fmla="*/ 0 60000 65536"/>
              <a:gd name="T6" fmla="*/ 0 w 264"/>
              <a:gd name="T7" fmla="*/ 0 h 272"/>
              <a:gd name="T8" fmla="*/ 264 w 264"/>
              <a:gd name="T9" fmla="*/ 272 h 2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272">
                <a:moveTo>
                  <a:pt x="264" y="0"/>
                </a:moveTo>
                <a:lnTo>
                  <a:pt x="0" y="27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>
            <a:off x="6426200" y="4568825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18" name="Oval 20"/>
          <p:cNvSpPr>
            <a:spLocks noChangeArrowheads="1"/>
          </p:cNvSpPr>
          <p:nvPr/>
        </p:nvSpPr>
        <p:spPr bwMode="auto">
          <a:xfrm>
            <a:off x="1854200" y="49498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32</a:t>
            </a:r>
          </a:p>
        </p:txBody>
      </p:sp>
      <p:sp>
        <p:nvSpPr>
          <p:cNvPr id="25619" name="Freeform 21"/>
          <p:cNvSpPr>
            <a:spLocks/>
          </p:cNvSpPr>
          <p:nvPr/>
        </p:nvSpPr>
        <p:spPr bwMode="auto">
          <a:xfrm>
            <a:off x="2311400" y="4508500"/>
            <a:ext cx="584200" cy="441325"/>
          </a:xfrm>
          <a:custGeom>
            <a:avLst/>
            <a:gdLst>
              <a:gd name="T0" fmla="*/ 368 w 368"/>
              <a:gd name="T1" fmla="*/ 0 h 278"/>
              <a:gd name="T2" fmla="*/ 0 w 368"/>
              <a:gd name="T3" fmla="*/ 278 h 278"/>
              <a:gd name="T4" fmla="*/ 0 60000 65536"/>
              <a:gd name="T5" fmla="*/ 0 60000 65536"/>
              <a:gd name="T6" fmla="*/ 0 w 368"/>
              <a:gd name="T7" fmla="*/ 0 h 278"/>
              <a:gd name="T8" fmla="*/ 368 w 368"/>
              <a:gd name="T9" fmla="*/ 278 h 2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8" h="278">
                <a:moveTo>
                  <a:pt x="368" y="0"/>
                </a:moveTo>
                <a:lnTo>
                  <a:pt x="0" y="278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357158" y="1009937"/>
            <a:ext cx="73072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）被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删除</a:t>
            </a:r>
            <a:r>
              <a:rPr lang="zh-CN" altLang="en-US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的结点是叶子结点：</a:t>
            </a:r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直接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删去</a:t>
            </a:r>
            <a:r>
              <a:rPr lang="zh-CN" altLang="en-US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该结点。</a:t>
            </a:r>
            <a:endParaRPr lang="zh-CN" altLang="en-US" sz="2200" b="1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 useBgFill="1">
        <p:nvSpPr>
          <p:cNvPr id="125975" name="Rectangle 23"/>
          <p:cNvSpPr>
            <a:spLocks noChangeArrowheads="1"/>
          </p:cNvSpPr>
          <p:nvPr/>
        </p:nvSpPr>
        <p:spPr bwMode="auto">
          <a:xfrm>
            <a:off x="1347774" y="2924175"/>
            <a:ext cx="1295400" cy="12192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 useBgFill="1">
        <p:nvSpPr>
          <p:cNvPr id="125976" name="Rectangle 24"/>
          <p:cNvSpPr>
            <a:spLocks noChangeArrowheads="1"/>
          </p:cNvSpPr>
          <p:nvPr/>
        </p:nvSpPr>
        <p:spPr bwMode="auto">
          <a:xfrm>
            <a:off x="6410348" y="4568825"/>
            <a:ext cx="1447800" cy="9906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928662" y="1610013"/>
            <a:ext cx="90762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en-US" altLang="zh-CN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500694" y="1795437"/>
            <a:ext cx="2380780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被删关键字 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20</a:t>
            </a:r>
            <a:endParaRPr lang="en-US" altLang="zh-CN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 useBgFill="1"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7333645" y="1785926"/>
            <a:ext cx="524503" cy="461665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latin typeface="Consolas" pitchFamily="49" charset="0"/>
                <a:ea typeface="楷体_GB2312" pitchFamily="49" charset="-122"/>
                <a:cs typeface="Consolas" pitchFamily="49" charset="0"/>
              </a:rPr>
              <a:t>88</a:t>
            </a:r>
            <a:endParaRPr lang="en-US" altLang="zh-CN" sz="2400"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2103438" y="5661025"/>
            <a:ext cx="5291833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其双亲结点中相应指针域的值改为“空”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28" name="Rectangle 30"/>
          <p:cNvSpPr>
            <a:spLocks noChangeArrowheads="1"/>
          </p:cNvSpPr>
          <p:nvPr/>
        </p:nvSpPr>
        <p:spPr bwMode="auto">
          <a:xfrm>
            <a:off x="285720" y="174606"/>
            <a:ext cx="4176713" cy="53975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900" algn="just" font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二叉排序</a:t>
            </a:r>
            <a:r>
              <a:rPr lang="zh-CN" altLang="en-US" sz="2400" b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lang="zh-CN" altLang="en-US" sz="24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的结点删除</a:t>
            </a:r>
            <a:endParaRPr lang="zh-CN" altLang="en-US" sz="2400" b="1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5629" name="Oval 4"/>
          <p:cNvSpPr>
            <a:spLocks noChangeArrowheads="1"/>
          </p:cNvSpPr>
          <p:nvPr/>
        </p:nvSpPr>
        <p:spPr bwMode="auto">
          <a:xfrm>
            <a:off x="2616200" y="2587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5" grpId="0" animBg="1"/>
      <p:bldP spid="125976" grpId="0" animBg="1"/>
      <p:bldP spid="125978" grpId="0" animBg="1" autoUpdateAnimBg="0"/>
      <p:bldP spid="125979" grpId="0" animBg="1" autoUpdateAnimBg="0"/>
      <p:bldP spid="12598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53443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二叉排序树（简称</a:t>
            </a:r>
            <a:r>
              <a:rPr lang="en-US" altLang="zh-CN" sz="2200" b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BST</a:t>
            </a:r>
            <a:r>
              <a:rPr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又称二叉查找（搜索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定义为：二叉排序树或者是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树，或者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是满足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性质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BST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性质）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二叉树：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它的左子树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所有结点值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（指关键字值）均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小于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根结点值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它的右子树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空，则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所有结点值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大于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根结点值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、右子树本身又各是一棵二叉排序树。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928662" y="4786322"/>
            <a:ext cx="6337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200" b="1" dirty="0"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二叉排序树中没有相同</a:t>
            </a:r>
            <a:r>
              <a:rPr kumimoji="0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0"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的结点。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6" name="Text Box 3" descr="粉色面巾纸"/>
          <p:cNvSpPr txBox="1">
            <a:spLocks noChangeArrowheads="1"/>
          </p:cNvSpPr>
          <p:nvPr/>
        </p:nvSpPr>
        <p:spPr bwMode="auto">
          <a:xfrm>
            <a:off x="395288" y="404813"/>
            <a:ext cx="3819522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9.3.1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二叉排序树</a:t>
            </a:r>
            <a:endParaRPr kumimoji="0" lang="zh-CN" altLang="en-US" sz="3200" b="1" dirty="0">
              <a:solidFill>
                <a:srgbClr val="FF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3"/>
          <p:cNvSpPr>
            <a:spLocks noChangeArrowheads="1"/>
          </p:cNvSpPr>
          <p:nvPr/>
        </p:nvSpPr>
        <p:spPr bwMode="auto">
          <a:xfrm>
            <a:off x="3276600" y="16764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1828800" y="2209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4724400" y="2209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80</a:t>
            </a:r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6858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58674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90</a:t>
            </a:r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5029200" y="3733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85</a:t>
            </a:r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9718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40</a:t>
            </a:r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2057400" y="3733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35</a:t>
            </a:r>
          </a:p>
        </p:txBody>
      </p:sp>
      <p:sp>
        <p:nvSpPr>
          <p:cNvPr id="26634" name="Oval 11"/>
          <p:cNvSpPr>
            <a:spLocks noChangeArrowheads="1"/>
          </p:cNvSpPr>
          <p:nvPr/>
        </p:nvSpPr>
        <p:spPr bwMode="auto">
          <a:xfrm>
            <a:off x="6324600" y="45720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88</a:t>
            </a:r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2438400" y="1981200"/>
            <a:ext cx="838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36" name="Freeform 13"/>
          <p:cNvSpPr>
            <a:spLocks/>
          </p:cNvSpPr>
          <p:nvPr/>
        </p:nvSpPr>
        <p:spPr bwMode="auto">
          <a:xfrm>
            <a:off x="1295400" y="2590800"/>
            <a:ext cx="558800" cy="381000"/>
          </a:xfrm>
          <a:custGeom>
            <a:avLst/>
            <a:gdLst>
              <a:gd name="T0" fmla="*/ 352 w 352"/>
              <a:gd name="T1" fmla="*/ 0 h 240"/>
              <a:gd name="T2" fmla="*/ 0 w 352"/>
              <a:gd name="T3" fmla="*/ 240 h 240"/>
              <a:gd name="T4" fmla="*/ 0 60000 65536"/>
              <a:gd name="T5" fmla="*/ 0 60000 65536"/>
              <a:gd name="T6" fmla="*/ 0 w 352"/>
              <a:gd name="T7" fmla="*/ 0 h 240"/>
              <a:gd name="T8" fmla="*/ 352 w 352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40">
                <a:moveTo>
                  <a:pt x="352" y="0"/>
                </a:moveTo>
                <a:lnTo>
                  <a:pt x="0" y="24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3962400" y="1981200"/>
            <a:ext cx="7620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2438400" y="2590800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2514600" y="3352800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5334000" y="2667000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>
            <a:off x="5575300" y="3302000"/>
            <a:ext cx="368300" cy="469900"/>
          </a:xfrm>
          <a:custGeom>
            <a:avLst/>
            <a:gdLst>
              <a:gd name="T0" fmla="*/ 232 w 232"/>
              <a:gd name="T1" fmla="*/ 0 h 296"/>
              <a:gd name="T2" fmla="*/ 0 w 232"/>
              <a:gd name="T3" fmla="*/ 296 h 296"/>
              <a:gd name="T4" fmla="*/ 0 60000 65536"/>
              <a:gd name="T5" fmla="*/ 0 60000 65536"/>
              <a:gd name="T6" fmla="*/ 0 w 232"/>
              <a:gd name="T7" fmla="*/ 0 h 296"/>
              <a:gd name="T8" fmla="*/ 232 w 232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2" h="296">
                <a:moveTo>
                  <a:pt x="232" y="0"/>
                </a:moveTo>
                <a:lnTo>
                  <a:pt x="0" y="29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42" name="Freeform 19"/>
          <p:cNvSpPr>
            <a:spLocks/>
          </p:cNvSpPr>
          <p:nvPr/>
        </p:nvSpPr>
        <p:spPr bwMode="auto">
          <a:xfrm>
            <a:off x="5689600" y="4114800"/>
            <a:ext cx="711200" cy="533400"/>
          </a:xfrm>
          <a:custGeom>
            <a:avLst/>
            <a:gdLst>
              <a:gd name="T0" fmla="*/ 0 w 448"/>
              <a:gd name="T1" fmla="*/ 0 h 336"/>
              <a:gd name="T2" fmla="*/ 448 w 448"/>
              <a:gd name="T3" fmla="*/ 336 h 336"/>
              <a:gd name="T4" fmla="*/ 0 60000 65536"/>
              <a:gd name="T5" fmla="*/ 0 60000 65536"/>
              <a:gd name="T6" fmla="*/ 0 w 448"/>
              <a:gd name="T7" fmla="*/ 0 h 336"/>
              <a:gd name="T8" fmla="*/ 448 w 44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8" h="336">
                <a:moveTo>
                  <a:pt x="0" y="0"/>
                </a:moveTo>
                <a:lnTo>
                  <a:pt x="44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43" name="Oval 20"/>
          <p:cNvSpPr>
            <a:spLocks noChangeArrowheads="1"/>
          </p:cNvSpPr>
          <p:nvPr/>
        </p:nvSpPr>
        <p:spPr bwMode="auto">
          <a:xfrm>
            <a:off x="1066800" y="45720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32</a:t>
            </a:r>
          </a:p>
        </p:txBody>
      </p:sp>
      <p:sp>
        <p:nvSpPr>
          <p:cNvPr id="26644" name="Freeform 21"/>
          <p:cNvSpPr>
            <a:spLocks/>
          </p:cNvSpPr>
          <p:nvPr/>
        </p:nvSpPr>
        <p:spPr bwMode="auto">
          <a:xfrm>
            <a:off x="1574800" y="4089400"/>
            <a:ext cx="520700" cy="508000"/>
          </a:xfrm>
          <a:custGeom>
            <a:avLst/>
            <a:gdLst>
              <a:gd name="T0" fmla="*/ 328 w 328"/>
              <a:gd name="T1" fmla="*/ 0 h 320"/>
              <a:gd name="T2" fmla="*/ 0 w 328"/>
              <a:gd name="T3" fmla="*/ 320 h 320"/>
              <a:gd name="T4" fmla="*/ 0 60000 65536"/>
              <a:gd name="T5" fmla="*/ 0 60000 65536"/>
              <a:gd name="T6" fmla="*/ 0 w 328"/>
              <a:gd name="T7" fmla="*/ 0 h 320"/>
              <a:gd name="T8" fmla="*/ 328 w 328"/>
              <a:gd name="T9" fmla="*/ 320 h 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20">
                <a:moveTo>
                  <a:pt x="328" y="0"/>
                </a:moveTo>
                <a:lnTo>
                  <a:pt x="0" y="32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188943" y="260350"/>
            <a:ext cx="874077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　（</a:t>
            </a:r>
            <a:r>
              <a:rPr lang="en-US" altLang="zh-CN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zh-CN" altLang="en-US" sz="2200" b="1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被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删除</a:t>
            </a:r>
            <a:r>
              <a:rPr lang="zh-CN" altLang="en-US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的结点只有</a:t>
            </a:r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左子树或者只有右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子</a:t>
            </a:r>
            <a:r>
              <a:rPr lang="zh-CN" altLang="en-US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树，用</a:t>
            </a:r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其左子树或者右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子</a:t>
            </a:r>
            <a:r>
              <a:rPr lang="zh-CN" altLang="en-US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树替换它（结点替换）。</a:t>
            </a:r>
            <a:endParaRPr lang="zh-CN" altLang="en-US" sz="2200" b="1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8024" name="AutoShape 24"/>
          <p:cNvSpPr>
            <a:spLocks noChangeArrowheads="1"/>
          </p:cNvSpPr>
          <p:nvPr/>
        </p:nvSpPr>
        <p:spPr bwMode="auto">
          <a:xfrm>
            <a:off x="2362200" y="2628900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 useBgFill="1">
        <p:nvSpPr>
          <p:cNvPr id="128025" name="Rectangle 25"/>
          <p:cNvSpPr>
            <a:spLocks noChangeArrowheads="1"/>
          </p:cNvSpPr>
          <p:nvPr/>
        </p:nvSpPr>
        <p:spPr bwMode="auto">
          <a:xfrm>
            <a:off x="2508245" y="2590800"/>
            <a:ext cx="1349375" cy="11430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026" name="Line 26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3333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 useBgFill="1">
        <p:nvSpPr>
          <p:cNvPr id="128027" name="Rectangle 27"/>
          <p:cNvSpPr>
            <a:spLocks noChangeArrowheads="1"/>
          </p:cNvSpPr>
          <p:nvPr/>
        </p:nvSpPr>
        <p:spPr bwMode="auto">
          <a:xfrm>
            <a:off x="4572000" y="2133600"/>
            <a:ext cx="838200" cy="6858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3333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228600" y="5295900"/>
            <a:ext cx="8686800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其双亲结点的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相应指针域的值改为 “指向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删除结点的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左子树或右子树”。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5486400" y="1108075"/>
            <a:ext cx="2581156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40</a:t>
            </a:r>
            <a:endParaRPr lang="en-US" altLang="zh-CN" sz="24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 useBgFill="1">
        <p:nvSpPr>
          <p:cNvPr id="128031" name="Rectangle 31"/>
          <p:cNvSpPr>
            <a:spLocks noChangeArrowheads="1"/>
          </p:cNvSpPr>
          <p:nvPr/>
        </p:nvSpPr>
        <p:spPr bwMode="auto">
          <a:xfrm>
            <a:off x="7476521" y="1130300"/>
            <a:ext cx="524503" cy="461665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latin typeface="Consolas" pitchFamily="49" charset="0"/>
                <a:ea typeface="楷体_GB2312" pitchFamily="49" charset="-122"/>
                <a:cs typeface="Consolas" pitchFamily="49" charset="0"/>
              </a:rPr>
              <a:t>80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928662" y="1357298"/>
            <a:ext cx="973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en-US" altLang="zh-CN" sz="24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4" grpId="0" animBg="1"/>
      <p:bldP spid="128025" grpId="0" animBg="1"/>
      <p:bldP spid="128026" grpId="0" animBg="1"/>
      <p:bldP spid="128027" grpId="0" animBg="1"/>
      <p:bldP spid="128028" grpId="0" animBg="1"/>
      <p:bldP spid="128029" grpId="0" animBg="1" autoUpdateAnimBg="0"/>
      <p:bldP spid="128030" grpId="0" animBg="1" autoUpdateAnimBg="0"/>
      <p:bldP spid="1280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3"/>
          <p:cNvSpPr>
            <a:spLocks noChangeArrowheads="1"/>
          </p:cNvSpPr>
          <p:nvPr/>
        </p:nvSpPr>
        <p:spPr bwMode="auto">
          <a:xfrm>
            <a:off x="3429000" y="12334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1981200" y="1766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</a:p>
        </p:txBody>
      </p:sp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4876800" y="1766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80</a:t>
            </a: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8382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27654" name="Oval 7"/>
          <p:cNvSpPr>
            <a:spLocks noChangeArrowheads="1"/>
          </p:cNvSpPr>
          <p:nvPr/>
        </p:nvSpPr>
        <p:spPr bwMode="auto">
          <a:xfrm>
            <a:off x="60198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90</a:t>
            </a:r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5181600" y="3290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85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31242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40</a:t>
            </a:r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2209800" y="3290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35</a:t>
            </a: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6477000" y="41290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88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2590800" y="1538286"/>
            <a:ext cx="838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>
            <a:off x="1447800" y="2147886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4114800" y="1538286"/>
            <a:ext cx="7620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2590800" y="2147886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H="1">
            <a:off x="2667000" y="2909886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>
            <a:off x="5486400" y="2224086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5" name="Freeform 18"/>
          <p:cNvSpPr>
            <a:spLocks/>
          </p:cNvSpPr>
          <p:nvPr/>
        </p:nvSpPr>
        <p:spPr bwMode="auto">
          <a:xfrm>
            <a:off x="5715000" y="2922586"/>
            <a:ext cx="381000" cy="444500"/>
          </a:xfrm>
          <a:custGeom>
            <a:avLst/>
            <a:gdLst>
              <a:gd name="T0" fmla="*/ 240 w 240"/>
              <a:gd name="T1" fmla="*/ 0 h 280"/>
              <a:gd name="T2" fmla="*/ 0 w 240"/>
              <a:gd name="T3" fmla="*/ 280 h 280"/>
              <a:gd name="T4" fmla="*/ 0 60000 65536"/>
              <a:gd name="T5" fmla="*/ 0 60000 65536"/>
              <a:gd name="T6" fmla="*/ 0 w 240"/>
              <a:gd name="T7" fmla="*/ 0 h 280"/>
              <a:gd name="T8" fmla="*/ 240 w 240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280">
                <a:moveTo>
                  <a:pt x="240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5791200" y="3748086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67" name="Oval 20"/>
          <p:cNvSpPr>
            <a:spLocks noChangeArrowheads="1"/>
          </p:cNvSpPr>
          <p:nvPr/>
        </p:nvSpPr>
        <p:spPr bwMode="auto">
          <a:xfrm>
            <a:off x="1219200" y="41290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32</a:t>
            </a:r>
          </a:p>
        </p:txBody>
      </p:sp>
      <p:sp>
        <p:nvSpPr>
          <p:cNvPr id="27668" name="Freeform 21"/>
          <p:cNvSpPr>
            <a:spLocks/>
          </p:cNvSpPr>
          <p:nvPr/>
        </p:nvSpPr>
        <p:spPr bwMode="auto">
          <a:xfrm>
            <a:off x="1676400" y="3684586"/>
            <a:ext cx="558800" cy="444500"/>
          </a:xfrm>
          <a:custGeom>
            <a:avLst/>
            <a:gdLst>
              <a:gd name="T0" fmla="*/ 352 w 352"/>
              <a:gd name="T1" fmla="*/ 0 h 280"/>
              <a:gd name="T2" fmla="*/ 0 w 352"/>
              <a:gd name="T3" fmla="*/ 280 h 280"/>
              <a:gd name="T4" fmla="*/ 0 60000 65536"/>
              <a:gd name="T5" fmla="*/ 0 60000 65536"/>
              <a:gd name="T6" fmla="*/ 0 w 352"/>
              <a:gd name="T7" fmla="*/ 0 h 280"/>
              <a:gd name="T8" fmla="*/ 352 w 352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80">
                <a:moveTo>
                  <a:pt x="352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500034" y="140593"/>
            <a:ext cx="7031038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）被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删除</a:t>
            </a:r>
            <a:r>
              <a:rPr lang="zh-CN" altLang="en-US" sz="22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的结点既有左子树，也</a:t>
            </a:r>
            <a:r>
              <a:rPr lang="zh-CN" altLang="en-US" sz="22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有右子树</a:t>
            </a:r>
          </a:p>
        </p:txBody>
      </p:sp>
      <p:sp>
        <p:nvSpPr>
          <p:cNvPr id="131096" name="Oval 24"/>
          <p:cNvSpPr>
            <a:spLocks noChangeArrowheads="1"/>
          </p:cNvSpPr>
          <p:nvPr/>
        </p:nvSpPr>
        <p:spPr bwMode="auto">
          <a:xfrm>
            <a:off x="310832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40</a:t>
            </a:r>
          </a:p>
        </p:txBody>
      </p:sp>
      <p:sp>
        <p:nvSpPr>
          <p:cNvPr id="131097" name="Oval 25"/>
          <p:cNvSpPr>
            <a:spLocks noChangeArrowheads="1"/>
          </p:cNvSpPr>
          <p:nvPr/>
        </p:nvSpPr>
        <p:spPr bwMode="auto">
          <a:xfrm>
            <a:off x="3429000" y="123982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40</a:t>
            </a:r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642910" y="4714884"/>
            <a:ext cx="7885143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以其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中序前驱值替换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之（值替换） ，然后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该前驱结点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。前驱是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左子树中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的结点。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1112" name="AutoShape 40"/>
          <p:cNvSpPr>
            <a:spLocks noChangeArrowheads="1"/>
          </p:cNvSpPr>
          <p:nvPr/>
        </p:nvSpPr>
        <p:spPr bwMode="auto">
          <a:xfrm>
            <a:off x="2514600" y="2147886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 useBgFill="1">
        <p:nvSpPr>
          <p:cNvPr id="131113" name="Rectangle 41"/>
          <p:cNvSpPr>
            <a:spLocks noChangeArrowheads="1"/>
          </p:cNvSpPr>
          <p:nvPr/>
        </p:nvSpPr>
        <p:spPr bwMode="auto">
          <a:xfrm>
            <a:off x="2643174" y="2147886"/>
            <a:ext cx="1295400" cy="11430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118" name="Text Box 46"/>
          <p:cNvSpPr txBox="1">
            <a:spLocks noChangeArrowheads="1"/>
          </p:cNvSpPr>
          <p:nvPr/>
        </p:nvSpPr>
        <p:spPr bwMode="auto">
          <a:xfrm>
            <a:off x="5429256" y="785794"/>
            <a:ext cx="268605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50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28662" y="714356"/>
            <a:ext cx="973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en-US" altLang="zh-CN" sz="24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42910" y="5664981"/>
            <a:ext cx="8072494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也可以用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后继替换之，然后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再删除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后继结点。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后继是右子树中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的结点。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6" grpId="0" animBg="1" autoUpdateAnimBg="0"/>
      <p:bldP spid="131097" grpId="0" animBg="1" autoUpdateAnimBg="0"/>
      <p:bldP spid="131111" grpId="0" animBg="1" autoUpdateAnimBg="0"/>
      <p:bldP spid="131112" grpId="0" animBg="1"/>
      <p:bldP spid="131113" grpId="0" animBg="1"/>
      <p:bldP spid="131118" grpId="0" animBg="1" autoUpdateAnimBg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285728"/>
            <a:ext cx="6786610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算法实现：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如何删除仅仅有右子树的结点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571612"/>
            <a:ext cx="4929222" cy="4096094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(BSTNode *</a:t>
            </a:r>
            <a:r>
              <a:rPr lang="en-US" altLang="zh-CN" sz="18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KeyType k)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(bt!=NULL)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(k==bt-&gt;key)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deletep(bt)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return 1;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 if (k&lt;bt-&gt;key)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deletek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(bt-&gt;lchild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k);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deletek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(bt-&gt;rchild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k);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0;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500831" y="1038212"/>
            <a:ext cx="1348745" cy="2198382"/>
            <a:chOff x="6500831" y="1038212"/>
            <a:chExt cx="1348745" cy="2198382"/>
          </a:xfrm>
        </p:grpSpPr>
        <p:sp>
          <p:nvSpPr>
            <p:cNvPr id="2" name="Oval 10"/>
            <p:cNvSpPr>
              <a:spLocks noChangeArrowheads="1"/>
            </p:cNvSpPr>
            <p:nvPr/>
          </p:nvSpPr>
          <p:spPr bwMode="auto">
            <a:xfrm>
              <a:off x="7300936" y="1381114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6500831" y="2124069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7243786" y="2809874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2" idx="3"/>
              <a:endCxn id="3" idx="7"/>
            </p:cNvCxnSpPr>
            <p:nvPr/>
          </p:nvCxnSpPr>
          <p:spPr>
            <a:xfrm rot="5400000">
              <a:off x="6954594" y="1759873"/>
              <a:ext cx="441219" cy="41215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3" idx="5"/>
              <a:endCxn id="4" idx="1"/>
            </p:cNvCxnSpPr>
            <p:nvPr/>
          </p:nvCxnSpPr>
          <p:spPr>
            <a:xfrm rot="16200000" flipH="1">
              <a:off x="6954594" y="2502828"/>
              <a:ext cx="384069" cy="35500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161523" y="1265465"/>
              <a:ext cx="288000" cy="1728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15141" y="1038212"/>
              <a:ext cx="482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86512" y="364331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deletek(bt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2198" y="442913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deletek(bt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2264" y="521495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deletep(p)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28396" y="4071942"/>
            <a:ext cx="858380" cy="431438"/>
            <a:chOff x="7428396" y="4071942"/>
            <a:chExt cx="858380" cy="431438"/>
          </a:xfrm>
        </p:grpSpPr>
        <p:sp>
          <p:nvSpPr>
            <p:cNvPr id="20" name="下箭头 19"/>
            <p:cNvSpPr/>
            <p:nvPr/>
          </p:nvSpPr>
          <p:spPr>
            <a:xfrm>
              <a:off x="7428396" y="4143380"/>
              <a:ext cx="144000" cy="360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2396" y="407194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&lt;3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429520" y="4786322"/>
            <a:ext cx="1071570" cy="431438"/>
            <a:chOff x="7429520" y="4786322"/>
            <a:chExt cx="857256" cy="431438"/>
          </a:xfrm>
        </p:grpSpPr>
        <p:sp>
          <p:nvSpPr>
            <p:cNvPr id="22" name="下箭头 21"/>
            <p:cNvSpPr/>
            <p:nvPr/>
          </p:nvSpPr>
          <p:spPr>
            <a:xfrm>
              <a:off x="7429520" y="4857760"/>
              <a:ext cx="144000" cy="360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72396" y="478632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09389" y="1571612"/>
            <a:ext cx="377189" cy="552457"/>
            <a:chOff x="6429388" y="1071546"/>
            <a:chExt cx="377189" cy="552457"/>
          </a:xfrm>
        </p:grpSpPr>
        <p:sp>
          <p:nvSpPr>
            <p:cNvPr id="27" name="TextBox 26"/>
            <p:cNvSpPr txBox="1"/>
            <p:nvPr/>
          </p:nvSpPr>
          <p:spPr>
            <a:xfrm>
              <a:off x="6429388" y="1071546"/>
              <a:ext cx="37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6576074" y="1413499"/>
              <a:ext cx="338142" cy="82865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85786" y="100010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查找被删结点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794"/>
            <a:ext cx="4143404" cy="2212502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deletep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(BSTNode *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p)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BSTNode *q;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q=p; 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p=p-&gt;rchild;</a:t>
            </a:r>
          </a:p>
          <a:p>
            <a:pPr algn="l"/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//</a:t>
            </a:r>
            <a:r>
              <a:rPr lang="zh-CN" altLang="en-US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用其右孩子结点替换它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free(q);  </a:t>
            </a:r>
          </a:p>
          <a:p>
            <a:pPr algn="l"/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7158060" y="881048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en-US" altLang="zh-CN" sz="18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357955" y="1624003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en-US" altLang="zh-CN" sz="18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7100910" y="2309808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en-US" altLang="zh-CN" sz="18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" name="直接连接符 6"/>
          <p:cNvCxnSpPr>
            <a:stCxn id="4" idx="3"/>
            <a:endCxn id="5" idx="7"/>
          </p:cNvCxnSpPr>
          <p:nvPr/>
        </p:nvCxnSpPr>
        <p:spPr>
          <a:xfrm rot="5400000">
            <a:off x="6811718" y="1259807"/>
            <a:ext cx="441219" cy="41215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5"/>
            <a:endCxn id="6" idx="1"/>
          </p:cNvCxnSpPr>
          <p:nvPr/>
        </p:nvCxnSpPr>
        <p:spPr>
          <a:xfrm rot="16200000" flipH="1">
            <a:off x="6811718" y="2002762"/>
            <a:ext cx="384069" cy="35500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018647" y="765399"/>
            <a:ext cx="288000" cy="1728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2265" y="538146"/>
            <a:ext cx="48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4" y="1928802"/>
            <a:ext cx="500071" cy="369332"/>
            <a:chOff x="5857884" y="1928802"/>
            <a:chExt cx="500071" cy="369332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6143636" y="1980239"/>
              <a:ext cx="214319" cy="91439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57884" y="1928802"/>
              <a:ext cx="37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q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29388" y="1071546"/>
            <a:ext cx="377189" cy="552457"/>
            <a:chOff x="6429388" y="1071546"/>
            <a:chExt cx="377189" cy="552457"/>
          </a:xfrm>
        </p:grpSpPr>
        <p:sp>
          <p:nvSpPr>
            <p:cNvPr id="9" name="TextBox 8"/>
            <p:cNvSpPr txBox="1"/>
            <p:nvPr/>
          </p:nvSpPr>
          <p:spPr>
            <a:xfrm>
              <a:off x="6429388" y="1071546"/>
              <a:ext cx="37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6576074" y="1413499"/>
              <a:ext cx="338142" cy="82865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 rot="5400000">
            <a:off x="6885637" y="1780213"/>
            <a:ext cx="1002040" cy="57150"/>
          </a:xfrm>
          <a:prstGeom prst="line">
            <a:avLst/>
          </a:prstGeom>
          <a:ln w="28575">
            <a:solidFill>
              <a:srgbClr val="99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28926" y="3212427"/>
            <a:ext cx="2857520" cy="2512472"/>
            <a:chOff x="2928926" y="3212427"/>
            <a:chExt cx="2857520" cy="2512472"/>
          </a:xfrm>
        </p:grpSpPr>
        <p:sp>
          <p:nvSpPr>
            <p:cNvPr id="24" name="TextBox 23"/>
            <p:cNvSpPr txBox="1"/>
            <p:nvPr/>
          </p:nvSpPr>
          <p:spPr>
            <a:xfrm>
              <a:off x="3143240" y="3212427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deletek(bt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4143372" y="3712493"/>
              <a:ext cx="144000" cy="432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8926" y="4212559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deletek(bt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&gt;lchild</a:t>
              </a:r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4144496" y="4854388"/>
              <a:ext cx="144000" cy="432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5355567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deletep(p)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29124" y="4828988"/>
            <a:ext cx="1928826" cy="432000"/>
            <a:chOff x="4429124" y="4828988"/>
            <a:chExt cx="1928826" cy="432000"/>
          </a:xfrm>
        </p:grpSpPr>
        <p:sp>
          <p:nvSpPr>
            <p:cNvPr id="30" name="上箭头 29"/>
            <p:cNvSpPr/>
            <p:nvPr/>
          </p:nvSpPr>
          <p:spPr>
            <a:xfrm>
              <a:off x="4429124" y="4828988"/>
              <a:ext cx="144000" cy="432000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85776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&gt;lchild=p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00760" y="3143248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达到用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的右孩子结点替换它的目的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z="1800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23</a:t>
            </a:fld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/27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596" y="21429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删除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结点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C 0.02188 0.00324 0.04375 0.00671 0.05973 0.01852 C 0.0757 0.03032 0.08872 0.0544 0.09584 0.07037 C 0.10296 0.08634 0.10122 0.10532 0.10261 0.1145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42910" y="1005554"/>
            <a:ext cx="8339166" cy="499521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关键字为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lang="zh-CN" altLang="en-US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return 0;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空树删除失败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(k&lt;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-&gt;key) 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递归在左子树中删除为</a:t>
            </a:r>
            <a:r>
              <a:rPr lang="en-US" altLang="zh-CN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(k&gt;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-&gt;key) 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递归在右子树中删除为</a:t>
            </a:r>
            <a:r>
              <a:rPr lang="en-US" altLang="zh-CN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 //bt-&gt;key=k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Delete(bt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Delete(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 rot="194649">
            <a:off x="428596" y="229679"/>
            <a:ext cx="5929354" cy="43088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r>
              <a:rPr kumimoji="0" lang="en-US" altLang="zh-CN" sz="22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bt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中删除结点的</a:t>
            </a:r>
            <a:r>
              <a:rPr kumimoji="0" lang="zh-CN" altLang="en-US" sz="22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57224" y="571480"/>
            <a:ext cx="8001056" cy="440079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p)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从二叉排序树中删除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BSTNode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*q;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 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结点没有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q=p; 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b="1" dirty="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用其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左孩子结点替换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(p-&gt;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结点没有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左子树的情况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q=p; 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用其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右孩子结点替换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endParaRPr lang="en-US" altLang="zh-CN" sz="18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Delete1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//p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结点既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没有左子树又没有右子树的情况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7820050" cy="4016484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Delete1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当被删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左右子树时的删除过程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BSTNode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*q;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(r-&gt;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Delete1(p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递归找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</a:t>
            </a:r>
            <a:r>
              <a:rPr lang="zh-CN" altLang="en-US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//r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指向最右下结点</a:t>
            </a:r>
            <a:endParaRPr lang="en-US" altLang="zh-CN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p-&gt;key=r-&gt;key</a:t>
            </a:r>
            <a:r>
              <a:rPr lang="en-US" altLang="zh-CN" sz="1800" b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p-&gt;data=r-&gt;data   //</a:t>
            </a:r>
            <a:r>
              <a:rPr lang="zh-CN" altLang="en-US" sz="1800" b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值替换</a:t>
            </a:r>
            <a:endParaRPr lang="en-US" altLang="zh-CN" sz="1800" b="1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q=r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b="1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r=r-&gt;</a:t>
            </a:r>
            <a:r>
              <a:rPr lang="en-US" altLang="zh-CN" sz="1800" b="1" dirty="0" err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b="1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删除原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</a:t>
            </a:r>
            <a:r>
              <a:rPr lang="zh-CN" altLang="en-US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释放原*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95420" y="-24"/>
            <a:ext cx="553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指向待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      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指向其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左孩子结点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2870176" y="415917"/>
            <a:ext cx="260377" cy="142876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4727565" y="487353"/>
            <a:ext cx="260376" cy="1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643174" y="4786322"/>
            <a:ext cx="5072098" cy="1928802"/>
            <a:chOff x="2643174" y="4786322"/>
            <a:chExt cx="5072098" cy="1928802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3357554" y="4997826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9" idx="2"/>
            </p:cNvCxnSpPr>
            <p:nvPr/>
          </p:nvCxnSpPr>
          <p:spPr>
            <a:xfrm>
              <a:off x="3000364" y="5000636"/>
              <a:ext cx="357190" cy="17719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43174" y="478632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2857488" y="5426454"/>
              <a:ext cx="360000" cy="36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9" idx="3"/>
              <a:endCxn id="13" idx="7"/>
            </p:cNvCxnSpPr>
            <p:nvPr/>
          </p:nvCxnSpPr>
          <p:spPr>
            <a:xfrm rot="5400000">
              <a:off x="3200486" y="5269386"/>
              <a:ext cx="174070" cy="24550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3783372" y="5929330"/>
              <a:ext cx="360000" cy="36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3" idx="5"/>
              <a:endCxn id="16" idx="1"/>
            </p:cNvCxnSpPr>
            <p:nvPr/>
          </p:nvCxnSpPr>
          <p:spPr>
            <a:xfrm rot="16200000" flipH="1">
              <a:off x="3376271" y="5522229"/>
              <a:ext cx="248318" cy="671326"/>
            </a:xfrm>
            <a:prstGeom prst="line">
              <a:avLst/>
            </a:prstGeom>
            <a:ln w="28575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>
              <a:off x="3214678" y="6286520"/>
              <a:ext cx="571504" cy="4286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>
              <a:stCxn id="16" idx="3"/>
              <a:endCxn id="19" idx="5"/>
            </p:cNvCxnSpPr>
            <p:nvPr/>
          </p:nvCxnSpPr>
          <p:spPr>
            <a:xfrm rot="5400000">
              <a:off x="3607594" y="6272322"/>
              <a:ext cx="264213" cy="19278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7"/>
            </p:cNvCxnSpPr>
            <p:nvPr/>
          </p:nvCxnSpPr>
          <p:spPr>
            <a:xfrm rot="5400000">
              <a:off x="4019214" y="5786454"/>
              <a:ext cx="267035" cy="12415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119810" y="542926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3306" y="492919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要删除的结点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3372" y="5886410"/>
              <a:ext cx="357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被删结点左子树中最大的结点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4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0" lang="en-US" altLang="zh-CN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r>
              <a:rPr kumimoji="0" lang="zh-CN" altLang="en-US" sz="4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14612" y="1000108"/>
            <a:ext cx="185738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二叉树结构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71736" y="2643182"/>
            <a:ext cx="221457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二叉排序树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571868" y="171448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6182" y="188588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BST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性质：结点值约束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1714480" y="2786058"/>
            <a:ext cx="419120" cy="566742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" name="Oval 3"/>
          <p:cNvSpPr>
            <a:spLocks noChangeArrowheads="1"/>
          </p:cNvSpPr>
          <p:nvPr/>
        </p:nvSpPr>
        <p:spPr bwMode="auto">
          <a:xfrm>
            <a:off x="4191000" y="3810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2590800" y="1295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5943600" y="1295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80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10668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74676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90</a:t>
            </a: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3810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64770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85</a:t>
            </a:r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41910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2766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18288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1219200" y="4343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7467600" y="4343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latin typeface="Consolas" pitchFamily="49" charset="0"/>
                <a:cs typeface="Consolas" pitchFamily="49" charset="0"/>
              </a:rPr>
              <a:t>88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 flipH="1">
            <a:off x="3276600" y="838200"/>
            <a:ext cx="9144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>
            <a:off x="1752600" y="1752600"/>
            <a:ext cx="838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4876800" y="838200"/>
            <a:ext cx="11430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3276600" y="1752600"/>
            <a:ext cx="990600" cy="6096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 flipH="1">
            <a:off x="762000" y="2714620"/>
            <a:ext cx="452414" cy="63818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 flipH="1">
            <a:off x="1714480" y="3950525"/>
            <a:ext cx="342920" cy="395294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 flipH="1">
            <a:off x="3657600" y="2655057"/>
            <a:ext cx="628648" cy="70961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>
            <a:off x="6681850" y="1728850"/>
            <a:ext cx="890546" cy="557142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9" name="Freeform 24"/>
          <p:cNvSpPr>
            <a:spLocks/>
          </p:cNvSpPr>
          <p:nvPr/>
        </p:nvSpPr>
        <p:spPr bwMode="auto">
          <a:xfrm>
            <a:off x="7086600" y="2743200"/>
            <a:ext cx="558800" cy="685800"/>
          </a:xfrm>
          <a:custGeom>
            <a:avLst/>
            <a:gdLst>
              <a:gd name="T0" fmla="*/ 352 w 352"/>
              <a:gd name="T1" fmla="*/ 0 h 432"/>
              <a:gd name="T2" fmla="*/ 0 w 352"/>
              <a:gd name="T3" fmla="*/ 432 h 432"/>
              <a:gd name="T4" fmla="*/ 0 60000 65536"/>
              <a:gd name="T5" fmla="*/ 0 60000 65536"/>
              <a:gd name="T6" fmla="*/ 0 w 352"/>
              <a:gd name="T7" fmla="*/ 0 h 432"/>
              <a:gd name="T8" fmla="*/ 352 w 352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432">
                <a:moveTo>
                  <a:pt x="352" y="0"/>
                </a:moveTo>
                <a:lnTo>
                  <a:pt x="0" y="43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0" name="Freeform 25"/>
          <p:cNvSpPr>
            <a:spLocks/>
          </p:cNvSpPr>
          <p:nvPr/>
        </p:nvSpPr>
        <p:spPr bwMode="auto">
          <a:xfrm>
            <a:off x="7099300" y="3860800"/>
            <a:ext cx="520700" cy="533400"/>
          </a:xfrm>
          <a:custGeom>
            <a:avLst/>
            <a:gdLst>
              <a:gd name="T0" fmla="*/ 0 w 328"/>
              <a:gd name="T1" fmla="*/ 0 h 336"/>
              <a:gd name="T2" fmla="*/ 328 w 328"/>
              <a:gd name="T3" fmla="*/ 336 h 336"/>
              <a:gd name="T4" fmla="*/ 0 60000 65536"/>
              <a:gd name="T5" fmla="*/ 0 60000 65536"/>
              <a:gd name="T6" fmla="*/ 0 w 328"/>
              <a:gd name="T7" fmla="*/ 0 h 336"/>
              <a:gd name="T8" fmla="*/ 328 w 32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36">
                <a:moveTo>
                  <a:pt x="0" y="0"/>
                </a:moveTo>
                <a:lnTo>
                  <a:pt x="32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457200" y="325438"/>
            <a:ext cx="973343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736850" y="5491163"/>
            <a:ext cx="2350323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是二叉排序树。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857879" y="2713972"/>
            <a:ext cx="1100012" cy="1261129"/>
            <a:chOff x="3145" y="1766"/>
            <a:chExt cx="743" cy="730"/>
          </a:xfrm>
        </p:grpSpPr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3145" y="1766"/>
              <a:ext cx="407" cy="39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dirty="0">
                  <a:latin typeface="Consolas" pitchFamily="49" charset="0"/>
                  <a:cs typeface="Consolas" pitchFamily="49" charset="0"/>
                </a:rPr>
                <a:t>66</a:t>
              </a:r>
              <a:endParaRPr lang="en-US" altLang="zh-CN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1905000" y="5105400"/>
            <a:ext cx="955675" cy="1016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6000" dirty="0">
                <a:latin typeface="Consolas" pitchFamily="49" charset="0"/>
                <a:ea typeface="隶书" pitchFamily="49" charset="-122"/>
                <a:cs typeface="Consolas" pitchFamily="49" charset="0"/>
              </a:rPr>
              <a:t>不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0" grpId="0" animBg="1" autoUpdateAnimBg="0"/>
      <p:bldP spid="123931" grpId="0" animBg="1" autoUpdateAnimBg="0"/>
      <p:bldP spid="1239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27088" y="2924175"/>
            <a:ext cx="66246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试一试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400" b="1"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</a:t>
            </a:r>
            <a:r>
              <a:rPr kumimoji="0"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叉排序树的中序遍历序列有什么特点？</a:t>
            </a:r>
          </a:p>
        </p:txBody>
      </p:sp>
      <p:pic>
        <p:nvPicPr>
          <p:cNvPr id="10243" name="Picture 6" descr="u=1504157830,410472706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765175"/>
            <a:ext cx="167163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42910" y="1214422"/>
            <a:ext cx="7000924" cy="226790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1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key; 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	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          	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其他数据域</a:t>
            </a:r>
          </a:p>
          <a:p>
            <a:pPr algn="just"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左右孩子指针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4821241" cy="44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叉排序</a:t>
            </a:r>
            <a:r>
              <a:rPr lang="zh-CN" altLang="en-US" sz="2200" b="1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树的结点类型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如下：</a:t>
            </a:r>
            <a:endParaRPr kumimoji="0"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6"/>
          <p:cNvSpPr txBox="1">
            <a:spLocks noChangeArrowheads="1"/>
          </p:cNvSpPr>
          <p:nvPr/>
        </p:nvSpPr>
        <p:spPr bwMode="auto">
          <a:xfrm>
            <a:off x="295299" y="1055686"/>
            <a:ext cx="8491543" cy="9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二叉排序树可看做是一个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表，所以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在二叉排序树上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查找，和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二分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类似，也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是一个逐步缩小查找范围的过程。</a:t>
            </a:r>
            <a:endParaRPr lang="zh-CN" altLang="en-US" sz="2200" b="1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47"/>
          <p:cNvSpPr txBox="1">
            <a:spLocks noChangeArrowheads="1"/>
          </p:cNvSpPr>
          <p:nvPr/>
        </p:nvSpPr>
        <p:spPr bwMode="auto">
          <a:xfrm>
            <a:off x="327021" y="285728"/>
            <a:ext cx="3744913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0099"/>
            </a:prstShdw>
          </a:effec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、二</a:t>
            </a:r>
            <a:r>
              <a:rPr lang="zh-CN" altLang="en-US" sz="2400" b="1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叉排序树上的查找</a:t>
            </a:r>
            <a:endParaRPr kumimoji="0" lang="zh-CN" altLang="en-US" sz="2400" b="1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57454" y="2428868"/>
            <a:ext cx="4429124" cy="2757564"/>
            <a:chOff x="214314" y="2500306"/>
            <a:chExt cx="4429124" cy="2757564"/>
          </a:xfrm>
        </p:grpSpPr>
        <p:sp>
          <p:nvSpPr>
            <p:cNvPr id="4" name="椭圆 3"/>
            <p:cNvSpPr/>
            <p:nvPr/>
          </p:nvSpPr>
          <p:spPr>
            <a:xfrm>
              <a:off x="1889110" y="2900416"/>
              <a:ext cx="642942" cy="64294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428628" y="4043424"/>
              <a:ext cx="1428760" cy="121444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1214446" y="3449201"/>
              <a:ext cx="737099" cy="73709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等腰三角形 5"/>
            <p:cNvSpPr/>
            <p:nvPr/>
          </p:nvSpPr>
          <p:spPr>
            <a:xfrm>
              <a:off x="2643206" y="4043424"/>
              <a:ext cx="1428760" cy="121444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2513330" y="3413482"/>
              <a:ext cx="737099" cy="80853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4314" y="3400482"/>
              <a:ext cx="164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&lt; </a:t>
              </a:r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bt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-&gt;key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>
              <a:off x="1531920" y="2757540"/>
              <a:ext cx="571504" cy="357190"/>
            </a:xfrm>
            <a:prstGeom prst="arc">
              <a:avLst/>
            </a:prstGeom>
            <a:ln w="28575">
              <a:solidFill>
                <a:srgbClr val="FF00FF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9044" y="250030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bt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82" y="3471920"/>
              <a:ext cx="185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&gt; </a:t>
              </a:r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bt</a:t>
              </a:r>
              <a:r>
                <a:rPr lang="en-US" altLang="zh-CN" sz="18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-&gt;key</a:t>
              </a:r>
              <a:endParaRPr lang="zh-CN" altLang="en-US" sz="18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28728" y="5572140"/>
            <a:ext cx="585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每一层只和一个结点进行关键字比较！</a:t>
            </a:r>
            <a:endParaRPr lang="zh-CN" altLang="en-US" sz="22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071538" y="1676933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smtClean="0">
                <a:solidFill>
                  <a:srgbClr val="3333FF"/>
                </a:solidFill>
              </a:rPr>
              <a:t>∧</a:t>
            </a:r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85918" y="1676933"/>
            <a:ext cx="714380" cy="5000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00298" y="1676933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smtClean="0">
                <a:solidFill>
                  <a:srgbClr val="3333FF"/>
                </a:solidFill>
              </a:rPr>
              <a:t>∧</a:t>
            </a:r>
            <a:endParaRPr lang="zh-CN" altLang="en-US" sz="2000" b="1">
              <a:solidFill>
                <a:srgbClr val="3333FF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643042" y="1319743"/>
            <a:ext cx="357190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5852" y="89111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endParaRPr lang="zh-CN" altLang="en-US" sz="24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7356" y="1033991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查找到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2391313"/>
            <a:ext cx="728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&lt;p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，并且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&gt;lchild=NULL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，查找失败。</a:t>
            </a:r>
            <a:endParaRPr lang="en-US" altLang="zh-CN" sz="20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&gt;p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，并且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&gt;rchild=NULL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，查找失败。</a:t>
            </a:r>
            <a:endParaRPr lang="en-US" altLang="zh-CN" sz="20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285728"/>
            <a:ext cx="2714644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查找失败的情况</a:t>
            </a:r>
            <a:endParaRPr lang="zh-CN" altLang="en-US" sz="2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4429132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71736" y="4429132"/>
            <a:ext cx="714380" cy="5000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6116" y="4429132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8662" y="5429264"/>
            <a:ext cx="107157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29058" y="5429264"/>
            <a:ext cx="107157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 rot="5400000">
            <a:off x="1446588" y="4732744"/>
            <a:ext cx="714380" cy="67866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0" idx="0"/>
          </p:cNvCxnSpPr>
          <p:nvPr/>
        </p:nvCxnSpPr>
        <p:spPr>
          <a:xfrm>
            <a:off x="3643306" y="4714884"/>
            <a:ext cx="821537" cy="71438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3240" y="364331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</a:t>
            </a:r>
            <a:r>
              <a:rPr lang="zh-CN" altLang="en-US" sz="2000" b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外部结点</a:t>
            </a:r>
            <a:endParaRPr lang="zh-CN" altLang="en-US" sz="2000" b="1" dirty="0" smtClean="0">
              <a:solidFill>
                <a:srgbClr val="CC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2857488" y="3500438"/>
            <a:ext cx="214314" cy="71438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43504" y="5286388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一个外部结点对应某内部结点的一个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</a:t>
            </a:r>
            <a:endParaRPr lang="zh-CN" altLang="en-US" sz="22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28596" y="1428736"/>
            <a:ext cx="8143931" cy="3521303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SearchBST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BSTNode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lang="en-US" altLang="zh-CN" sz="18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 ||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-&gt;key==k)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  <a:endParaRPr lang="zh-CN" altLang="en-US" sz="18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SearchBST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SearchBST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zh-CN" altLang="en-US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lang="en-US" altLang="zh-CN" sz="1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3518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递归查找算法</a:t>
            </a:r>
            <a:r>
              <a:rPr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SearchBST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如下（在二叉排序树</a:t>
            </a:r>
            <a:r>
              <a:rPr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上查找关键字为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记录，成功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该结点指针，否则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kumimoji="0"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/27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99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</TotalTime>
  <Words>1129</Words>
  <Application>Microsoft PowerPoint</Application>
  <PresentationFormat>全屏显示(4:3)</PresentationFormat>
  <Paragraphs>360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717</cp:revision>
  <dcterms:created xsi:type="dcterms:W3CDTF">2004-04-11T01:33:44Z</dcterms:created>
  <dcterms:modified xsi:type="dcterms:W3CDTF">2017-12-15T06:43:10Z</dcterms:modified>
</cp:coreProperties>
</file>