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96" r:id="rId2"/>
    <p:sldId id="422" r:id="rId3"/>
    <p:sldId id="361" r:id="rId4"/>
    <p:sldId id="299" r:id="rId5"/>
    <p:sldId id="373" r:id="rId6"/>
    <p:sldId id="416" r:id="rId7"/>
    <p:sldId id="362" r:id="rId8"/>
    <p:sldId id="375" r:id="rId9"/>
    <p:sldId id="417" r:id="rId10"/>
    <p:sldId id="363" r:id="rId11"/>
    <p:sldId id="418" r:id="rId12"/>
    <p:sldId id="377" r:id="rId13"/>
    <p:sldId id="419" r:id="rId14"/>
    <p:sldId id="368" r:id="rId15"/>
    <p:sldId id="378" r:id="rId16"/>
    <p:sldId id="370" r:id="rId17"/>
    <p:sldId id="420" r:id="rId18"/>
    <p:sldId id="304" r:id="rId19"/>
    <p:sldId id="305" r:id="rId20"/>
    <p:sldId id="408" r:id="rId21"/>
    <p:sldId id="409" r:id="rId22"/>
    <p:sldId id="410" r:id="rId23"/>
    <p:sldId id="411" r:id="rId24"/>
    <p:sldId id="336" r:id="rId25"/>
    <p:sldId id="337" r:id="rId26"/>
    <p:sldId id="338" r:id="rId27"/>
    <p:sldId id="421" r:id="rId28"/>
    <p:sldId id="423" r:id="rId29"/>
    <p:sldId id="407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00FF"/>
    <a:srgbClr val="FF0000"/>
    <a:srgbClr val="CC00CC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5936" autoAdjust="0"/>
  </p:normalViewPr>
  <p:slideViewPr>
    <p:cSldViewPr>
      <p:cViewPr varScale="1">
        <p:scale>
          <a:sx n="76" d="100"/>
          <a:sy n="76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2E1D26B-CE3A-4ED3-8FA9-CC216B35A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1A509-F345-48E4-886B-3D89EE9034F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E0DE-3A8F-46F9-B18E-892B87C567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E287-EE07-4297-AC3C-EB800C5CF5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C97FF-AEDA-49F9-884D-8F39BB8696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6781-069B-4B46-AC51-859B74CA58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69E40-F675-4988-930B-809411E998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7341B-CE21-4593-B945-C1932CFB80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6FA67-5EAA-4083-8C9A-0890D9986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EB14E-1031-43AC-96F4-CFC70207A8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9DB5FF-E2FE-4207-8EBF-017C38C9A8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0825" y="1877712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若一棵二叉树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左、右子树的高度至多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相差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称此二叉树为</a:t>
            </a:r>
            <a:r>
              <a:rPr lang="zh-CN" altLang="en-US" sz="220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22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二叉树（</a:t>
            </a:r>
            <a:r>
              <a:rPr lang="en-US" altLang="zh-CN" sz="2200" b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2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3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4462464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隶书" pitchFamily="49" charset="-122"/>
              </a:rPr>
              <a:t>9.3.2  </a:t>
            </a:r>
            <a:r>
              <a:rPr lang="zh-CN" altLang="en-US" b="1" dirty="0">
                <a:ea typeface="隶书" pitchFamily="49" charset="-122"/>
              </a:rPr>
              <a:t>平衡二叉树（</a:t>
            </a:r>
            <a:r>
              <a:rPr lang="en-US" altLang="zh-CN" b="1" dirty="0" err="1">
                <a:ea typeface="隶书" pitchFamily="49" charset="-122"/>
              </a:rPr>
              <a:t>AVL</a:t>
            </a:r>
            <a:r>
              <a:rPr lang="zh-CN" altLang="en-US" b="1" dirty="0">
                <a:ea typeface="隶书" pitchFamily="49" charset="-122"/>
              </a:rPr>
              <a:t>）</a:t>
            </a:r>
            <a:endParaRPr kumimoji="0" lang="zh-CN" altLang="en-US" b="1" dirty="0">
              <a:solidFill>
                <a:srgbClr val="3333FF"/>
              </a:solidFill>
              <a:ea typeface="隶书" pitchFamily="49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2627" y="1214422"/>
            <a:ext cx="3603621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什么是平衡二叉树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857496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平衡因子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该结点左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子树的高度减去右子树的高度。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4104979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若一棵二叉树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中所有结点的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平衡因子的绝对值小于或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，该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二叉树称为</a:t>
            </a:r>
            <a:r>
              <a:rPr lang="zh-CN" altLang="en-US" sz="22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平衡二叉树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3929058" y="3462037"/>
            <a:ext cx="357190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圆角矩形 67"/>
          <p:cNvSpPr/>
          <p:nvPr/>
        </p:nvSpPr>
        <p:spPr>
          <a:xfrm rot="2832040">
            <a:off x="5192249" y="1771678"/>
            <a:ext cx="3021423" cy="10715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28" name="Oval 3"/>
          <p:cNvSpPr>
            <a:spLocks noChangeArrowheads="1"/>
          </p:cNvSpPr>
          <p:nvPr/>
        </p:nvSpPr>
        <p:spPr bwMode="auto">
          <a:xfrm>
            <a:off x="976282" y="1662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29" name="Oval 4"/>
          <p:cNvSpPr>
            <a:spLocks noChangeArrowheads="1"/>
          </p:cNvSpPr>
          <p:nvPr/>
        </p:nvSpPr>
        <p:spPr bwMode="auto">
          <a:xfrm>
            <a:off x="214282" y="2424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0" name="Line 5"/>
          <p:cNvSpPr>
            <a:spLocks noChangeShapeType="1"/>
          </p:cNvSpPr>
          <p:nvPr/>
        </p:nvSpPr>
        <p:spPr bwMode="auto">
          <a:xfrm flipH="1">
            <a:off x="595282" y="2043114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1" name="Line 6"/>
          <p:cNvSpPr>
            <a:spLocks noChangeShapeType="1"/>
          </p:cNvSpPr>
          <p:nvPr/>
        </p:nvSpPr>
        <p:spPr bwMode="auto">
          <a:xfrm>
            <a:off x="1357282" y="2043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2" name="Line 7"/>
          <p:cNvSpPr>
            <a:spLocks noChangeShapeType="1"/>
          </p:cNvSpPr>
          <p:nvPr/>
        </p:nvSpPr>
        <p:spPr bwMode="auto">
          <a:xfrm>
            <a:off x="2085975" y="914400"/>
            <a:ext cx="4572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3" name="Oval 8"/>
          <p:cNvSpPr>
            <a:spLocks noChangeArrowheads="1"/>
          </p:cNvSpPr>
          <p:nvPr/>
        </p:nvSpPr>
        <p:spPr bwMode="auto">
          <a:xfrm>
            <a:off x="1738282" y="2424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4" name="Oval 9"/>
          <p:cNvSpPr>
            <a:spLocks noChangeArrowheads="1"/>
          </p:cNvSpPr>
          <p:nvPr/>
        </p:nvSpPr>
        <p:spPr bwMode="auto">
          <a:xfrm>
            <a:off x="976282" y="3186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5" name="Line 10"/>
          <p:cNvSpPr>
            <a:spLocks noChangeShapeType="1"/>
          </p:cNvSpPr>
          <p:nvPr/>
        </p:nvSpPr>
        <p:spPr bwMode="auto">
          <a:xfrm flipH="1">
            <a:off x="1357282" y="2805114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6" name="Line 11"/>
          <p:cNvSpPr>
            <a:spLocks noChangeShapeType="1"/>
          </p:cNvSpPr>
          <p:nvPr/>
        </p:nvSpPr>
        <p:spPr bwMode="auto">
          <a:xfrm>
            <a:off x="2119282" y="2805114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37" name="Oval 12"/>
          <p:cNvSpPr>
            <a:spLocks noChangeArrowheads="1"/>
          </p:cNvSpPr>
          <p:nvPr/>
        </p:nvSpPr>
        <p:spPr bwMode="auto">
          <a:xfrm>
            <a:off x="2500282" y="3186114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357554" y="1989138"/>
            <a:ext cx="1231881" cy="503237"/>
            <a:chOff x="3357554" y="1989138"/>
            <a:chExt cx="1231881" cy="503237"/>
          </a:xfrm>
        </p:grpSpPr>
        <p:sp>
          <p:nvSpPr>
            <p:cNvPr id="43014" name="Line 41"/>
            <p:cNvSpPr>
              <a:spLocks noChangeShapeType="1"/>
            </p:cNvSpPr>
            <p:nvPr/>
          </p:nvSpPr>
          <p:spPr bwMode="auto">
            <a:xfrm>
              <a:off x="3357554" y="2492375"/>
              <a:ext cx="10795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5" name="Text Box 42"/>
            <p:cNvSpPr txBox="1">
              <a:spLocks noChangeArrowheads="1"/>
            </p:cNvSpPr>
            <p:nvPr/>
          </p:nvSpPr>
          <p:spPr bwMode="auto">
            <a:xfrm>
              <a:off x="3509935" y="1989138"/>
              <a:ext cx="10795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 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28596" y="231796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RR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857752" y="1312846"/>
            <a:ext cx="3470306" cy="2743200"/>
            <a:chOff x="4857752" y="1312846"/>
            <a:chExt cx="3470306" cy="2743200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5619752" y="1312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4"/>
            <p:cNvSpPr>
              <a:spLocks noChangeArrowheads="1"/>
            </p:cNvSpPr>
            <p:nvPr/>
          </p:nvSpPr>
          <p:spPr bwMode="auto">
            <a:xfrm>
              <a:off x="4857752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 flipH="1">
              <a:off x="5238752" y="1693846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6000752" y="1693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6381752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5619752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6000752" y="2455846"/>
              <a:ext cx="457200" cy="4572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6762752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143752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7870858" y="3598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7524752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6283327" y="150175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002465" y="2359009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8285190" y="3357562"/>
            <a:ext cx="287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7578726" y="2725721"/>
            <a:ext cx="565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6859590" y="2000234"/>
            <a:ext cx="4984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5994402" y="1142984"/>
            <a:ext cx="506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3571868" y="3786190"/>
            <a:ext cx="17272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调整完毕</a:t>
            </a:r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3690926" y="1312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2928926" y="2074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 flipH="1">
            <a:off x="3309926" y="1693846"/>
            <a:ext cx="457200" cy="457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071926" y="1693846"/>
            <a:ext cx="457200" cy="45720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3690926" y="283684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4071926" y="2455846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452926" y="2074846"/>
            <a:ext cx="1946306" cy="1981200"/>
            <a:chOff x="4452926" y="2074846"/>
            <a:chExt cx="1946306" cy="1981200"/>
          </a:xfrm>
        </p:grpSpPr>
        <p:sp>
          <p:nvSpPr>
            <p:cNvPr id="50" name="Oval 8"/>
            <p:cNvSpPr>
              <a:spLocks noChangeArrowheads="1"/>
            </p:cNvSpPr>
            <p:nvPr/>
          </p:nvSpPr>
          <p:spPr bwMode="auto">
            <a:xfrm>
              <a:off x="4452926" y="2074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4833926" y="2455846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5214926" y="2836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5942032" y="3598846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5595926" y="3217846"/>
              <a:ext cx="432000" cy="4320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4079872" y="890570"/>
            <a:ext cx="457200" cy="45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6 -7.40741E-7 C 0.0224 -0.06319 0.025 -0.13634 0.02327 -0.17338 C 0.02153 -0.21042 0.01111 -0.2125 0.00799 -0.22292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741 C -0.00018 -0.00602 -0.00139 0.00139 0.00972 -0.01481 C 0.02083 -0.03102 0.0552 -0.08565 0.06718 -0.1044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rot="16200000" flipH="1">
            <a:off x="2863090" y="3217478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357166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zh-CN" altLang="en-US" sz="24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4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4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2400" b="1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LR</a:t>
            </a:r>
            <a:r>
              <a:rPr lang="zh-CN" altLang="en-US" sz="24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型</a:t>
            </a:r>
            <a:r>
              <a:rPr lang="zh-CN" altLang="en-US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调整</a:t>
            </a:r>
          </a:p>
        </p:txBody>
      </p:sp>
      <p:sp>
        <p:nvSpPr>
          <p:cNvPr id="8" name="矩形 7"/>
          <p:cNvSpPr/>
          <p:nvPr/>
        </p:nvSpPr>
        <p:spPr>
          <a:xfrm>
            <a:off x="1276372" y="2786058"/>
            <a:ext cx="357190" cy="136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α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087458" y="2832096"/>
            <a:ext cx="108000" cy="1314094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3264099"/>
            <a:ext cx="490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5000" y="178592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90818" y="107154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9512" y="1928802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δ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230598" y="1974840"/>
            <a:ext cx="126956" cy="1242656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5530" y="2406843"/>
            <a:ext cx="490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连接符 18"/>
          <p:cNvCxnSpPr>
            <a:stCxn id="14" idx="3"/>
            <a:endCxn id="8" idx="0"/>
          </p:cNvCxnSpPr>
          <p:nvPr/>
        </p:nvCxnSpPr>
        <p:spPr>
          <a:xfrm rot="5400000">
            <a:off x="1365670" y="2363032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5"/>
          </p:cNvCxnSpPr>
          <p:nvPr/>
        </p:nvCxnSpPr>
        <p:spPr>
          <a:xfrm rot="16200000" flipH="1">
            <a:off x="2174950" y="2291594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6" idx="0"/>
          </p:cNvCxnSpPr>
          <p:nvPr/>
        </p:nvCxnSpPr>
        <p:spPr>
          <a:xfrm>
            <a:off x="3026603" y="1500174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4" idx="7"/>
          </p:cNvCxnSpPr>
          <p:nvPr/>
        </p:nvCxnSpPr>
        <p:spPr>
          <a:xfrm rot="5400000">
            <a:off x="2169791" y="1510494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5066" y="1000108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9248" y="1692463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631412" y="44878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57686" y="2143116"/>
            <a:ext cx="642942" cy="1428760"/>
            <a:chOff x="3857620" y="1000108"/>
            <a:chExt cx="642942" cy="1428760"/>
          </a:xfrm>
        </p:grpSpPr>
        <p:sp>
          <p:nvSpPr>
            <p:cNvPr id="46" name="右箭头 45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36683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000232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β</a:t>
            </a:r>
            <a:endParaRPr lang="zh-CN" alt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99978" y="4192793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8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678" y="3714752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γ</a:t>
            </a:r>
            <a:endParaRPr lang="zh-CN" alt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3025764" y="376079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14424" y="4192793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8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28860" y="271462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直接连接符 56"/>
          <p:cNvCxnSpPr>
            <a:stCxn id="56" idx="3"/>
            <a:endCxn id="51" idx="0"/>
          </p:cNvCxnSpPr>
          <p:nvPr/>
        </p:nvCxnSpPr>
        <p:spPr>
          <a:xfrm rot="5400000">
            <a:off x="2089530" y="3291726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左大括号 60"/>
          <p:cNvSpPr/>
          <p:nvPr/>
        </p:nvSpPr>
        <p:spPr>
          <a:xfrm>
            <a:off x="1824018" y="3783380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214942" y="714356"/>
            <a:ext cx="3205230" cy="3786214"/>
            <a:chOff x="5214942" y="714356"/>
            <a:chExt cx="3205230" cy="3786214"/>
          </a:xfrm>
        </p:grpSpPr>
        <p:cxnSp>
          <p:nvCxnSpPr>
            <p:cNvPr id="62" name="直接连接符 61"/>
            <p:cNvCxnSpPr/>
            <p:nvPr/>
          </p:nvCxnSpPr>
          <p:spPr>
            <a:xfrm rot="16200000" flipH="1">
              <a:off x="7506560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919842" y="242886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5730928" y="247490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4942" y="2906909"/>
              <a:ext cx="49058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348470" y="142873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134288" y="714356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062982" y="1571612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δ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左大括号 68"/>
            <p:cNvSpPr/>
            <p:nvPr/>
          </p:nvSpPr>
          <p:spPr>
            <a:xfrm>
              <a:off x="7874068" y="1617650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39000" y="2049653"/>
              <a:ext cx="49058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6009140" y="2005842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6" idx="5"/>
            </p:cNvCxnSpPr>
            <p:nvPr/>
          </p:nvCxnSpPr>
          <p:spPr>
            <a:xfrm rot="16200000" flipH="1">
              <a:off x="6818420" y="1934404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68" idx="0"/>
            </p:cNvCxnSpPr>
            <p:nvPr/>
          </p:nvCxnSpPr>
          <p:spPr>
            <a:xfrm>
              <a:off x="7670073" y="1142984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66" idx="7"/>
            </p:cNvCxnSpPr>
            <p:nvPr/>
          </p:nvCxnSpPr>
          <p:spPr>
            <a:xfrm rot="5400000">
              <a:off x="6813261" y="1153304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6643702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67198" y="3835603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5814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7669234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57894" y="3835603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072330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3" name="直接连接符 82"/>
            <p:cNvCxnSpPr>
              <a:stCxn id="82" idx="3"/>
              <a:endCxn id="77" idx="0"/>
            </p:cNvCxnSpPr>
            <p:nvPr/>
          </p:nvCxnSpPr>
          <p:spPr>
            <a:xfrm rot="5400000">
              <a:off x="6733000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左大括号 83"/>
            <p:cNvSpPr/>
            <p:nvPr/>
          </p:nvSpPr>
          <p:spPr>
            <a:xfrm>
              <a:off x="6467488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702440" y="1062221"/>
            <a:ext cx="415928" cy="1320609"/>
            <a:chOff x="6656402" y="1036821"/>
            <a:chExt cx="415928" cy="1320609"/>
          </a:xfrm>
        </p:grpSpPr>
        <p:sp>
          <p:nvSpPr>
            <p:cNvPr id="87" name="TextBox 86"/>
            <p:cNvSpPr txBox="1"/>
            <p:nvPr/>
          </p:nvSpPr>
          <p:spPr>
            <a:xfrm>
              <a:off x="6656402" y="103682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15140" y="204965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062718" y="642918"/>
            <a:ext cx="1143008" cy="2143140"/>
            <a:chOff x="6062718" y="642918"/>
            <a:chExt cx="1143008" cy="2143140"/>
          </a:xfrm>
        </p:grpSpPr>
        <p:sp>
          <p:nvSpPr>
            <p:cNvPr id="75" name="TextBox 74"/>
            <p:cNvSpPr txBox="1"/>
            <p:nvPr/>
          </p:nvSpPr>
          <p:spPr>
            <a:xfrm>
              <a:off x="6848536" y="64291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62718" y="1335273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71514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071670" y="2692595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/>
          <p:cNvCxnSpPr/>
          <p:nvPr/>
        </p:nvCxnSpPr>
        <p:spPr>
          <a:xfrm rot="16200000" flipH="1">
            <a:off x="3220280" y="351312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848008" y="136718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76702" y="2224444"/>
            <a:ext cx="357190" cy="128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δ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3587788" y="2270482"/>
            <a:ext cx="126956" cy="1242656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2720" y="2702485"/>
            <a:ext cx="490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endParaRPr lang="zh-CN" altLang="en-US" sz="1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00100" y="2081568"/>
            <a:ext cx="1633594" cy="2360264"/>
            <a:chOff x="2866968" y="1938692"/>
            <a:chExt cx="1633594" cy="2360264"/>
          </a:xfrm>
        </p:grpSpPr>
        <p:sp>
          <p:nvSpPr>
            <p:cNvPr id="63" name="矩形 62"/>
            <p:cNvSpPr/>
            <p:nvPr/>
          </p:nvSpPr>
          <p:spPr>
            <a:xfrm>
              <a:off x="3500430" y="2938824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左大括号 63"/>
            <p:cNvSpPr/>
            <p:nvPr/>
          </p:nvSpPr>
          <p:spPr>
            <a:xfrm>
              <a:off x="3311516" y="2984862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66968" y="3488115"/>
              <a:ext cx="49058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9058" y="1938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1" name="直接连接符 70"/>
            <p:cNvCxnSpPr>
              <a:stCxn id="66" idx="3"/>
              <a:endCxn id="63" idx="0"/>
            </p:cNvCxnSpPr>
            <p:nvPr/>
          </p:nvCxnSpPr>
          <p:spPr>
            <a:xfrm rot="5400000">
              <a:off x="3589728" y="251579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/>
        </p:nvCxnSpPr>
        <p:spPr>
          <a:xfrm rot="16200000" flipH="1">
            <a:off x="2532140" y="258723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68" idx="0"/>
          </p:cNvCxnSpPr>
          <p:nvPr/>
        </p:nvCxnSpPr>
        <p:spPr>
          <a:xfrm>
            <a:off x="3383793" y="1795816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>
            <a:off x="2526981" y="1806136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3083489" y="4010394"/>
            <a:ext cx="845569" cy="1143008"/>
            <a:chOff x="4950357" y="3867518"/>
            <a:chExt cx="845569" cy="1143008"/>
          </a:xfrm>
        </p:grpSpPr>
        <p:sp>
          <p:nvSpPr>
            <p:cNvPr id="79" name="矩形 78"/>
            <p:cNvSpPr/>
            <p:nvPr/>
          </p:nvSpPr>
          <p:spPr>
            <a:xfrm>
              <a:off x="5438736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左大括号 79"/>
            <p:cNvSpPr/>
            <p:nvPr/>
          </p:nvSpPr>
          <p:spPr>
            <a:xfrm>
              <a:off x="5249822" y="391355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50357" y="4345559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2" name="椭圆 81"/>
          <p:cNvSpPr/>
          <p:nvPr/>
        </p:nvSpPr>
        <p:spPr>
          <a:xfrm>
            <a:off x="2786050" y="301026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连接符 82"/>
          <p:cNvCxnSpPr>
            <a:stCxn id="82" idx="3"/>
          </p:cNvCxnSpPr>
          <p:nvPr/>
        </p:nvCxnSpPr>
        <p:spPr>
          <a:xfrm rot="5400000">
            <a:off x="2446720" y="358736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1880918" y="4010394"/>
            <a:ext cx="833694" cy="1490308"/>
            <a:chOff x="3747786" y="3867518"/>
            <a:chExt cx="833694" cy="1490308"/>
          </a:xfrm>
        </p:grpSpPr>
        <p:sp>
          <p:nvSpPr>
            <p:cNvPr id="44" name="椭圆 43"/>
            <p:cNvSpPr/>
            <p:nvPr/>
          </p:nvSpPr>
          <p:spPr>
            <a:xfrm>
              <a:off x="4212000" y="499782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224290" y="386751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47786" y="4345559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4" name="左大括号 83"/>
            <p:cNvSpPr/>
            <p:nvPr/>
          </p:nvSpPr>
          <p:spPr>
            <a:xfrm>
              <a:off x="4048076" y="393614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19182" y="428604"/>
            <a:ext cx="2857520" cy="1093595"/>
            <a:chOff x="2786050" y="285728"/>
            <a:chExt cx="2857520" cy="1093595"/>
          </a:xfrm>
        </p:grpSpPr>
        <p:sp>
          <p:nvSpPr>
            <p:cNvPr id="75" name="TextBox 74"/>
            <p:cNvSpPr txBox="1"/>
            <p:nvPr/>
          </p:nvSpPr>
          <p:spPr>
            <a:xfrm>
              <a:off x="4500562" y="28572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86380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86050" y="90664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20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705000" y="1064051"/>
            <a:ext cx="1252546" cy="436126"/>
            <a:chOff x="3571868" y="921175"/>
            <a:chExt cx="1252546" cy="436126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4357686" y="928670"/>
              <a:ext cx="466728" cy="3567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3550039" y="943004"/>
              <a:ext cx="436126" cy="39246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>
          <a:xfrm>
            <a:off x="1580824" y="1857364"/>
            <a:ext cx="409930" cy="35719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04934" y="3967467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LR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调整后的结果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628" y="1571612"/>
            <a:ext cx="371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结点穿过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结点上升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的左孩子，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的右孩子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原来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结点的左子树</a:t>
            </a:r>
            <a:r>
              <a:rPr lang="el-GR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β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的右子树；原来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结点的右子树</a:t>
            </a:r>
            <a:r>
              <a:rPr lang="el-GR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γ 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的左子树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4857752" y="928670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LR</a:t>
            </a:r>
            <a:r>
              <a:rPr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-0.00711 -0.03264 -0.01406 -0.06481 -0.02204 -0.09815 C -0.02986 -0.13125 -0.03593 -0.15833 -0.04687 -0.2 C -0.05781 -0.24166 -0.07882 -0.31759 -0.08732 -0.3486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-1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03866 C -0.0375 -0.05023 -0.08056 -0.09375 -0.09479 -0.108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-0.06504 C 0.02622 -0.0743 0.03438 -0.09444 0.01927 -0.125 C 0.00417 -0.15555 -0.04566 -0.22268 -0.06267 -0.248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2592 C -0.00921 -0.01759 -0.01632 -0.00972 -0.03334 -0.04815 C -0.05035 -0.08657 -0.08802 -0.21319 -0.10243 -0.25648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540501" y="1471613"/>
            <a:ext cx="2135188" cy="2173287"/>
            <a:chOff x="6540501" y="1471613"/>
            <a:chExt cx="2135188" cy="2173287"/>
          </a:xfrm>
        </p:grpSpPr>
        <p:sp>
          <p:nvSpPr>
            <p:cNvPr id="45082" name="Freeform 10"/>
            <p:cNvSpPr>
              <a:spLocks/>
            </p:cNvSpPr>
            <p:nvPr/>
          </p:nvSpPr>
          <p:spPr bwMode="auto">
            <a:xfrm>
              <a:off x="7821614" y="2271713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3" name="Freeform 11"/>
            <p:cNvSpPr>
              <a:spLocks/>
            </p:cNvSpPr>
            <p:nvPr/>
          </p:nvSpPr>
          <p:spPr bwMode="auto">
            <a:xfrm>
              <a:off x="6910389" y="230028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84" name="Oval 12"/>
            <p:cNvSpPr>
              <a:spLocks noChangeArrowheads="1"/>
            </p:cNvSpPr>
            <p:nvPr/>
          </p:nvSpPr>
          <p:spPr bwMode="auto">
            <a:xfrm>
              <a:off x="7312026" y="1838325"/>
              <a:ext cx="571500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5085" name="Oval 14"/>
            <p:cNvSpPr>
              <a:spLocks noChangeArrowheads="1"/>
            </p:cNvSpPr>
            <p:nvPr/>
          </p:nvSpPr>
          <p:spPr bwMode="auto">
            <a:xfrm>
              <a:off x="6540501" y="274161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86" name="Oval 15"/>
            <p:cNvSpPr>
              <a:spLocks noChangeArrowheads="1"/>
            </p:cNvSpPr>
            <p:nvPr/>
          </p:nvSpPr>
          <p:spPr bwMode="auto">
            <a:xfrm>
              <a:off x="8099426" y="2670175"/>
              <a:ext cx="566738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5087" name="Text Box 24"/>
            <p:cNvSpPr txBox="1">
              <a:spLocks noChangeArrowheads="1"/>
            </p:cNvSpPr>
            <p:nvPr/>
          </p:nvSpPr>
          <p:spPr bwMode="auto">
            <a:xfrm>
              <a:off x="7380289" y="1471613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8" name="Text Box 25"/>
            <p:cNvSpPr txBox="1">
              <a:spLocks noChangeArrowheads="1"/>
            </p:cNvSpPr>
            <p:nvPr/>
          </p:nvSpPr>
          <p:spPr bwMode="auto">
            <a:xfrm>
              <a:off x="6659564" y="327183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dirty="0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5089" name="Text Box 26"/>
            <p:cNvSpPr txBox="1">
              <a:spLocks noChangeArrowheads="1"/>
            </p:cNvSpPr>
            <p:nvPr/>
          </p:nvSpPr>
          <p:spPr bwMode="auto">
            <a:xfrm>
              <a:off x="8243889" y="3278188"/>
              <a:ext cx="431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45060" name="Freeform 30"/>
          <p:cNvSpPr>
            <a:spLocks/>
          </p:cNvSpPr>
          <p:nvPr/>
        </p:nvSpPr>
        <p:spPr bwMode="auto">
          <a:xfrm>
            <a:off x="669925" y="2235200"/>
            <a:ext cx="520700" cy="6048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061" name="Oval 31"/>
          <p:cNvSpPr>
            <a:spLocks noChangeArrowheads="1"/>
          </p:cNvSpPr>
          <p:nvPr/>
        </p:nvSpPr>
        <p:spPr bwMode="auto">
          <a:xfrm>
            <a:off x="1071563" y="1773238"/>
            <a:ext cx="571479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5062" name="Oval 32"/>
          <p:cNvSpPr>
            <a:spLocks noChangeArrowheads="1"/>
          </p:cNvSpPr>
          <p:nvPr/>
        </p:nvSpPr>
        <p:spPr bwMode="auto">
          <a:xfrm>
            <a:off x="300038" y="2676525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4680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468688" y="1700213"/>
            <a:ext cx="1416049" cy="2227263"/>
            <a:chOff x="3468688" y="1700213"/>
            <a:chExt cx="1416049" cy="2227263"/>
          </a:xfrm>
        </p:grpSpPr>
        <p:sp>
          <p:nvSpPr>
            <p:cNvPr id="45066" name="Freeform 3"/>
            <p:cNvSpPr>
              <a:spLocks/>
            </p:cNvSpPr>
            <p:nvPr/>
          </p:nvSpPr>
          <p:spPr bwMode="auto">
            <a:xfrm>
              <a:off x="3843338" y="3006726"/>
              <a:ext cx="557212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7" name="Freeform 4"/>
            <p:cNvSpPr>
              <a:spLocks/>
            </p:cNvSpPr>
            <p:nvPr/>
          </p:nvSpPr>
          <p:spPr bwMode="auto">
            <a:xfrm>
              <a:off x="3838575" y="2162176"/>
              <a:ext cx="520700" cy="6048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068" name="Oval 5"/>
            <p:cNvSpPr>
              <a:spLocks noChangeArrowheads="1"/>
            </p:cNvSpPr>
            <p:nvPr/>
          </p:nvSpPr>
          <p:spPr bwMode="auto">
            <a:xfrm>
              <a:off x="4240213" y="1700213"/>
              <a:ext cx="571500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5069" name="Oval 7"/>
            <p:cNvSpPr>
              <a:spLocks noChangeArrowheads="1"/>
            </p:cNvSpPr>
            <p:nvPr/>
          </p:nvSpPr>
          <p:spPr bwMode="auto">
            <a:xfrm>
              <a:off x="3468688" y="2603501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5070" name="Oval 8"/>
            <p:cNvSpPr>
              <a:spLocks noChangeArrowheads="1"/>
            </p:cNvSpPr>
            <p:nvPr/>
          </p:nvSpPr>
          <p:spPr bwMode="auto">
            <a:xfrm>
              <a:off x="4318000" y="3392488"/>
              <a:ext cx="566737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4680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45072" name="Text Box 19"/>
          <p:cNvSpPr txBox="1">
            <a:spLocks noChangeArrowheads="1"/>
          </p:cNvSpPr>
          <p:nvPr/>
        </p:nvSpPr>
        <p:spPr bwMode="auto">
          <a:xfrm>
            <a:off x="4067175" y="2917826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5073" name="Text Box 20"/>
          <p:cNvSpPr txBox="1">
            <a:spLocks noChangeArrowheads="1"/>
          </p:cNvSpPr>
          <p:nvPr/>
        </p:nvSpPr>
        <p:spPr bwMode="auto">
          <a:xfrm>
            <a:off x="3852863" y="2052638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45074" name="Text Box 21"/>
          <p:cNvSpPr txBox="1">
            <a:spLocks noChangeArrowheads="1"/>
          </p:cNvSpPr>
          <p:nvPr/>
        </p:nvSpPr>
        <p:spPr bwMode="auto">
          <a:xfrm>
            <a:off x="4860925" y="3427413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5075" name="Text Box 22"/>
          <p:cNvSpPr txBox="1">
            <a:spLocks noChangeArrowheads="1"/>
          </p:cNvSpPr>
          <p:nvPr/>
        </p:nvSpPr>
        <p:spPr bwMode="auto">
          <a:xfrm>
            <a:off x="4860924" y="1700213"/>
            <a:ext cx="568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sp>
        <p:nvSpPr>
          <p:cNvPr id="45076" name="Text Box 23"/>
          <p:cNvSpPr txBox="1">
            <a:spLocks noChangeArrowheads="1"/>
          </p:cNvSpPr>
          <p:nvPr/>
        </p:nvSpPr>
        <p:spPr bwMode="auto">
          <a:xfrm>
            <a:off x="3132138" y="2700338"/>
            <a:ext cx="511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331913" y="2420938"/>
            <a:ext cx="1655762" cy="503238"/>
            <a:chOff x="1331913" y="2420938"/>
            <a:chExt cx="1655762" cy="503238"/>
          </a:xfrm>
        </p:grpSpPr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1763713" y="2420938"/>
              <a:ext cx="936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5078" name="Line 40"/>
            <p:cNvSpPr>
              <a:spLocks noChangeShapeType="1"/>
            </p:cNvSpPr>
            <p:nvPr/>
          </p:nvSpPr>
          <p:spPr bwMode="auto">
            <a:xfrm>
              <a:off x="1331913" y="2924176"/>
              <a:ext cx="1655762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5079" name="Text Box 43"/>
          <p:cNvSpPr txBox="1">
            <a:spLocks noChangeArrowheads="1"/>
          </p:cNvSpPr>
          <p:nvPr/>
        </p:nvSpPr>
        <p:spPr bwMode="auto">
          <a:xfrm>
            <a:off x="3071802" y="4357694"/>
            <a:ext cx="2592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的结果</a:t>
            </a:r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6948488" y="4076700"/>
            <a:ext cx="17272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调整完毕</a:t>
            </a:r>
          </a:p>
        </p:txBody>
      </p:sp>
      <p:sp>
        <p:nvSpPr>
          <p:cNvPr id="143406" name="Freeform 46"/>
          <p:cNvSpPr>
            <a:spLocks/>
          </p:cNvSpPr>
          <p:nvPr/>
        </p:nvSpPr>
        <p:spPr bwMode="auto">
          <a:xfrm>
            <a:off x="3492500" y="1638300"/>
            <a:ext cx="1092200" cy="1765300"/>
          </a:xfrm>
          <a:custGeom>
            <a:avLst/>
            <a:gdLst>
              <a:gd name="T0" fmla="*/ 688 w 688"/>
              <a:gd name="T1" fmla="*/ 1112 h 1112"/>
              <a:gd name="T2" fmla="*/ 600 w 688"/>
              <a:gd name="T3" fmla="*/ 632 h 1112"/>
              <a:gd name="T4" fmla="*/ 160 w 688"/>
              <a:gd name="T5" fmla="*/ 376 h 1112"/>
              <a:gd name="T6" fmla="*/ 0 w 688"/>
              <a:gd name="T7" fmla="*/ 0 h 1112"/>
              <a:gd name="T8" fmla="*/ 0 60000 65536"/>
              <a:gd name="T9" fmla="*/ 0 60000 65536"/>
              <a:gd name="T10" fmla="*/ 0 60000 65536"/>
              <a:gd name="T11" fmla="*/ 0 60000 65536"/>
              <a:gd name="T12" fmla="*/ 0 w 688"/>
              <a:gd name="T13" fmla="*/ 0 h 1112"/>
              <a:gd name="T14" fmla="*/ 688 w 688"/>
              <a:gd name="T15" fmla="*/ 1112 h 1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8" h="1112">
                <a:moveTo>
                  <a:pt x="688" y="1112"/>
                </a:moveTo>
                <a:cubicBezTo>
                  <a:pt x="673" y="1033"/>
                  <a:pt x="688" y="755"/>
                  <a:pt x="600" y="632"/>
                </a:cubicBezTo>
                <a:cubicBezTo>
                  <a:pt x="498" y="514"/>
                  <a:pt x="260" y="481"/>
                  <a:pt x="160" y="376"/>
                </a:cubicBezTo>
                <a:cubicBezTo>
                  <a:pt x="60" y="271"/>
                  <a:pt x="33" y="78"/>
                  <a:pt x="0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42910" y="357166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LR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5429256" y="2714620"/>
            <a:ext cx="642942" cy="35719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/>
      <p:bldP spid="45073" grpId="0"/>
      <p:bldP spid="45074" grpId="0"/>
      <p:bldP spid="45075" grpId="0"/>
      <p:bldP spid="45076" grpId="0"/>
      <p:bldP spid="45079" grpId="0"/>
      <p:bldP spid="143405" grpId="0"/>
      <p:bldP spid="143406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zh-CN" altLang="en-US" sz="24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4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4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2400" b="1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RL</a:t>
            </a:r>
            <a:r>
              <a:rPr lang="zh-CN" altLang="en-US" sz="2400" b="1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型</a:t>
            </a:r>
            <a:r>
              <a:rPr lang="zh-CN" altLang="en-US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调整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43372" y="1643050"/>
            <a:ext cx="642942" cy="1428760"/>
            <a:chOff x="3857620" y="1000108"/>
            <a:chExt cx="642942" cy="1428760"/>
          </a:xfrm>
        </p:grpSpPr>
        <p:sp>
          <p:nvSpPr>
            <p:cNvPr id="23" name="右箭头 22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683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54719" y="785794"/>
            <a:ext cx="3736239" cy="3786214"/>
            <a:chOff x="154719" y="785794"/>
            <a:chExt cx="3736239" cy="3786214"/>
          </a:xfrm>
        </p:grpSpPr>
        <p:cxnSp>
          <p:nvCxnSpPr>
            <p:cNvPr id="7" name="直接连接符 6"/>
            <p:cNvCxnSpPr/>
            <p:nvPr/>
          </p:nvCxnSpPr>
          <p:spPr>
            <a:xfrm rot="16200000" flipH="1">
              <a:off x="2291586" y="293172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847744" y="1726746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658830" y="1772784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719" y="2240412"/>
              <a:ext cx="49058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643174" y="157161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633562" y="85723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33768" y="2497496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δ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3344854" y="2543534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1661" y="3011162"/>
              <a:ext cx="49058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endCxn id="8" idx="0"/>
            </p:cNvCxnSpPr>
            <p:nvPr/>
          </p:nvCxnSpPr>
          <p:spPr>
            <a:xfrm rot="10800000" flipV="1">
              <a:off x="1026340" y="1273602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</p:cNvCxnSpPr>
            <p:nvPr/>
          </p:nvCxnSpPr>
          <p:spPr>
            <a:xfrm rot="5400000">
              <a:off x="2303096" y="2037990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3" idx="0"/>
            </p:cNvCxnSpPr>
            <p:nvPr/>
          </p:nvCxnSpPr>
          <p:spPr>
            <a:xfrm>
              <a:off x="3140859" y="2068868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endCxn id="11" idx="1"/>
            </p:cNvCxnSpPr>
            <p:nvPr/>
          </p:nvCxnSpPr>
          <p:spPr>
            <a:xfrm>
              <a:off x="2205066" y="1269984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47810" y="78579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1802" y="147814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28728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2224" y="3907041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43174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>
              <a:off x="2454260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6670" y="3907041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857356" y="242886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5" idx="0"/>
            </p:cNvCxnSpPr>
            <p:nvPr/>
          </p:nvCxnSpPr>
          <p:spPr>
            <a:xfrm rot="5400000">
              <a:off x="1518026" y="300597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左大括号 31"/>
            <p:cNvSpPr/>
            <p:nvPr/>
          </p:nvSpPr>
          <p:spPr>
            <a:xfrm>
              <a:off x="1252514" y="349762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71604" y="2478281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143504" y="785794"/>
            <a:ext cx="3748114" cy="3714776"/>
            <a:chOff x="5143504" y="785794"/>
            <a:chExt cx="3748114" cy="3714776"/>
          </a:xfrm>
        </p:grpSpPr>
        <p:cxnSp>
          <p:nvCxnSpPr>
            <p:cNvPr id="72" name="直接连接符 71"/>
            <p:cNvCxnSpPr/>
            <p:nvPr/>
          </p:nvCxnSpPr>
          <p:spPr>
            <a:xfrm rot="16200000" flipH="1">
              <a:off x="7292246" y="2860288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848404" y="1655308"/>
              <a:ext cx="357190" cy="1360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左大括号 73"/>
            <p:cNvSpPr/>
            <p:nvPr/>
          </p:nvSpPr>
          <p:spPr>
            <a:xfrm>
              <a:off x="5659490" y="1701346"/>
              <a:ext cx="108000" cy="1314094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43504" y="2133349"/>
              <a:ext cx="49058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43834" y="150017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6634222" y="78579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534428" y="2426058"/>
              <a:ext cx="357190" cy="128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δ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左大括号 78"/>
            <p:cNvSpPr/>
            <p:nvPr/>
          </p:nvSpPr>
          <p:spPr>
            <a:xfrm>
              <a:off x="8345514" y="2472096"/>
              <a:ext cx="126956" cy="1242656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10446" y="2904099"/>
              <a:ext cx="49058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1800" b="1" dirty="0" err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endParaRPr lang="zh-CN" altLang="en-US" sz="1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81" name="直接连接符 80"/>
            <p:cNvCxnSpPr>
              <a:endCxn id="73" idx="0"/>
            </p:cNvCxnSpPr>
            <p:nvPr/>
          </p:nvCxnSpPr>
          <p:spPr>
            <a:xfrm rot="10800000" flipV="1">
              <a:off x="6027000" y="1202164"/>
              <a:ext cx="616703" cy="45314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6" idx="3"/>
            </p:cNvCxnSpPr>
            <p:nvPr/>
          </p:nvCxnSpPr>
          <p:spPr>
            <a:xfrm rot="5400000">
              <a:off x="7303756" y="1966552"/>
              <a:ext cx="402342" cy="4452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>
            <a:xfrm>
              <a:off x="8141519" y="199743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76" idx="1"/>
            </p:cNvCxnSpPr>
            <p:nvPr/>
          </p:nvCxnSpPr>
          <p:spPr>
            <a:xfrm>
              <a:off x="7205726" y="1198546"/>
              <a:ext cx="521803" cy="385323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6429388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41009" y="3835603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643834" y="3357562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左大括号 89"/>
            <p:cNvSpPr/>
            <p:nvPr/>
          </p:nvSpPr>
          <p:spPr>
            <a:xfrm>
              <a:off x="7454920" y="340360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55455" y="3835603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6858016" y="2357430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3" name="直接连接符 92"/>
            <p:cNvCxnSpPr>
              <a:stCxn id="92" idx="3"/>
              <a:endCxn id="87" idx="0"/>
            </p:cNvCxnSpPr>
            <p:nvPr/>
          </p:nvCxnSpPr>
          <p:spPr>
            <a:xfrm rot="5400000">
              <a:off x="6518686" y="2934536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左大括号 93"/>
            <p:cNvSpPr/>
            <p:nvPr/>
          </p:nvSpPr>
          <p:spPr>
            <a:xfrm>
              <a:off x="6253174" y="3426190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57950" y="682449"/>
            <a:ext cx="2143140" cy="1778326"/>
            <a:chOff x="6357950" y="682449"/>
            <a:chExt cx="2143140" cy="1778326"/>
          </a:xfrm>
        </p:grpSpPr>
        <p:sp>
          <p:nvSpPr>
            <p:cNvPr id="85" name="TextBox 84"/>
            <p:cNvSpPr txBox="1"/>
            <p:nvPr/>
          </p:nvSpPr>
          <p:spPr>
            <a:xfrm>
              <a:off x="6643702" y="221455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57950" y="68244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143900" y="150017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96" name="椭圆 95"/>
          <p:cNvSpPr/>
          <p:nvPr/>
        </p:nvSpPr>
        <p:spPr>
          <a:xfrm>
            <a:off x="7643834" y="446247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143768" y="1071546"/>
            <a:ext cx="714380" cy="1143008"/>
            <a:chOff x="7143768" y="1071546"/>
            <a:chExt cx="714380" cy="1143008"/>
          </a:xfrm>
        </p:grpSpPr>
        <p:sp>
          <p:nvSpPr>
            <p:cNvPr id="98" name="TextBox 97"/>
            <p:cNvSpPr txBox="1"/>
            <p:nvPr/>
          </p:nvSpPr>
          <p:spPr>
            <a:xfrm>
              <a:off x="7500958" y="10715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43768" y="1906777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102" name="直接箭头连接符 101"/>
          <p:cNvCxnSpPr/>
          <p:nvPr/>
        </p:nvCxnSpPr>
        <p:spPr>
          <a:xfrm rot="5400000" flipH="1" flipV="1">
            <a:off x="6536545" y="1107265"/>
            <a:ext cx="1785950" cy="571504"/>
          </a:xfrm>
          <a:prstGeom prst="straightConnector1">
            <a:avLst/>
          </a:prstGeom>
          <a:ln w="57150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6813546" y="4149738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7029446" y="3357575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7893046" y="2206638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6740520" y="1054113"/>
            <a:ext cx="5461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5213346" y="1368438"/>
            <a:ext cx="3236926" cy="3906834"/>
            <a:chOff x="5213346" y="1368438"/>
            <a:chExt cx="3236926" cy="3906834"/>
          </a:xfrm>
        </p:grpSpPr>
        <p:sp>
          <p:nvSpPr>
            <p:cNvPr id="47106" name="Freeform 2"/>
            <p:cNvSpPr>
              <a:spLocks/>
            </p:cNvSpPr>
            <p:nvPr/>
          </p:nvSpPr>
          <p:spPr bwMode="auto">
            <a:xfrm>
              <a:off x="6783383" y="1801825"/>
              <a:ext cx="557213" cy="488950"/>
            </a:xfrm>
            <a:custGeom>
              <a:avLst/>
              <a:gdLst>
                <a:gd name="T0" fmla="*/ 0 w 304"/>
                <a:gd name="T1" fmla="*/ 0 h 285"/>
                <a:gd name="T2" fmla="*/ 304 w 304"/>
                <a:gd name="T3" fmla="*/ 285 h 285"/>
                <a:gd name="T4" fmla="*/ 0 60000 65536"/>
                <a:gd name="T5" fmla="*/ 0 60000 65536"/>
                <a:gd name="T6" fmla="*/ 0 w 304"/>
                <a:gd name="T7" fmla="*/ 0 h 285"/>
                <a:gd name="T8" fmla="*/ 304 w 304"/>
                <a:gd name="T9" fmla="*/ 285 h 2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285">
                  <a:moveTo>
                    <a:pt x="0" y="0"/>
                  </a:moveTo>
                  <a:lnTo>
                    <a:pt x="304" y="285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07" name="Freeform 3"/>
            <p:cNvSpPr>
              <a:spLocks/>
            </p:cNvSpPr>
            <p:nvPr/>
          </p:nvSpPr>
          <p:spPr bwMode="auto">
            <a:xfrm>
              <a:off x="5645146" y="1728800"/>
              <a:ext cx="649287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6273796" y="1368438"/>
              <a:ext cx="571500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5213346" y="208916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7258046" y="2187588"/>
              <a:ext cx="566737" cy="5349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7111" name="Freeform 7"/>
            <p:cNvSpPr>
              <a:spLocks/>
            </p:cNvSpPr>
            <p:nvPr/>
          </p:nvSpPr>
          <p:spPr bwMode="auto">
            <a:xfrm>
              <a:off x="6853233" y="2651138"/>
              <a:ext cx="520700" cy="604837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6483346" y="3092463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 flipH="1">
              <a:off x="7697783" y="2665425"/>
              <a:ext cx="266700" cy="503238"/>
            </a:xfrm>
            <a:custGeom>
              <a:avLst/>
              <a:gdLst>
                <a:gd name="T0" fmla="*/ 285 w 285"/>
                <a:gd name="T1" fmla="*/ 0 h 353"/>
                <a:gd name="T2" fmla="*/ 0 w 285"/>
                <a:gd name="T3" fmla="*/ 353 h 353"/>
                <a:gd name="T4" fmla="*/ 0 60000 65536"/>
                <a:gd name="T5" fmla="*/ 0 60000 65536"/>
                <a:gd name="T6" fmla="*/ 0 w 285"/>
                <a:gd name="T7" fmla="*/ 0 h 353"/>
                <a:gd name="T8" fmla="*/ 285 w 285"/>
                <a:gd name="T9" fmla="*/ 353 h 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353">
                  <a:moveTo>
                    <a:pt x="285" y="0"/>
                  </a:moveTo>
                  <a:lnTo>
                    <a:pt x="0" y="35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7824783" y="3097225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47115" name="Freeform 12"/>
            <p:cNvSpPr>
              <a:spLocks/>
            </p:cNvSpPr>
            <p:nvPr/>
          </p:nvSpPr>
          <p:spPr bwMode="auto">
            <a:xfrm>
              <a:off x="6596058" y="3654438"/>
              <a:ext cx="146050" cy="423862"/>
            </a:xfrm>
            <a:custGeom>
              <a:avLst/>
              <a:gdLst>
                <a:gd name="T0" fmla="*/ 92 w 92"/>
                <a:gd name="T1" fmla="*/ 0 h 267"/>
                <a:gd name="T2" fmla="*/ 0 w 92"/>
                <a:gd name="T3" fmla="*/ 267 h 267"/>
                <a:gd name="T4" fmla="*/ 0 60000 65536"/>
                <a:gd name="T5" fmla="*/ 0 60000 65536"/>
                <a:gd name="T6" fmla="*/ 0 w 92"/>
                <a:gd name="T7" fmla="*/ 0 h 267"/>
                <a:gd name="T8" fmla="*/ 92 w 92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" h="267">
                  <a:moveTo>
                    <a:pt x="92" y="0"/>
                  </a:moveTo>
                  <a:lnTo>
                    <a:pt x="0" y="267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16" name="Oval 13"/>
            <p:cNvSpPr>
              <a:spLocks noChangeArrowheads="1"/>
            </p:cNvSpPr>
            <p:nvPr/>
          </p:nvSpPr>
          <p:spPr bwMode="auto">
            <a:xfrm>
              <a:off x="6237283" y="4078300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7129" name="Text Box 44"/>
            <p:cNvSpPr txBox="1">
              <a:spLocks noChangeArrowheads="1"/>
            </p:cNvSpPr>
            <p:nvPr/>
          </p:nvSpPr>
          <p:spPr bwMode="auto">
            <a:xfrm>
              <a:off x="5929322" y="4786322"/>
              <a:ext cx="2520950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插入关键字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的结果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28992" y="2190763"/>
            <a:ext cx="1079500" cy="576262"/>
            <a:chOff x="3428992" y="2190763"/>
            <a:chExt cx="1079500" cy="576262"/>
          </a:xfrm>
        </p:grpSpPr>
        <p:sp>
          <p:nvSpPr>
            <p:cNvPr id="47130" name="Line 46"/>
            <p:cNvSpPr>
              <a:spLocks noChangeShapeType="1"/>
            </p:cNvSpPr>
            <p:nvPr/>
          </p:nvSpPr>
          <p:spPr bwMode="auto">
            <a:xfrm>
              <a:off x="3428992" y="2767025"/>
              <a:ext cx="107950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1" name="Text Box 47"/>
            <p:cNvSpPr txBox="1">
              <a:spLocks noChangeArrowheads="1"/>
            </p:cNvSpPr>
            <p:nvPr/>
          </p:nvSpPr>
          <p:spPr bwMode="auto">
            <a:xfrm>
              <a:off x="3428992" y="2190763"/>
              <a:ext cx="863600" cy="48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fontAlgn="ctr">
                <a:lnSpc>
                  <a:spcPct val="130000"/>
                </a:lnSpc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RL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Freeform 2"/>
          <p:cNvSpPr>
            <a:spLocks/>
          </p:cNvSpPr>
          <p:nvPr/>
        </p:nvSpPr>
        <p:spPr bwMode="auto">
          <a:xfrm>
            <a:off x="1855757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Freeform 3"/>
          <p:cNvSpPr>
            <a:spLocks/>
          </p:cNvSpPr>
          <p:nvPr/>
        </p:nvSpPr>
        <p:spPr bwMode="auto">
          <a:xfrm>
            <a:off x="717520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"/>
          <p:cNvSpPr>
            <a:spLocks noChangeArrowheads="1"/>
          </p:cNvSpPr>
          <p:nvPr/>
        </p:nvSpPr>
        <p:spPr bwMode="auto">
          <a:xfrm>
            <a:off x="1346170" y="1457309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285720" y="21780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2330420" y="2276459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53" name="Freeform 7"/>
          <p:cNvSpPr>
            <a:spLocks/>
          </p:cNvSpPr>
          <p:nvPr/>
        </p:nvSpPr>
        <p:spPr bwMode="auto">
          <a:xfrm>
            <a:off x="1925607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1555720" y="31813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 flipH="1">
            <a:off x="2770157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2897157" y="3186096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71" name="Oval 4"/>
          <p:cNvSpPr>
            <a:spLocks noChangeArrowheads="1"/>
          </p:cNvSpPr>
          <p:nvPr/>
        </p:nvSpPr>
        <p:spPr bwMode="auto">
          <a:xfrm>
            <a:off x="6269061" y="1369998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7253311" y="2201848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6491311" y="3094023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7069157" y="1643050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6926282" y="2506650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37865-4BAB-43D9-BEB9-24164CECE4B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16</a:t>
            </a:fld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2" grpId="0"/>
      <p:bldP spid="47124" grpId="0"/>
      <p:bldP spid="47126" grpId="0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/>
          <p:cNvSpPr>
            <a:spLocks/>
          </p:cNvSpPr>
          <p:nvPr/>
        </p:nvSpPr>
        <p:spPr bwMode="auto">
          <a:xfrm>
            <a:off x="2100258" y="1890696"/>
            <a:ext cx="557213" cy="488950"/>
          </a:xfrm>
          <a:custGeom>
            <a:avLst/>
            <a:gdLst>
              <a:gd name="T0" fmla="*/ 0 w 304"/>
              <a:gd name="T1" fmla="*/ 0 h 285"/>
              <a:gd name="T2" fmla="*/ 304 w 304"/>
              <a:gd name="T3" fmla="*/ 285 h 285"/>
              <a:gd name="T4" fmla="*/ 0 60000 65536"/>
              <a:gd name="T5" fmla="*/ 0 60000 65536"/>
              <a:gd name="T6" fmla="*/ 0 w 304"/>
              <a:gd name="T7" fmla="*/ 0 h 285"/>
              <a:gd name="T8" fmla="*/ 304 w 304"/>
              <a:gd name="T9" fmla="*/ 285 h 2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285">
                <a:moveTo>
                  <a:pt x="0" y="0"/>
                </a:moveTo>
                <a:lnTo>
                  <a:pt x="304" y="285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07" name="Freeform 3"/>
          <p:cNvSpPr>
            <a:spLocks/>
          </p:cNvSpPr>
          <p:nvPr/>
        </p:nvSpPr>
        <p:spPr bwMode="auto">
          <a:xfrm>
            <a:off x="962021" y="1817671"/>
            <a:ext cx="649287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590671" y="1457309"/>
            <a:ext cx="571500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530221" y="21780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2574921" y="2276459"/>
            <a:ext cx="566737" cy="5349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47111" name="Freeform 7"/>
          <p:cNvSpPr>
            <a:spLocks/>
          </p:cNvSpPr>
          <p:nvPr/>
        </p:nvSpPr>
        <p:spPr bwMode="auto">
          <a:xfrm>
            <a:off x="2170108" y="2740009"/>
            <a:ext cx="520700" cy="604837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1800221" y="3181334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7113" name="Freeform 9"/>
          <p:cNvSpPr>
            <a:spLocks/>
          </p:cNvSpPr>
          <p:nvPr/>
        </p:nvSpPr>
        <p:spPr bwMode="auto">
          <a:xfrm flipH="1">
            <a:off x="3014658" y="2754296"/>
            <a:ext cx="266700" cy="503238"/>
          </a:xfrm>
          <a:custGeom>
            <a:avLst/>
            <a:gdLst>
              <a:gd name="T0" fmla="*/ 285 w 285"/>
              <a:gd name="T1" fmla="*/ 0 h 353"/>
              <a:gd name="T2" fmla="*/ 0 w 285"/>
              <a:gd name="T3" fmla="*/ 353 h 353"/>
              <a:gd name="T4" fmla="*/ 0 60000 65536"/>
              <a:gd name="T5" fmla="*/ 0 60000 65536"/>
              <a:gd name="T6" fmla="*/ 0 w 285"/>
              <a:gd name="T7" fmla="*/ 0 h 353"/>
              <a:gd name="T8" fmla="*/ 285 w 285"/>
              <a:gd name="T9" fmla="*/ 353 h 35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5" h="353">
                <a:moveTo>
                  <a:pt x="285" y="0"/>
                </a:moveTo>
                <a:lnTo>
                  <a:pt x="0" y="353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3141658" y="3186096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7200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47115" name="Freeform 12"/>
          <p:cNvSpPr>
            <a:spLocks/>
          </p:cNvSpPr>
          <p:nvPr/>
        </p:nvSpPr>
        <p:spPr bwMode="auto">
          <a:xfrm>
            <a:off x="1912933" y="3743309"/>
            <a:ext cx="146050" cy="423862"/>
          </a:xfrm>
          <a:custGeom>
            <a:avLst/>
            <a:gdLst>
              <a:gd name="T0" fmla="*/ 92 w 92"/>
              <a:gd name="T1" fmla="*/ 0 h 267"/>
              <a:gd name="T2" fmla="*/ 0 w 92"/>
              <a:gd name="T3" fmla="*/ 267 h 267"/>
              <a:gd name="T4" fmla="*/ 0 60000 65536"/>
              <a:gd name="T5" fmla="*/ 0 60000 65536"/>
              <a:gd name="T6" fmla="*/ 0 w 92"/>
              <a:gd name="T7" fmla="*/ 0 h 267"/>
              <a:gd name="T8" fmla="*/ 92 w 92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" h="267">
                <a:moveTo>
                  <a:pt x="92" y="0"/>
                </a:moveTo>
                <a:lnTo>
                  <a:pt x="0" y="267"/>
                </a:lnTo>
              </a:path>
            </a:pathLst>
          </a:custGeom>
          <a:noFill/>
          <a:ln w="317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554158" y="4167171"/>
            <a:ext cx="571500" cy="5365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7119" name="Text Box 29"/>
          <p:cNvSpPr txBox="1">
            <a:spLocks noChangeArrowheads="1"/>
          </p:cNvSpPr>
          <p:nvPr/>
        </p:nvSpPr>
        <p:spPr bwMode="auto">
          <a:xfrm>
            <a:off x="2344733" y="1790684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 dirty="0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7120" name="Text Box 30"/>
          <p:cNvSpPr txBox="1">
            <a:spLocks noChangeArrowheads="1"/>
          </p:cNvSpPr>
          <p:nvPr/>
        </p:nvSpPr>
        <p:spPr bwMode="auto">
          <a:xfrm>
            <a:off x="2201858" y="2654284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sp>
        <p:nvSpPr>
          <p:cNvPr id="47121" name="Text Box 31"/>
          <p:cNvSpPr txBox="1">
            <a:spLocks noChangeArrowheads="1"/>
          </p:cNvSpPr>
          <p:nvPr/>
        </p:nvSpPr>
        <p:spPr bwMode="auto">
          <a:xfrm>
            <a:off x="2130421" y="4238609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 dirty="0"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7122" name="Text Box 32"/>
          <p:cNvSpPr txBox="1">
            <a:spLocks noChangeArrowheads="1"/>
          </p:cNvSpPr>
          <p:nvPr/>
        </p:nvSpPr>
        <p:spPr bwMode="auto">
          <a:xfrm>
            <a:off x="2346321" y="3446446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7123" name="Text Box 33"/>
          <p:cNvSpPr txBox="1">
            <a:spLocks noChangeArrowheads="1"/>
          </p:cNvSpPr>
          <p:nvPr/>
        </p:nvSpPr>
        <p:spPr bwMode="auto">
          <a:xfrm>
            <a:off x="3713158" y="3230546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8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7124" name="Text Box 34"/>
          <p:cNvSpPr txBox="1">
            <a:spLocks noChangeArrowheads="1"/>
          </p:cNvSpPr>
          <p:nvPr/>
        </p:nvSpPr>
        <p:spPr bwMode="auto">
          <a:xfrm>
            <a:off x="3209921" y="2295509"/>
            <a:ext cx="2873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7125" name="Text Box 35"/>
          <p:cNvSpPr txBox="1">
            <a:spLocks noChangeArrowheads="1"/>
          </p:cNvSpPr>
          <p:nvPr/>
        </p:nvSpPr>
        <p:spPr bwMode="auto">
          <a:xfrm>
            <a:off x="617533" y="2727309"/>
            <a:ext cx="287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7126" name="Text Box 36"/>
          <p:cNvSpPr txBox="1">
            <a:spLocks noChangeArrowheads="1"/>
          </p:cNvSpPr>
          <p:nvPr/>
        </p:nvSpPr>
        <p:spPr bwMode="auto">
          <a:xfrm>
            <a:off x="2057396" y="1142984"/>
            <a:ext cx="5857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000628" y="1571612"/>
            <a:ext cx="3092451" cy="2567404"/>
            <a:chOff x="5000628" y="1571612"/>
            <a:chExt cx="3092451" cy="2567404"/>
          </a:xfrm>
        </p:grpSpPr>
        <p:sp>
          <p:nvSpPr>
            <p:cNvPr id="47134" name="Freeform 15"/>
            <p:cNvSpPr>
              <a:spLocks/>
            </p:cNvSpPr>
            <p:nvPr/>
          </p:nvSpPr>
          <p:spPr bwMode="auto">
            <a:xfrm>
              <a:off x="5859466" y="2824150"/>
              <a:ext cx="419100" cy="673100"/>
            </a:xfrm>
            <a:custGeom>
              <a:avLst/>
              <a:gdLst>
                <a:gd name="T0" fmla="*/ 0 w 264"/>
                <a:gd name="T1" fmla="*/ 0 h 424"/>
                <a:gd name="T2" fmla="*/ 264 w 264"/>
                <a:gd name="T3" fmla="*/ 424 h 424"/>
                <a:gd name="T4" fmla="*/ 0 60000 65536"/>
                <a:gd name="T5" fmla="*/ 0 60000 65536"/>
                <a:gd name="T6" fmla="*/ 0 w 264"/>
                <a:gd name="T7" fmla="*/ 0 h 424"/>
                <a:gd name="T8" fmla="*/ 264 w 264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424">
                  <a:moveTo>
                    <a:pt x="0" y="0"/>
                  </a:moveTo>
                  <a:lnTo>
                    <a:pt x="264" y="42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5" name="Freeform 16"/>
            <p:cNvSpPr>
              <a:spLocks/>
            </p:cNvSpPr>
            <p:nvPr/>
          </p:nvSpPr>
          <p:spPr bwMode="auto">
            <a:xfrm>
              <a:off x="5359403" y="2849550"/>
              <a:ext cx="266700" cy="609600"/>
            </a:xfrm>
            <a:custGeom>
              <a:avLst/>
              <a:gdLst>
                <a:gd name="T0" fmla="*/ 168 w 168"/>
                <a:gd name="T1" fmla="*/ 0 h 384"/>
                <a:gd name="T2" fmla="*/ 0 w 168"/>
                <a:gd name="T3" fmla="*/ 384 h 384"/>
                <a:gd name="T4" fmla="*/ 0 60000 65536"/>
                <a:gd name="T5" fmla="*/ 0 60000 65536"/>
                <a:gd name="T6" fmla="*/ 0 w 168"/>
                <a:gd name="T7" fmla="*/ 0 h 384"/>
                <a:gd name="T8" fmla="*/ 168 w 16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384">
                  <a:moveTo>
                    <a:pt x="168" y="0"/>
                  </a:moveTo>
                  <a:lnTo>
                    <a:pt x="0" y="384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6" name="Oval 17"/>
            <p:cNvSpPr>
              <a:spLocks noChangeArrowheads="1"/>
            </p:cNvSpPr>
            <p:nvPr/>
          </p:nvSpPr>
          <p:spPr bwMode="auto">
            <a:xfrm>
              <a:off x="6003928" y="3473437"/>
              <a:ext cx="571500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47137" name="Oval 18"/>
            <p:cNvSpPr>
              <a:spLocks noChangeArrowheads="1"/>
            </p:cNvSpPr>
            <p:nvPr/>
          </p:nvSpPr>
          <p:spPr bwMode="auto">
            <a:xfrm>
              <a:off x="5000628" y="347343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7138" name="Oval 19"/>
            <p:cNvSpPr>
              <a:spLocks noChangeArrowheads="1"/>
            </p:cNvSpPr>
            <p:nvPr/>
          </p:nvSpPr>
          <p:spPr bwMode="auto">
            <a:xfrm>
              <a:off x="6124578" y="1571612"/>
              <a:ext cx="566738" cy="5349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7139" name="Freeform 20"/>
            <p:cNvSpPr>
              <a:spLocks/>
            </p:cNvSpPr>
            <p:nvPr/>
          </p:nvSpPr>
          <p:spPr bwMode="auto">
            <a:xfrm>
              <a:off x="5834066" y="2036750"/>
              <a:ext cx="363538" cy="488950"/>
            </a:xfrm>
            <a:custGeom>
              <a:avLst/>
              <a:gdLst>
                <a:gd name="T0" fmla="*/ 229 w 229"/>
                <a:gd name="T1" fmla="*/ 0 h 308"/>
                <a:gd name="T2" fmla="*/ 0 w 229"/>
                <a:gd name="T3" fmla="*/ 308 h 308"/>
                <a:gd name="T4" fmla="*/ 0 60000 65536"/>
                <a:gd name="T5" fmla="*/ 0 60000 65536"/>
                <a:gd name="T6" fmla="*/ 0 w 229"/>
                <a:gd name="T7" fmla="*/ 0 h 308"/>
                <a:gd name="T8" fmla="*/ 229 w 229"/>
                <a:gd name="T9" fmla="*/ 308 h 3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" h="308">
                  <a:moveTo>
                    <a:pt x="229" y="0"/>
                  </a:moveTo>
                  <a:lnTo>
                    <a:pt x="0" y="308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0" name="Oval 21"/>
            <p:cNvSpPr>
              <a:spLocks noChangeArrowheads="1"/>
            </p:cNvSpPr>
            <p:nvPr/>
          </p:nvSpPr>
          <p:spPr bwMode="auto">
            <a:xfrm>
              <a:off x="5464178" y="236218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7141" name="Freeform 22"/>
            <p:cNvSpPr>
              <a:spLocks/>
            </p:cNvSpPr>
            <p:nvPr/>
          </p:nvSpPr>
          <p:spPr bwMode="auto">
            <a:xfrm>
              <a:off x="6629403" y="2024050"/>
              <a:ext cx="330200" cy="381000"/>
            </a:xfrm>
            <a:custGeom>
              <a:avLst/>
              <a:gdLst>
                <a:gd name="T0" fmla="*/ 0 w 208"/>
                <a:gd name="T1" fmla="*/ 0 h 240"/>
                <a:gd name="T2" fmla="*/ 208 w 208"/>
                <a:gd name="T3" fmla="*/ 240 h 240"/>
                <a:gd name="T4" fmla="*/ 0 60000 65536"/>
                <a:gd name="T5" fmla="*/ 0 60000 65536"/>
                <a:gd name="T6" fmla="*/ 0 w 208"/>
                <a:gd name="T7" fmla="*/ 0 h 240"/>
                <a:gd name="T8" fmla="*/ 208 w 208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40">
                  <a:moveTo>
                    <a:pt x="0" y="0"/>
                  </a:moveTo>
                  <a:lnTo>
                    <a:pt x="208" y="240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2" name="Oval 23"/>
            <p:cNvSpPr>
              <a:spLocks noChangeArrowheads="1"/>
            </p:cNvSpPr>
            <p:nvPr/>
          </p:nvSpPr>
          <p:spPr bwMode="auto">
            <a:xfrm>
              <a:off x="6805616" y="2366950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7143" name="Freeform 24"/>
            <p:cNvSpPr>
              <a:spLocks/>
            </p:cNvSpPr>
            <p:nvPr/>
          </p:nvSpPr>
          <p:spPr bwMode="auto">
            <a:xfrm>
              <a:off x="7183441" y="2870187"/>
              <a:ext cx="373063" cy="639763"/>
            </a:xfrm>
            <a:custGeom>
              <a:avLst/>
              <a:gdLst>
                <a:gd name="T0" fmla="*/ 0 w 235"/>
                <a:gd name="T1" fmla="*/ 0 h 403"/>
                <a:gd name="T2" fmla="*/ 235 w 235"/>
                <a:gd name="T3" fmla="*/ 403 h 403"/>
                <a:gd name="T4" fmla="*/ 0 60000 65536"/>
                <a:gd name="T5" fmla="*/ 0 60000 65536"/>
                <a:gd name="T6" fmla="*/ 0 w 235"/>
                <a:gd name="T7" fmla="*/ 0 h 403"/>
                <a:gd name="T8" fmla="*/ 235 w 235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403">
                  <a:moveTo>
                    <a:pt x="0" y="0"/>
                  </a:moveTo>
                  <a:lnTo>
                    <a:pt x="235" y="403"/>
                  </a:lnTo>
                </a:path>
              </a:pathLst>
            </a:cu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4" name="Oval 25"/>
            <p:cNvSpPr>
              <a:spLocks noChangeArrowheads="1"/>
            </p:cNvSpPr>
            <p:nvPr/>
          </p:nvSpPr>
          <p:spPr bwMode="auto">
            <a:xfrm>
              <a:off x="7304091" y="3486137"/>
              <a:ext cx="571500" cy="5365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>
                <a:lnSpc>
                  <a:spcPct val="80000"/>
                </a:lnSpc>
              </a:pPr>
              <a:r>
                <a:rPr kumimoji="0"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47145" name="Text Box 37"/>
            <p:cNvSpPr txBox="1">
              <a:spLocks noChangeArrowheads="1"/>
            </p:cNvSpPr>
            <p:nvPr/>
          </p:nvSpPr>
          <p:spPr bwMode="auto">
            <a:xfrm>
              <a:off x="5427666" y="3800462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46" name="Text Box 38"/>
            <p:cNvSpPr txBox="1">
              <a:spLocks noChangeArrowheads="1"/>
            </p:cNvSpPr>
            <p:nvPr/>
          </p:nvSpPr>
          <p:spPr bwMode="auto">
            <a:xfrm>
              <a:off x="6508753" y="3800462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47" name="Text Box 39"/>
            <p:cNvSpPr txBox="1">
              <a:spLocks noChangeArrowheads="1"/>
            </p:cNvSpPr>
            <p:nvPr/>
          </p:nvSpPr>
          <p:spPr bwMode="auto">
            <a:xfrm>
              <a:off x="7805741" y="3800462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48" name="Text Box 40"/>
            <p:cNvSpPr txBox="1">
              <a:spLocks noChangeArrowheads="1"/>
            </p:cNvSpPr>
            <p:nvPr/>
          </p:nvSpPr>
          <p:spPr bwMode="auto">
            <a:xfrm>
              <a:off x="6651628" y="1574787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49" name="Text Box 41"/>
            <p:cNvSpPr txBox="1">
              <a:spLocks noChangeArrowheads="1"/>
            </p:cNvSpPr>
            <p:nvPr/>
          </p:nvSpPr>
          <p:spPr bwMode="auto">
            <a:xfrm>
              <a:off x="5427666" y="2071675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7150" name="Text Box 42"/>
            <p:cNvSpPr txBox="1">
              <a:spLocks noChangeArrowheads="1"/>
            </p:cNvSpPr>
            <p:nvPr/>
          </p:nvSpPr>
          <p:spPr bwMode="auto">
            <a:xfrm>
              <a:off x="7445378" y="2287575"/>
              <a:ext cx="503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145456" name="Text Box 48"/>
          <p:cNvSpPr txBox="1">
            <a:spLocks noChangeArrowheads="1"/>
          </p:cNvSpPr>
          <p:nvPr/>
        </p:nvSpPr>
        <p:spPr bwMode="auto">
          <a:xfrm>
            <a:off x="4429124" y="4714884"/>
            <a:ext cx="1727200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调整完毕</a:t>
            </a:r>
          </a:p>
        </p:txBody>
      </p:sp>
      <p:sp>
        <p:nvSpPr>
          <p:cNvPr id="145457" name="Freeform 49"/>
          <p:cNvSpPr>
            <a:spLocks/>
          </p:cNvSpPr>
          <p:nvPr/>
        </p:nvSpPr>
        <p:spPr bwMode="auto">
          <a:xfrm>
            <a:off x="1976433" y="1344596"/>
            <a:ext cx="869950" cy="1830388"/>
          </a:xfrm>
          <a:custGeom>
            <a:avLst/>
            <a:gdLst>
              <a:gd name="T0" fmla="*/ 33 w 548"/>
              <a:gd name="T1" fmla="*/ 1153 h 1153"/>
              <a:gd name="T2" fmla="*/ 52 w 548"/>
              <a:gd name="T3" fmla="*/ 840 h 1153"/>
              <a:gd name="T4" fmla="*/ 348 w 548"/>
              <a:gd name="T5" fmla="*/ 576 h 1153"/>
              <a:gd name="T6" fmla="*/ 468 w 548"/>
              <a:gd name="T7" fmla="*/ 352 h 1153"/>
              <a:gd name="T8" fmla="*/ 548 w 548"/>
              <a:gd name="T9" fmla="*/ 0 h 1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"/>
              <a:gd name="T16" fmla="*/ 0 h 1153"/>
              <a:gd name="T17" fmla="*/ 548 w 548"/>
              <a:gd name="T18" fmla="*/ 1153 h 11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" h="1153">
                <a:moveTo>
                  <a:pt x="33" y="1153"/>
                </a:moveTo>
                <a:cubicBezTo>
                  <a:pt x="36" y="1101"/>
                  <a:pt x="0" y="936"/>
                  <a:pt x="52" y="840"/>
                </a:cubicBezTo>
                <a:cubicBezTo>
                  <a:pt x="94" y="737"/>
                  <a:pt x="279" y="657"/>
                  <a:pt x="348" y="576"/>
                </a:cubicBezTo>
                <a:cubicBezTo>
                  <a:pt x="417" y="495"/>
                  <a:pt x="435" y="448"/>
                  <a:pt x="468" y="352"/>
                </a:cubicBezTo>
                <a:cubicBezTo>
                  <a:pt x="533" y="220"/>
                  <a:pt x="531" y="73"/>
                  <a:pt x="548" y="0"/>
                </a:cubicBezTo>
              </a:path>
            </a:pathLst>
          </a:cu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071934" y="2500306"/>
            <a:ext cx="857256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29058" y="214311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RL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54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6" grpId="0"/>
      <p:bldP spid="145457" grpId="0" animBg="1"/>
      <p:bldP spid="145457" grpId="1" animBg="1"/>
      <p:bldP spid="46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7"/>
          <p:cNvSpPr txBox="1">
            <a:spLocks noChangeArrowheads="1"/>
          </p:cNvSpPr>
          <p:nvPr/>
        </p:nvSpPr>
        <p:spPr bwMode="auto">
          <a:xfrm>
            <a:off x="214282" y="642918"/>
            <a:ext cx="8458200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b="1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9-5</a:t>
            </a:r>
            <a:r>
              <a:rPr lang="zh-CN" altLang="en-US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b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p336】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(16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15)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出构造一棵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树的步骤。</a:t>
            </a:r>
          </a:p>
        </p:txBody>
      </p:sp>
      <p:sp>
        <p:nvSpPr>
          <p:cNvPr id="48131" name="Oval 38"/>
          <p:cNvSpPr>
            <a:spLocks noChangeAspect="1" noChangeArrowheads="1"/>
          </p:cNvSpPr>
          <p:nvPr/>
        </p:nvSpPr>
        <p:spPr bwMode="auto">
          <a:xfrm>
            <a:off x="2628900" y="2779713"/>
            <a:ext cx="468313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8132" name="Line 39"/>
          <p:cNvSpPr>
            <a:spLocks noChangeShapeType="1"/>
          </p:cNvSpPr>
          <p:nvPr/>
        </p:nvSpPr>
        <p:spPr bwMode="auto">
          <a:xfrm>
            <a:off x="1403350" y="3068638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33" name="Text Box 40"/>
          <p:cNvSpPr txBox="1">
            <a:spLocks noChangeArrowheads="1"/>
          </p:cNvSpPr>
          <p:nvPr/>
        </p:nvSpPr>
        <p:spPr bwMode="auto">
          <a:xfrm>
            <a:off x="1474788" y="256381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kumimoji="0"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8134" name="Text Box 41"/>
          <p:cNvSpPr txBox="1">
            <a:spLocks noChangeArrowheads="1"/>
          </p:cNvSpPr>
          <p:nvPr/>
        </p:nvSpPr>
        <p:spPr bwMode="auto">
          <a:xfrm>
            <a:off x="2700338" y="2347913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492500" y="2276475"/>
            <a:ext cx="2663825" cy="1404938"/>
            <a:chOff x="2200" y="1253"/>
            <a:chExt cx="1678" cy="885"/>
          </a:xfrm>
        </p:grpSpPr>
        <p:sp>
          <p:nvSpPr>
            <p:cNvPr id="48159" name="Line 43"/>
            <p:cNvSpPr>
              <a:spLocks noChangeShapeType="1"/>
            </p:cNvSpPr>
            <p:nvPr/>
          </p:nvSpPr>
          <p:spPr bwMode="auto">
            <a:xfrm>
              <a:off x="2200" y="175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60" name="Text Box 44"/>
            <p:cNvSpPr txBox="1">
              <a:spLocks noChangeArrowheads="1"/>
            </p:cNvSpPr>
            <p:nvPr/>
          </p:nvSpPr>
          <p:spPr bwMode="auto">
            <a:xfrm>
              <a:off x="2245" y="143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161" name="Oval 45"/>
            <p:cNvSpPr>
              <a:spLocks noChangeAspect="1" noChangeArrowheads="1"/>
            </p:cNvSpPr>
            <p:nvPr/>
          </p:nvSpPr>
          <p:spPr bwMode="auto">
            <a:xfrm>
              <a:off x="3382" y="134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8162" name="Oval 46"/>
            <p:cNvSpPr>
              <a:spLocks noChangeAspect="1" noChangeArrowheads="1"/>
            </p:cNvSpPr>
            <p:nvPr/>
          </p:nvSpPr>
          <p:spPr bwMode="auto">
            <a:xfrm>
              <a:off x="3107" y="184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163" name="Text Box 47"/>
            <p:cNvSpPr txBox="1">
              <a:spLocks noChangeArrowheads="1"/>
            </p:cNvSpPr>
            <p:nvPr/>
          </p:nvSpPr>
          <p:spPr bwMode="auto">
            <a:xfrm>
              <a:off x="3152" y="1650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8164" name="Text Box 48"/>
            <p:cNvSpPr txBox="1">
              <a:spLocks noChangeArrowheads="1"/>
            </p:cNvSpPr>
            <p:nvPr/>
          </p:nvSpPr>
          <p:spPr bwMode="auto">
            <a:xfrm>
              <a:off x="3742" y="1253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165" name="Freeform 49"/>
            <p:cNvSpPr>
              <a:spLocks/>
            </p:cNvSpPr>
            <p:nvPr/>
          </p:nvSpPr>
          <p:spPr bwMode="auto">
            <a:xfrm>
              <a:off x="3285" y="1608"/>
              <a:ext cx="163" cy="236"/>
            </a:xfrm>
            <a:custGeom>
              <a:avLst/>
              <a:gdLst>
                <a:gd name="T0" fmla="*/ 152 w 152"/>
                <a:gd name="T1" fmla="*/ 0 h 236"/>
                <a:gd name="T2" fmla="*/ 0 w 152"/>
                <a:gd name="T3" fmla="*/ 236 h 236"/>
                <a:gd name="T4" fmla="*/ 0 60000 65536"/>
                <a:gd name="T5" fmla="*/ 0 60000 65536"/>
                <a:gd name="T6" fmla="*/ 0 w 152"/>
                <a:gd name="T7" fmla="*/ 0 h 236"/>
                <a:gd name="T8" fmla="*/ 152 w 152"/>
                <a:gd name="T9" fmla="*/ 236 h 2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236">
                  <a:moveTo>
                    <a:pt x="152" y="0"/>
                  </a:moveTo>
                  <a:lnTo>
                    <a:pt x="0" y="23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331913" y="3963988"/>
            <a:ext cx="2701925" cy="2057400"/>
            <a:chOff x="839" y="2316"/>
            <a:chExt cx="1702" cy="1296"/>
          </a:xfrm>
        </p:grpSpPr>
        <p:sp>
          <p:nvSpPr>
            <p:cNvPr id="48149" name="Line 51"/>
            <p:cNvSpPr>
              <a:spLocks noChangeShapeType="1"/>
            </p:cNvSpPr>
            <p:nvPr/>
          </p:nvSpPr>
          <p:spPr bwMode="auto">
            <a:xfrm>
              <a:off x="839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0" name="Text Box 52"/>
            <p:cNvSpPr txBox="1">
              <a:spLocks noChangeArrowheads="1"/>
            </p:cNvSpPr>
            <p:nvPr/>
          </p:nvSpPr>
          <p:spPr bwMode="auto">
            <a:xfrm>
              <a:off x="884" y="2659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8151" name="Oval 53"/>
            <p:cNvSpPr>
              <a:spLocks noChangeAspect="1" noChangeArrowheads="1"/>
            </p:cNvSpPr>
            <p:nvPr/>
          </p:nvSpPr>
          <p:spPr bwMode="auto">
            <a:xfrm>
              <a:off x="2126" y="2407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8152" name="Oval 54"/>
            <p:cNvSpPr>
              <a:spLocks noChangeAspect="1" noChangeArrowheads="1"/>
            </p:cNvSpPr>
            <p:nvPr/>
          </p:nvSpPr>
          <p:spPr bwMode="auto">
            <a:xfrm>
              <a:off x="1746" y="288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153" name="Text Box 55"/>
            <p:cNvSpPr txBox="1">
              <a:spLocks noChangeArrowheads="1"/>
            </p:cNvSpPr>
            <p:nvPr/>
          </p:nvSpPr>
          <p:spPr bwMode="auto">
            <a:xfrm>
              <a:off x="1746" y="269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154" name="Text Box 56"/>
            <p:cNvSpPr txBox="1">
              <a:spLocks noChangeArrowheads="1"/>
            </p:cNvSpPr>
            <p:nvPr/>
          </p:nvSpPr>
          <p:spPr bwMode="auto">
            <a:xfrm>
              <a:off x="2405" y="2316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8155" name="Freeform 57"/>
            <p:cNvSpPr>
              <a:spLocks/>
            </p:cNvSpPr>
            <p:nvPr/>
          </p:nvSpPr>
          <p:spPr bwMode="auto">
            <a:xfrm>
              <a:off x="1935" y="2628"/>
              <a:ext cx="214" cy="296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6" name="Oval 58"/>
            <p:cNvSpPr>
              <a:spLocks noChangeAspect="1" noChangeArrowheads="1"/>
            </p:cNvSpPr>
            <p:nvPr/>
          </p:nvSpPr>
          <p:spPr bwMode="auto">
            <a:xfrm>
              <a:off x="2131" y="3317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8157" name="Line 59"/>
            <p:cNvSpPr>
              <a:spLocks noChangeShapeType="1"/>
            </p:cNvSpPr>
            <p:nvPr/>
          </p:nvSpPr>
          <p:spPr bwMode="auto">
            <a:xfrm>
              <a:off x="1973" y="3158"/>
              <a:ext cx="181" cy="227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1973" y="3374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391025" y="4292600"/>
            <a:ext cx="3319463" cy="1382713"/>
            <a:chOff x="2766" y="2523"/>
            <a:chExt cx="2091" cy="871"/>
          </a:xfrm>
        </p:grpSpPr>
        <p:sp>
          <p:nvSpPr>
            <p:cNvPr id="48139" name="Line 62"/>
            <p:cNvSpPr>
              <a:spLocks noChangeShapeType="1"/>
            </p:cNvSpPr>
            <p:nvPr/>
          </p:nvSpPr>
          <p:spPr bwMode="auto">
            <a:xfrm>
              <a:off x="2766" y="2977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0" name="Text Box 63"/>
            <p:cNvSpPr txBox="1">
              <a:spLocks noChangeArrowheads="1"/>
            </p:cNvSpPr>
            <p:nvPr/>
          </p:nvSpPr>
          <p:spPr bwMode="auto">
            <a:xfrm>
              <a:off x="2811" y="2659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LR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</a:p>
          </p:txBody>
        </p:sp>
        <p:sp>
          <p:nvSpPr>
            <p:cNvPr id="48141" name="Oval 64"/>
            <p:cNvSpPr>
              <a:spLocks noChangeAspect="1" noChangeArrowheads="1"/>
            </p:cNvSpPr>
            <p:nvPr/>
          </p:nvSpPr>
          <p:spPr bwMode="auto">
            <a:xfrm>
              <a:off x="3986" y="261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8142" name="Oval 65"/>
            <p:cNvSpPr>
              <a:spLocks noChangeAspect="1" noChangeArrowheads="1"/>
            </p:cNvSpPr>
            <p:nvPr/>
          </p:nvSpPr>
          <p:spPr bwMode="auto">
            <a:xfrm>
              <a:off x="3606" y="309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143" name="Text Box 66"/>
            <p:cNvSpPr txBox="1">
              <a:spLocks noChangeArrowheads="1"/>
            </p:cNvSpPr>
            <p:nvPr/>
          </p:nvSpPr>
          <p:spPr bwMode="auto">
            <a:xfrm>
              <a:off x="3606" y="2900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8144" name="Text Box 67"/>
            <p:cNvSpPr txBox="1">
              <a:spLocks noChangeArrowheads="1"/>
            </p:cNvSpPr>
            <p:nvPr/>
          </p:nvSpPr>
          <p:spPr bwMode="auto">
            <a:xfrm>
              <a:off x="4265" y="2523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8145" name="Freeform 68"/>
            <p:cNvSpPr>
              <a:spLocks/>
            </p:cNvSpPr>
            <p:nvPr/>
          </p:nvSpPr>
          <p:spPr bwMode="auto">
            <a:xfrm>
              <a:off x="3825" y="2835"/>
              <a:ext cx="184" cy="269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6" name="Oval 69"/>
            <p:cNvSpPr>
              <a:spLocks noChangeAspect="1" noChangeArrowheads="1"/>
            </p:cNvSpPr>
            <p:nvPr/>
          </p:nvSpPr>
          <p:spPr bwMode="auto">
            <a:xfrm>
              <a:off x="4377" y="309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8147" name="Freeform 70"/>
            <p:cNvSpPr>
              <a:spLocks/>
            </p:cNvSpPr>
            <p:nvPr/>
          </p:nvSpPr>
          <p:spPr bwMode="auto">
            <a:xfrm>
              <a:off x="4245" y="2851"/>
              <a:ext cx="210" cy="269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8" name="Text Box 71"/>
            <p:cNvSpPr txBox="1">
              <a:spLocks noChangeArrowheads="1"/>
            </p:cNvSpPr>
            <p:nvPr/>
          </p:nvSpPr>
          <p:spPr bwMode="auto">
            <a:xfrm>
              <a:off x="4721" y="3093"/>
              <a:ext cx="1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1052"/>
          <p:cNvSpPr>
            <a:spLocks noChangeAspect="1" noChangeArrowheads="1"/>
          </p:cNvSpPr>
          <p:nvPr/>
        </p:nvSpPr>
        <p:spPr bwMode="auto">
          <a:xfrm>
            <a:off x="2109788" y="966788"/>
            <a:ext cx="468312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49155" name="Oval 1053"/>
          <p:cNvSpPr>
            <a:spLocks noChangeAspect="1" noChangeArrowheads="1"/>
          </p:cNvSpPr>
          <p:nvPr/>
        </p:nvSpPr>
        <p:spPr bwMode="auto">
          <a:xfrm>
            <a:off x="1506538" y="1727200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49156" name="Text Box 1054"/>
          <p:cNvSpPr txBox="1">
            <a:spLocks noChangeArrowheads="1"/>
          </p:cNvSpPr>
          <p:nvPr/>
        </p:nvSpPr>
        <p:spPr bwMode="auto">
          <a:xfrm>
            <a:off x="1506538" y="1420813"/>
            <a:ext cx="2873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9157" name="Text Box 1055"/>
          <p:cNvSpPr txBox="1">
            <a:spLocks noChangeArrowheads="1"/>
          </p:cNvSpPr>
          <p:nvPr/>
        </p:nvSpPr>
        <p:spPr bwMode="auto">
          <a:xfrm>
            <a:off x="2552700" y="822325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9158" name="Freeform 1056"/>
          <p:cNvSpPr>
            <a:spLocks/>
          </p:cNvSpPr>
          <p:nvPr/>
        </p:nvSpPr>
        <p:spPr bwMode="auto">
          <a:xfrm>
            <a:off x="1857356" y="1317625"/>
            <a:ext cx="288944" cy="468301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59" name="Oval 1057"/>
          <p:cNvSpPr>
            <a:spLocks noChangeAspect="1" noChangeArrowheads="1"/>
          </p:cNvSpPr>
          <p:nvPr/>
        </p:nvSpPr>
        <p:spPr bwMode="auto">
          <a:xfrm>
            <a:off x="2730500" y="1736725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49160" name="Freeform 1058"/>
          <p:cNvSpPr>
            <a:spLocks/>
          </p:cNvSpPr>
          <p:nvPr/>
        </p:nvSpPr>
        <p:spPr bwMode="auto">
          <a:xfrm>
            <a:off x="2520950" y="1317625"/>
            <a:ext cx="336538" cy="468301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161" name="Text Box 1059"/>
          <p:cNvSpPr txBox="1">
            <a:spLocks noChangeArrowheads="1"/>
          </p:cNvSpPr>
          <p:nvPr/>
        </p:nvSpPr>
        <p:spPr bwMode="auto">
          <a:xfrm>
            <a:off x="3276600" y="1727200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1109"/>
          <p:cNvGrpSpPr>
            <a:grpSpLocks/>
          </p:cNvGrpSpPr>
          <p:nvPr/>
        </p:nvGrpSpPr>
        <p:grpSpPr bwMode="auto">
          <a:xfrm>
            <a:off x="3521075" y="606425"/>
            <a:ext cx="3211513" cy="2246313"/>
            <a:chOff x="2218" y="382"/>
            <a:chExt cx="2023" cy="1415"/>
          </a:xfrm>
        </p:grpSpPr>
        <p:sp>
          <p:nvSpPr>
            <p:cNvPr id="49197" name="Line 1060"/>
            <p:cNvSpPr>
              <a:spLocks noChangeShapeType="1"/>
            </p:cNvSpPr>
            <p:nvPr/>
          </p:nvSpPr>
          <p:spPr bwMode="auto">
            <a:xfrm>
              <a:off x="2218" y="1072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9198" name="Group 1106"/>
            <p:cNvGrpSpPr>
              <a:grpSpLocks/>
            </p:cNvGrpSpPr>
            <p:nvPr/>
          </p:nvGrpSpPr>
          <p:grpSpPr bwMode="auto">
            <a:xfrm>
              <a:off x="2263" y="382"/>
              <a:ext cx="1978" cy="1415"/>
              <a:chOff x="2263" y="382"/>
              <a:chExt cx="1978" cy="1415"/>
            </a:xfrm>
          </p:grpSpPr>
          <p:sp>
            <p:nvSpPr>
              <p:cNvPr id="49199" name="Text Box 1061"/>
              <p:cNvSpPr txBox="1">
                <a:spLocks noChangeArrowheads="1"/>
              </p:cNvSpPr>
              <p:nvPr/>
            </p:nvSpPr>
            <p:spPr bwMode="auto">
              <a:xfrm>
                <a:off x="2263" y="754"/>
                <a:ext cx="5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zh-CN" altLang="en-US" sz="2000" b="1" dirty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插入</a:t>
                </a:r>
                <a:r>
                  <a:rPr kumimoji="0" lang="en-US" altLang="zh-CN" sz="2000" b="1" dirty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49200" name="Oval 1062"/>
              <p:cNvSpPr>
                <a:spLocks noChangeAspect="1" noChangeArrowheads="1"/>
              </p:cNvSpPr>
              <p:nvPr/>
            </p:nvSpPr>
            <p:spPr bwMode="auto">
              <a:xfrm>
                <a:off x="3370" y="473"/>
                <a:ext cx="295" cy="27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>
                <a:noAutofit/>
              </a:bodyPr>
              <a:lstStyle/>
              <a:p>
                <a:r>
                  <a:rPr kumimoji="0" lang="en-US" altLang="zh-CN" sz="1600" b="1" dirty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49201" name="Oval 1063"/>
              <p:cNvSpPr>
                <a:spLocks noChangeAspect="1" noChangeArrowheads="1"/>
              </p:cNvSpPr>
              <p:nvPr/>
            </p:nvSpPr>
            <p:spPr bwMode="auto">
              <a:xfrm>
                <a:off x="2990" y="952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>
                <a:noAutofit/>
              </a:bodyPr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9202" name="Text Box 1064"/>
              <p:cNvSpPr txBox="1">
                <a:spLocks noChangeArrowheads="1"/>
              </p:cNvSpPr>
              <p:nvPr/>
            </p:nvSpPr>
            <p:spPr bwMode="auto">
              <a:xfrm>
                <a:off x="2990" y="759"/>
                <a:ext cx="18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49203" name="Text Box 1065"/>
              <p:cNvSpPr txBox="1">
                <a:spLocks noChangeArrowheads="1"/>
              </p:cNvSpPr>
              <p:nvPr/>
            </p:nvSpPr>
            <p:spPr bwMode="auto">
              <a:xfrm>
                <a:off x="3697" y="382"/>
                <a:ext cx="26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49204" name="Freeform 1066"/>
              <p:cNvSpPr>
                <a:spLocks/>
              </p:cNvSpPr>
              <p:nvPr/>
            </p:nvSpPr>
            <p:spPr bwMode="auto">
              <a:xfrm>
                <a:off x="3195" y="694"/>
                <a:ext cx="198" cy="296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205" name="Oval 1067"/>
              <p:cNvSpPr>
                <a:spLocks noChangeAspect="1" noChangeArrowheads="1"/>
              </p:cNvSpPr>
              <p:nvPr/>
            </p:nvSpPr>
            <p:spPr bwMode="auto">
              <a:xfrm>
                <a:off x="3761" y="958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>
                <a:noAutofit/>
              </a:bodyPr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16</a:t>
                </a:r>
              </a:p>
            </p:txBody>
          </p:sp>
          <p:sp>
            <p:nvSpPr>
              <p:cNvPr id="49206" name="Freeform 1068"/>
              <p:cNvSpPr>
                <a:spLocks/>
              </p:cNvSpPr>
              <p:nvPr/>
            </p:nvSpPr>
            <p:spPr bwMode="auto">
              <a:xfrm>
                <a:off x="3629" y="694"/>
                <a:ext cx="196" cy="296"/>
              </a:xfrm>
              <a:custGeom>
                <a:avLst/>
                <a:gdLst>
                  <a:gd name="T0" fmla="*/ 0 w 236"/>
                  <a:gd name="T1" fmla="*/ 0 h 268"/>
                  <a:gd name="T2" fmla="*/ 236 w 236"/>
                  <a:gd name="T3" fmla="*/ 268 h 268"/>
                  <a:gd name="T4" fmla="*/ 0 60000 65536"/>
                  <a:gd name="T5" fmla="*/ 0 60000 65536"/>
                  <a:gd name="T6" fmla="*/ 0 w 236"/>
                  <a:gd name="T7" fmla="*/ 0 h 268"/>
                  <a:gd name="T8" fmla="*/ 236 w 236"/>
                  <a:gd name="T9" fmla="*/ 268 h 2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6" h="268">
                    <a:moveTo>
                      <a:pt x="0" y="0"/>
                    </a:moveTo>
                    <a:lnTo>
                      <a:pt x="236" y="268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207" name="Text Box 1069"/>
              <p:cNvSpPr txBox="1">
                <a:spLocks noChangeArrowheads="1"/>
              </p:cNvSpPr>
              <p:nvPr/>
            </p:nvSpPr>
            <p:spPr bwMode="auto">
              <a:xfrm>
                <a:off x="4105" y="952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9208" name="Oval 1070"/>
              <p:cNvSpPr>
                <a:spLocks noChangeAspect="1" noChangeArrowheads="1"/>
              </p:cNvSpPr>
              <p:nvPr/>
            </p:nvSpPr>
            <p:spPr bwMode="auto">
              <a:xfrm>
                <a:off x="3449" y="1502"/>
                <a:ext cx="295" cy="295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>
                <a:noAutofit/>
              </a:bodyPr>
              <a:lstStyle/>
              <a:p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49209" name="Freeform 1071"/>
              <p:cNvSpPr>
                <a:spLocks/>
              </p:cNvSpPr>
              <p:nvPr/>
            </p:nvSpPr>
            <p:spPr bwMode="auto">
              <a:xfrm>
                <a:off x="3690" y="1244"/>
                <a:ext cx="162" cy="286"/>
              </a:xfrm>
              <a:custGeom>
                <a:avLst/>
                <a:gdLst>
                  <a:gd name="T0" fmla="*/ 187 w 187"/>
                  <a:gd name="T1" fmla="*/ 0 h 271"/>
                  <a:gd name="T2" fmla="*/ 0 w 187"/>
                  <a:gd name="T3" fmla="*/ 271 h 271"/>
                  <a:gd name="T4" fmla="*/ 0 60000 65536"/>
                  <a:gd name="T5" fmla="*/ 0 60000 65536"/>
                  <a:gd name="T6" fmla="*/ 0 w 187"/>
                  <a:gd name="T7" fmla="*/ 0 h 271"/>
                  <a:gd name="T8" fmla="*/ 187 w 187"/>
                  <a:gd name="T9" fmla="*/ 271 h 2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7" h="271">
                    <a:moveTo>
                      <a:pt x="187" y="0"/>
                    </a:moveTo>
                    <a:lnTo>
                      <a:pt x="0" y="271"/>
                    </a:lnTo>
                  </a:path>
                </a:pathLst>
              </a:cu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210" name="Text Box 1072"/>
              <p:cNvSpPr txBox="1">
                <a:spLocks noChangeArrowheads="1"/>
              </p:cNvSpPr>
              <p:nvPr/>
            </p:nvSpPr>
            <p:spPr bwMode="auto">
              <a:xfrm>
                <a:off x="3807" y="1471"/>
                <a:ext cx="1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0" lang="en-US" altLang="zh-CN" sz="1600" b="1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0</a:t>
                </a:r>
              </a:p>
            </p:txBody>
          </p:sp>
        </p:grpSp>
      </p:grpSp>
      <p:grpSp>
        <p:nvGrpSpPr>
          <p:cNvPr id="4" name="Group 1107"/>
          <p:cNvGrpSpPr>
            <a:grpSpLocks/>
          </p:cNvGrpSpPr>
          <p:nvPr/>
        </p:nvGrpSpPr>
        <p:grpSpPr bwMode="auto">
          <a:xfrm>
            <a:off x="611188" y="3068638"/>
            <a:ext cx="3240087" cy="3071812"/>
            <a:chOff x="385" y="1933"/>
            <a:chExt cx="2041" cy="1935"/>
          </a:xfrm>
        </p:grpSpPr>
        <p:sp>
          <p:nvSpPr>
            <p:cNvPr id="49181" name="Line 1074"/>
            <p:cNvSpPr>
              <a:spLocks noChangeShapeType="1"/>
            </p:cNvSpPr>
            <p:nvPr/>
          </p:nvSpPr>
          <p:spPr bwMode="auto">
            <a:xfrm>
              <a:off x="385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82" name="Text Box 1075"/>
            <p:cNvSpPr txBox="1">
              <a:spLocks noChangeArrowheads="1"/>
            </p:cNvSpPr>
            <p:nvPr/>
          </p:nvSpPr>
          <p:spPr bwMode="auto">
            <a:xfrm>
              <a:off x="430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49183" name="Oval 1076"/>
            <p:cNvSpPr>
              <a:spLocks noChangeAspect="1" noChangeArrowheads="1"/>
            </p:cNvSpPr>
            <p:nvPr/>
          </p:nvSpPr>
          <p:spPr bwMode="auto">
            <a:xfrm>
              <a:off x="1555" y="202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9184" name="Oval 1077"/>
            <p:cNvSpPr>
              <a:spLocks noChangeAspect="1" noChangeArrowheads="1"/>
            </p:cNvSpPr>
            <p:nvPr/>
          </p:nvSpPr>
          <p:spPr bwMode="auto">
            <a:xfrm>
              <a:off x="1175" y="250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9185" name="Text Box 1078"/>
            <p:cNvSpPr txBox="1">
              <a:spLocks noChangeArrowheads="1"/>
            </p:cNvSpPr>
            <p:nvPr/>
          </p:nvSpPr>
          <p:spPr bwMode="auto">
            <a:xfrm>
              <a:off x="1175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9186" name="Text Box 1079"/>
            <p:cNvSpPr txBox="1">
              <a:spLocks noChangeArrowheads="1"/>
            </p:cNvSpPr>
            <p:nvPr/>
          </p:nvSpPr>
          <p:spPr bwMode="auto">
            <a:xfrm>
              <a:off x="1882" y="1933"/>
              <a:ext cx="36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-2</a:t>
              </a:r>
            </a:p>
          </p:txBody>
        </p:sp>
        <p:sp>
          <p:nvSpPr>
            <p:cNvPr id="49187" name="Freeform 1080"/>
            <p:cNvSpPr>
              <a:spLocks/>
            </p:cNvSpPr>
            <p:nvPr/>
          </p:nvSpPr>
          <p:spPr bwMode="auto">
            <a:xfrm>
              <a:off x="1395" y="2245"/>
              <a:ext cx="183" cy="275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88" name="Oval 1081"/>
            <p:cNvSpPr>
              <a:spLocks noChangeAspect="1" noChangeArrowheads="1"/>
            </p:cNvSpPr>
            <p:nvPr/>
          </p:nvSpPr>
          <p:spPr bwMode="auto">
            <a:xfrm>
              <a:off x="1946" y="250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9189" name="Freeform 1082"/>
            <p:cNvSpPr>
              <a:spLocks/>
            </p:cNvSpPr>
            <p:nvPr/>
          </p:nvSpPr>
          <p:spPr bwMode="auto">
            <a:xfrm>
              <a:off x="1814" y="2245"/>
              <a:ext cx="211" cy="275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90" name="Text Box 1083"/>
            <p:cNvSpPr txBox="1">
              <a:spLocks noChangeArrowheads="1"/>
            </p:cNvSpPr>
            <p:nvPr/>
          </p:nvSpPr>
          <p:spPr bwMode="auto">
            <a:xfrm>
              <a:off x="2290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191" name="Oval 1084"/>
            <p:cNvSpPr>
              <a:spLocks noChangeAspect="1" noChangeArrowheads="1"/>
            </p:cNvSpPr>
            <p:nvPr/>
          </p:nvSpPr>
          <p:spPr bwMode="auto">
            <a:xfrm>
              <a:off x="1634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49192" name="Freeform 1085"/>
            <p:cNvSpPr>
              <a:spLocks/>
            </p:cNvSpPr>
            <p:nvPr/>
          </p:nvSpPr>
          <p:spPr bwMode="auto">
            <a:xfrm>
              <a:off x="1845" y="2795"/>
              <a:ext cx="192" cy="265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93" name="Text Box 1086"/>
            <p:cNvSpPr txBox="1">
              <a:spLocks noChangeArrowheads="1"/>
            </p:cNvSpPr>
            <p:nvPr/>
          </p:nvSpPr>
          <p:spPr bwMode="auto">
            <a:xfrm>
              <a:off x="1992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9194" name="Oval 1087"/>
            <p:cNvSpPr>
              <a:spLocks noChangeAspect="1" noChangeArrowheads="1"/>
            </p:cNvSpPr>
            <p:nvPr/>
          </p:nvSpPr>
          <p:spPr bwMode="auto">
            <a:xfrm>
              <a:off x="1284" y="357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49195" name="Freeform 1088"/>
            <p:cNvSpPr>
              <a:spLocks/>
            </p:cNvSpPr>
            <p:nvPr/>
          </p:nvSpPr>
          <p:spPr bwMode="auto">
            <a:xfrm>
              <a:off x="1485" y="3315"/>
              <a:ext cx="202" cy="285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96" name="Text Box 1089"/>
            <p:cNvSpPr txBox="1">
              <a:spLocks noChangeArrowheads="1"/>
            </p:cNvSpPr>
            <p:nvPr/>
          </p:nvSpPr>
          <p:spPr bwMode="auto">
            <a:xfrm>
              <a:off x="1642" y="354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" name="Group 1108"/>
          <p:cNvGrpSpPr>
            <a:grpSpLocks/>
          </p:cNvGrpSpPr>
          <p:nvPr/>
        </p:nvGrpSpPr>
        <p:grpSpPr bwMode="auto">
          <a:xfrm>
            <a:off x="4067175" y="3068638"/>
            <a:ext cx="4079875" cy="2246312"/>
            <a:chOff x="2562" y="1933"/>
            <a:chExt cx="2570" cy="1415"/>
          </a:xfrm>
        </p:grpSpPr>
        <p:sp>
          <p:nvSpPr>
            <p:cNvPr id="49165" name="Line 1090"/>
            <p:cNvSpPr>
              <a:spLocks noChangeShapeType="1"/>
            </p:cNvSpPr>
            <p:nvPr/>
          </p:nvSpPr>
          <p:spPr bwMode="auto">
            <a:xfrm>
              <a:off x="2562" y="2886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6" name="Text Box 1091"/>
            <p:cNvSpPr txBox="1">
              <a:spLocks noChangeArrowheads="1"/>
            </p:cNvSpPr>
            <p:nvPr/>
          </p:nvSpPr>
          <p:spPr bwMode="auto">
            <a:xfrm>
              <a:off x="2607" y="2568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LL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</a:p>
          </p:txBody>
        </p:sp>
        <p:sp>
          <p:nvSpPr>
            <p:cNvPr id="49167" name="Oval 1092"/>
            <p:cNvSpPr>
              <a:spLocks noChangeAspect="1" noChangeArrowheads="1"/>
            </p:cNvSpPr>
            <p:nvPr/>
          </p:nvSpPr>
          <p:spPr bwMode="auto">
            <a:xfrm>
              <a:off x="3850" y="2024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9168" name="Oval 1093"/>
            <p:cNvSpPr>
              <a:spLocks noChangeAspect="1" noChangeArrowheads="1"/>
            </p:cNvSpPr>
            <p:nvPr/>
          </p:nvSpPr>
          <p:spPr bwMode="auto">
            <a:xfrm>
              <a:off x="3470" y="250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9169" name="Text Box 1094"/>
            <p:cNvSpPr txBox="1">
              <a:spLocks noChangeArrowheads="1"/>
            </p:cNvSpPr>
            <p:nvPr/>
          </p:nvSpPr>
          <p:spPr bwMode="auto">
            <a:xfrm>
              <a:off x="3470" y="2310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49170" name="Text Box 1095"/>
            <p:cNvSpPr txBox="1">
              <a:spLocks noChangeArrowheads="1"/>
            </p:cNvSpPr>
            <p:nvPr/>
          </p:nvSpPr>
          <p:spPr bwMode="auto">
            <a:xfrm>
              <a:off x="4177" y="1933"/>
              <a:ext cx="2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49171" name="Freeform 1096"/>
            <p:cNvSpPr>
              <a:spLocks/>
            </p:cNvSpPr>
            <p:nvPr/>
          </p:nvSpPr>
          <p:spPr bwMode="auto">
            <a:xfrm>
              <a:off x="3690" y="2245"/>
              <a:ext cx="183" cy="275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2" name="Oval 1097"/>
            <p:cNvSpPr>
              <a:spLocks noChangeAspect="1" noChangeArrowheads="1"/>
            </p:cNvSpPr>
            <p:nvPr/>
          </p:nvSpPr>
          <p:spPr bwMode="auto">
            <a:xfrm>
              <a:off x="4241" y="2509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49173" name="Freeform 1098"/>
            <p:cNvSpPr>
              <a:spLocks/>
            </p:cNvSpPr>
            <p:nvPr/>
          </p:nvSpPr>
          <p:spPr bwMode="auto">
            <a:xfrm>
              <a:off x="4109" y="2245"/>
              <a:ext cx="211" cy="275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4" name="Text Box 1099"/>
            <p:cNvSpPr txBox="1">
              <a:spLocks noChangeArrowheads="1"/>
            </p:cNvSpPr>
            <p:nvPr/>
          </p:nvSpPr>
          <p:spPr bwMode="auto">
            <a:xfrm>
              <a:off x="4585" y="250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9175" name="Oval 1100"/>
            <p:cNvSpPr>
              <a:spLocks noChangeAspect="1" noChangeArrowheads="1"/>
            </p:cNvSpPr>
            <p:nvPr/>
          </p:nvSpPr>
          <p:spPr bwMode="auto">
            <a:xfrm>
              <a:off x="3929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49176" name="Freeform 1101"/>
            <p:cNvSpPr>
              <a:spLocks/>
            </p:cNvSpPr>
            <p:nvPr/>
          </p:nvSpPr>
          <p:spPr bwMode="auto">
            <a:xfrm>
              <a:off x="4140" y="2776"/>
              <a:ext cx="172" cy="284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7" name="Text Box 1102"/>
            <p:cNvSpPr txBox="1">
              <a:spLocks noChangeArrowheads="1"/>
            </p:cNvSpPr>
            <p:nvPr/>
          </p:nvSpPr>
          <p:spPr bwMode="auto">
            <a:xfrm>
              <a:off x="4287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9178" name="Oval 1103"/>
            <p:cNvSpPr>
              <a:spLocks noChangeAspect="1" noChangeArrowheads="1"/>
            </p:cNvSpPr>
            <p:nvPr/>
          </p:nvSpPr>
          <p:spPr bwMode="auto">
            <a:xfrm>
              <a:off x="4638" y="3053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49179" name="Freeform 1104"/>
            <p:cNvSpPr>
              <a:spLocks/>
            </p:cNvSpPr>
            <p:nvPr/>
          </p:nvSpPr>
          <p:spPr bwMode="auto">
            <a:xfrm>
              <a:off x="4512" y="2752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80" name="Text Box 1105"/>
            <p:cNvSpPr txBox="1">
              <a:spLocks noChangeArrowheads="1"/>
            </p:cNvSpPr>
            <p:nvPr/>
          </p:nvSpPr>
          <p:spPr bwMode="auto">
            <a:xfrm>
              <a:off x="4996" y="3022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428728" y="1000108"/>
            <a:ext cx="185738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二叉排序树</a:t>
            </a:r>
            <a:endParaRPr lang="zh-CN" altLang="en-US" sz="2200" smtClean="0"/>
          </a:p>
        </p:txBody>
      </p:sp>
      <p:sp>
        <p:nvSpPr>
          <p:cNvPr id="4" name="圆角矩形 3"/>
          <p:cNvSpPr/>
          <p:nvPr/>
        </p:nvSpPr>
        <p:spPr>
          <a:xfrm>
            <a:off x="1285852" y="2714620"/>
            <a:ext cx="2214578" cy="5715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</a:t>
            </a:r>
            <a:endParaRPr lang="zh-CN" altLang="en-US" sz="2200"/>
          </a:p>
        </p:txBody>
      </p:sp>
      <p:sp>
        <p:nvSpPr>
          <p:cNvPr id="5" name="下箭头 4"/>
          <p:cNvSpPr/>
          <p:nvPr/>
        </p:nvSpPr>
        <p:spPr>
          <a:xfrm>
            <a:off x="2285984" y="1714488"/>
            <a:ext cx="142876" cy="7920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71736" y="1957320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所有结点的平衡因子的绝对值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：结构约束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Oval 3"/>
          <p:cNvSpPr>
            <a:spLocks noChangeAspect="1" noChangeArrowheads="1"/>
          </p:cNvSpPr>
          <p:nvPr/>
        </p:nvSpPr>
        <p:spPr bwMode="auto">
          <a:xfrm>
            <a:off x="1431925" y="388938"/>
            <a:ext cx="468313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0180" name="Oval 4"/>
          <p:cNvSpPr>
            <a:spLocks noChangeAspect="1" noChangeArrowheads="1"/>
          </p:cNvSpPr>
          <p:nvPr/>
        </p:nvSpPr>
        <p:spPr bwMode="auto">
          <a:xfrm>
            <a:off x="828675" y="1149350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28675" y="842963"/>
            <a:ext cx="2873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951038" y="244475"/>
            <a:ext cx="4778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1142976" y="739775"/>
            <a:ext cx="325462" cy="474647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4" name="Oval 8"/>
          <p:cNvSpPr>
            <a:spLocks noChangeAspect="1" noChangeArrowheads="1"/>
          </p:cNvSpPr>
          <p:nvPr/>
        </p:nvSpPr>
        <p:spPr bwMode="auto">
          <a:xfrm>
            <a:off x="2052638" y="1158875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50185" name="Freeform 9"/>
          <p:cNvSpPr>
            <a:spLocks/>
          </p:cNvSpPr>
          <p:nvPr/>
        </p:nvSpPr>
        <p:spPr bwMode="auto">
          <a:xfrm>
            <a:off x="1843088" y="739775"/>
            <a:ext cx="300020" cy="523220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598738" y="1149350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0187" name="Oval 11"/>
          <p:cNvSpPr>
            <a:spLocks noChangeAspect="1" noChangeArrowheads="1"/>
          </p:cNvSpPr>
          <p:nvPr/>
        </p:nvSpPr>
        <p:spPr bwMode="auto">
          <a:xfrm>
            <a:off x="1557338" y="2022475"/>
            <a:ext cx="468312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50188" name="Freeform 12"/>
          <p:cNvSpPr>
            <a:spLocks/>
          </p:cNvSpPr>
          <p:nvPr/>
        </p:nvSpPr>
        <p:spPr bwMode="auto">
          <a:xfrm>
            <a:off x="1900238" y="1582738"/>
            <a:ext cx="265112" cy="523220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125663" y="1973263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0190" name="Oval 14"/>
          <p:cNvSpPr>
            <a:spLocks noChangeAspect="1" noChangeArrowheads="1"/>
          </p:cNvSpPr>
          <p:nvPr/>
        </p:nvSpPr>
        <p:spPr bwMode="auto">
          <a:xfrm>
            <a:off x="2682875" y="2022475"/>
            <a:ext cx="468313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50191" name="Freeform 15"/>
          <p:cNvSpPr>
            <a:spLocks/>
          </p:cNvSpPr>
          <p:nvPr/>
        </p:nvSpPr>
        <p:spPr bwMode="auto">
          <a:xfrm>
            <a:off x="2482850" y="1544638"/>
            <a:ext cx="342900" cy="52322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251200" y="1973263"/>
            <a:ext cx="215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205163" y="388937"/>
            <a:ext cx="4895850" cy="2962275"/>
            <a:chOff x="2019" y="245"/>
            <a:chExt cx="3084" cy="1866"/>
          </a:xfrm>
        </p:grpSpPr>
        <p:sp>
          <p:nvSpPr>
            <p:cNvPr id="50214" name="Line 19"/>
            <p:cNvSpPr>
              <a:spLocks noChangeShapeType="1"/>
            </p:cNvSpPr>
            <p:nvPr/>
          </p:nvSpPr>
          <p:spPr bwMode="auto">
            <a:xfrm>
              <a:off x="2019" y="880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15" name="Text Box 20"/>
            <p:cNvSpPr txBox="1">
              <a:spLocks noChangeArrowheads="1"/>
            </p:cNvSpPr>
            <p:nvPr/>
          </p:nvSpPr>
          <p:spPr bwMode="auto">
            <a:xfrm>
              <a:off x="2064" y="562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0216" name="Oval 21"/>
            <p:cNvSpPr>
              <a:spLocks noChangeAspect="1" noChangeArrowheads="1"/>
            </p:cNvSpPr>
            <p:nvPr/>
          </p:nvSpPr>
          <p:spPr bwMode="auto">
            <a:xfrm>
              <a:off x="3442" y="245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0217" name="Oval 22"/>
            <p:cNvSpPr>
              <a:spLocks noChangeAspect="1" noChangeArrowheads="1"/>
            </p:cNvSpPr>
            <p:nvPr/>
          </p:nvSpPr>
          <p:spPr bwMode="auto">
            <a:xfrm>
              <a:off x="3062" y="72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0218" name="Text Box 23"/>
            <p:cNvSpPr txBox="1">
              <a:spLocks noChangeArrowheads="1"/>
            </p:cNvSpPr>
            <p:nvPr/>
          </p:nvSpPr>
          <p:spPr bwMode="auto">
            <a:xfrm>
              <a:off x="3062" y="531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0219" name="Text Box 24"/>
            <p:cNvSpPr txBox="1">
              <a:spLocks noChangeArrowheads="1"/>
            </p:cNvSpPr>
            <p:nvPr/>
          </p:nvSpPr>
          <p:spPr bwMode="auto">
            <a:xfrm>
              <a:off x="3769" y="256"/>
              <a:ext cx="2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-2</a:t>
              </a:r>
            </a:p>
          </p:txBody>
        </p:sp>
        <p:sp>
          <p:nvSpPr>
            <p:cNvPr id="50220" name="Freeform 25"/>
            <p:cNvSpPr>
              <a:spLocks/>
            </p:cNvSpPr>
            <p:nvPr/>
          </p:nvSpPr>
          <p:spPr bwMode="auto">
            <a:xfrm>
              <a:off x="3285" y="466"/>
              <a:ext cx="180" cy="299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21" name="Oval 26"/>
            <p:cNvSpPr>
              <a:spLocks noChangeAspect="1" noChangeArrowheads="1"/>
            </p:cNvSpPr>
            <p:nvPr/>
          </p:nvSpPr>
          <p:spPr bwMode="auto">
            <a:xfrm>
              <a:off x="3833" y="730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0222" name="Freeform 27"/>
            <p:cNvSpPr>
              <a:spLocks/>
            </p:cNvSpPr>
            <p:nvPr/>
          </p:nvSpPr>
          <p:spPr bwMode="auto">
            <a:xfrm>
              <a:off x="3701" y="466"/>
              <a:ext cx="214" cy="299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23" name="Text Box 28"/>
            <p:cNvSpPr txBox="1">
              <a:spLocks noChangeArrowheads="1"/>
            </p:cNvSpPr>
            <p:nvPr/>
          </p:nvSpPr>
          <p:spPr bwMode="auto">
            <a:xfrm>
              <a:off x="4177" y="724"/>
              <a:ext cx="2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0224" name="Oval 29"/>
            <p:cNvSpPr>
              <a:spLocks noChangeAspect="1" noChangeArrowheads="1"/>
            </p:cNvSpPr>
            <p:nvPr/>
          </p:nvSpPr>
          <p:spPr bwMode="auto">
            <a:xfrm>
              <a:off x="3521" y="127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0225" name="Freeform 30"/>
            <p:cNvSpPr>
              <a:spLocks/>
            </p:cNvSpPr>
            <p:nvPr/>
          </p:nvSpPr>
          <p:spPr bwMode="auto">
            <a:xfrm>
              <a:off x="3737" y="997"/>
              <a:ext cx="167" cy="33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26" name="Text Box 31"/>
            <p:cNvSpPr txBox="1">
              <a:spLocks noChangeArrowheads="1"/>
            </p:cNvSpPr>
            <p:nvPr/>
          </p:nvSpPr>
          <p:spPr bwMode="auto">
            <a:xfrm>
              <a:off x="3879" y="1243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0227" name="Oval 32"/>
            <p:cNvSpPr>
              <a:spLocks noChangeAspect="1" noChangeArrowheads="1"/>
            </p:cNvSpPr>
            <p:nvPr/>
          </p:nvSpPr>
          <p:spPr bwMode="auto">
            <a:xfrm>
              <a:off x="4230" y="1274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0228" name="Freeform 33"/>
            <p:cNvSpPr>
              <a:spLocks/>
            </p:cNvSpPr>
            <p:nvPr/>
          </p:nvSpPr>
          <p:spPr bwMode="auto">
            <a:xfrm>
              <a:off x="4104" y="973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29" name="Text Box 34"/>
            <p:cNvSpPr txBox="1">
              <a:spLocks noChangeArrowheads="1"/>
            </p:cNvSpPr>
            <p:nvPr/>
          </p:nvSpPr>
          <p:spPr bwMode="auto">
            <a:xfrm>
              <a:off x="4588" y="1243"/>
              <a:ext cx="2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0230" name="Oval 35"/>
            <p:cNvSpPr>
              <a:spLocks noChangeAspect="1" noChangeArrowheads="1"/>
            </p:cNvSpPr>
            <p:nvPr/>
          </p:nvSpPr>
          <p:spPr bwMode="auto">
            <a:xfrm>
              <a:off x="4609" y="181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0231" name="Freeform 36"/>
            <p:cNvSpPr>
              <a:spLocks/>
            </p:cNvSpPr>
            <p:nvPr/>
          </p:nvSpPr>
          <p:spPr bwMode="auto">
            <a:xfrm>
              <a:off x="4483" y="1515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32" name="Text Box 37"/>
            <p:cNvSpPr txBox="1">
              <a:spLocks noChangeArrowheads="1"/>
            </p:cNvSpPr>
            <p:nvPr/>
          </p:nvSpPr>
          <p:spPr bwMode="auto">
            <a:xfrm>
              <a:off x="4967" y="178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124075" y="2341563"/>
            <a:ext cx="3135313" cy="3041650"/>
            <a:chOff x="1338" y="1475"/>
            <a:chExt cx="1975" cy="1916"/>
          </a:xfrm>
        </p:grpSpPr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 rot="-2724713">
              <a:off x="2688" y="167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RR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</a:p>
          </p:txBody>
        </p:sp>
        <p:sp>
          <p:nvSpPr>
            <p:cNvPr id="50196" name="Freeform 38"/>
            <p:cNvSpPr>
              <a:spLocks/>
            </p:cNvSpPr>
            <p:nvPr/>
          </p:nvSpPr>
          <p:spPr bwMode="auto">
            <a:xfrm>
              <a:off x="2835" y="1665"/>
              <a:ext cx="405" cy="450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197" name="Oval 39"/>
            <p:cNvSpPr>
              <a:spLocks noChangeAspect="1" noChangeArrowheads="1"/>
            </p:cNvSpPr>
            <p:nvPr/>
          </p:nvSpPr>
          <p:spPr bwMode="auto">
            <a:xfrm>
              <a:off x="2031" y="2063"/>
              <a:ext cx="295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0198" name="Oval 40"/>
            <p:cNvSpPr>
              <a:spLocks noChangeAspect="1" noChangeArrowheads="1"/>
            </p:cNvSpPr>
            <p:nvPr/>
          </p:nvSpPr>
          <p:spPr bwMode="auto">
            <a:xfrm>
              <a:off x="1651" y="254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0199" name="Text Box 41"/>
            <p:cNvSpPr txBox="1">
              <a:spLocks noChangeArrowheads="1"/>
            </p:cNvSpPr>
            <p:nvPr/>
          </p:nvSpPr>
          <p:spPr bwMode="auto">
            <a:xfrm>
              <a:off x="1651" y="2349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0200" name="Text Box 42"/>
            <p:cNvSpPr txBox="1">
              <a:spLocks noChangeArrowheads="1"/>
            </p:cNvSpPr>
            <p:nvPr/>
          </p:nvSpPr>
          <p:spPr bwMode="auto">
            <a:xfrm>
              <a:off x="2358" y="1972"/>
              <a:ext cx="15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0201" name="Freeform 43"/>
            <p:cNvSpPr>
              <a:spLocks/>
            </p:cNvSpPr>
            <p:nvPr/>
          </p:nvSpPr>
          <p:spPr bwMode="auto">
            <a:xfrm>
              <a:off x="1890" y="2284"/>
              <a:ext cx="164" cy="281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02" name="Oval 44"/>
            <p:cNvSpPr>
              <a:spLocks noChangeAspect="1" noChangeArrowheads="1"/>
            </p:cNvSpPr>
            <p:nvPr/>
          </p:nvSpPr>
          <p:spPr bwMode="auto">
            <a:xfrm>
              <a:off x="2422" y="2548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0203" name="Freeform 45"/>
            <p:cNvSpPr>
              <a:spLocks/>
            </p:cNvSpPr>
            <p:nvPr/>
          </p:nvSpPr>
          <p:spPr bwMode="auto">
            <a:xfrm>
              <a:off x="2290" y="2284"/>
              <a:ext cx="185" cy="281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04" name="Text Box 46"/>
            <p:cNvSpPr txBox="1">
              <a:spLocks noChangeArrowheads="1"/>
            </p:cNvSpPr>
            <p:nvPr/>
          </p:nvSpPr>
          <p:spPr bwMode="auto">
            <a:xfrm>
              <a:off x="2766" y="2542"/>
              <a:ext cx="24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0205" name="Oval 47"/>
            <p:cNvSpPr>
              <a:spLocks noChangeAspect="1" noChangeArrowheads="1"/>
            </p:cNvSpPr>
            <p:nvPr/>
          </p:nvSpPr>
          <p:spPr bwMode="auto">
            <a:xfrm>
              <a:off x="1338" y="309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0206" name="Freeform 48"/>
            <p:cNvSpPr>
              <a:spLocks/>
            </p:cNvSpPr>
            <p:nvPr/>
          </p:nvSpPr>
          <p:spPr bwMode="auto">
            <a:xfrm>
              <a:off x="1554" y="2815"/>
              <a:ext cx="167" cy="330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07" name="Text Box 49"/>
            <p:cNvSpPr txBox="1">
              <a:spLocks noChangeArrowheads="1"/>
            </p:cNvSpPr>
            <p:nvPr/>
          </p:nvSpPr>
          <p:spPr bwMode="auto">
            <a:xfrm>
              <a:off x="1696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0208" name="Oval 50"/>
            <p:cNvSpPr>
              <a:spLocks noChangeAspect="1" noChangeArrowheads="1"/>
            </p:cNvSpPr>
            <p:nvPr/>
          </p:nvSpPr>
          <p:spPr bwMode="auto">
            <a:xfrm>
              <a:off x="2819" y="3092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0209" name="Freeform 51"/>
            <p:cNvSpPr>
              <a:spLocks/>
            </p:cNvSpPr>
            <p:nvPr/>
          </p:nvSpPr>
          <p:spPr bwMode="auto">
            <a:xfrm>
              <a:off x="2693" y="2791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10" name="Text Box 52"/>
            <p:cNvSpPr txBox="1">
              <a:spLocks noChangeArrowheads="1"/>
            </p:cNvSpPr>
            <p:nvPr/>
          </p:nvSpPr>
          <p:spPr bwMode="auto">
            <a:xfrm>
              <a:off x="3177" y="3061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0211" name="Oval 53"/>
            <p:cNvSpPr>
              <a:spLocks noChangeAspect="1" noChangeArrowheads="1"/>
            </p:cNvSpPr>
            <p:nvPr/>
          </p:nvSpPr>
          <p:spPr bwMode="auto">
            <a:xfrm>
              <a:off x="2004" y="3096"/>
              <a:ext cx="295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0212" name="Freeform 54"/>
            <p:cNvSpPr>
              <a:spLocks/>
            </p:cNvSpPr>
            <p:nvPr/>
          </p:nvSpPr>
          <p:spPr bwMode="auto">
            <a:xfrm>
              <a:off x="1878" y="2803"/>
              <a:ext cx="21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213" name="Text Box 55"/>
            <p:cNvSpPr txBox="1">
              <a:spLocks noChangeArrowheads="1"/>
            </p:cNvSpPr>
            <p:nvPr/>
          </p:nvSpPr>
          <p:spPr bwMode="auto">
            <a:xfrm>
              <a:off x="2362" y="3065"/>
              <a:ext cx="1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Oval 3"/>
          <p:cNvSpPr>
            <a:spLocks noChangeAspect="1" noChangeArrowheads="1"/>
          </p:cNvSpPr>
          <p:nvPr/>
        </p:nvSpPr>
        <p:spPr bwMode="auto">
          <a:xfrm>
            <a:off x="1608138" y="595313"/>
            <a:ext cx="533400" cy="4365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1004888" y="138112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030288" y="1074738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157413" y="476250"/>
            <a:ext cx="285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1428728" y="971550"/>
            <a:ext cx="281010" cy="457186"/>
          </a:xfrm>
          <a:custGeom>
            <a:avLst/>
            <a:gdLst>
              <a:gd name="T0" fmla="*/ 187 w 187"/>
              <a:gd name="T1" fmla="*/ 0 h 271"/>
              <a:gd name="T2" fmla="*/ 0 w 187"/>
              <a:gd name="T3" fmla="*/ 271 h 271"/>
              <a:gd name="T4" fmla="*/ 0 60000 65536"/>
              <a:gd name="T5" fmla="*/ 0 60000 65536"/>
              <a:gd name="T6" fmla="*/ 0 w 187"/>
              <a:gd name="T7" fmla="*/ 0 h 271"/>
              <a:gd name="T8" fmla="*/ 187 w 187"/>
              <a:gd name="T9" fmla="*/ 271 h 2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271">
                <a:moveTo>
                  <a:pt x="187" y="0"/>
                </a:moveTo>
                <a:lnTo>
                  <a:pt x="0" y="271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08" name="Oval 8"/>
          <p:cNvSpPr>
            <a:spLocks noChangeAspect="1" noChangeArrowheads="1"/>
          </p:cNvSpPr>
          <p:nvPr/>
        </p:nvSpPr>
        <p:spPr bwMode="auto">
          <a:xfrm>
            <a:off x="2228850" y="13906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51209" name="Freeform 9"/>
          <p:cNvSpPr>
            <a:spLocks/>
          </p:cNvSpPr>
          <p:nvPr/>
        </p:nvSpPr>
        <p:spPr bwMode="auto">
          <a:xfrm>
            <a:off x="2032000" y="971550"/>
            <a:ext cx="325422" cy="457186"/>
          </a:xfrm>
          <a:custGeom>
            <a:avLst/>
            <a:gdLst>
              <a:gd name="T0" fmla="*/ 0 w 236"/>
              <a:gd name="T1" fmla="*/ 0 h 268"/>
              <a:gd name="T2" fmla="*/ 236 w 236"/>
              <a:gd name="T3" fmla="*/ 268 h 268"/>
              <a:gd name="T4" fmla="*/ 0 60000 65536"/>
              <a:gd name="T5" fmla="*/ 0 60000 65536"/>
              <a:gd name="T6" fmla="*/ 0 w 236"/>
              <a:gd name="T7" fmla="*/ 0 h 268"/>
              <a:gd name="T8" fmla="*/ 236 w 236"/>
              <a:gd name="T9" fmla="*/ 268 h 2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6" h="268">
                <a:moveTo>
                  <a:pt x="0" y="0"/>
                </a:moveTo>
                <a:lnTo>
                  <a:pt x="236" y="2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809875" y="1381125"/>
            <a:ext cx="4048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1211" name="Oval 11"/>
          <p:cNvSpPr>
            <a:spLocks noChangeAspect="1" noChangeArrowheads="1"/>
          </p:cNvSpPr>
          <p:nvPr/>
        </p:nvSpPr>
        <p:spPr bwMode="auto">
          <a:xfrm>
            <a:off x="508000" y="22542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857225" y="1814513"/>
            <a:ext cx="323876" cy="471479"/>
          </a:xfrm>
          <a:custGeom>
            <a:avLst/>
            <a:gdLst>
              <a:gd name="T0" fmla="*/ 167 w 167"/>
              <a:gd name="T1" fmla="*/ 0 h 290"/>
              <a:gd name="T2" fmla="*/ 0 w 167"/>
              <a:gd name="T3" fmla="*/ 290 h 290"/>
              <a:gd name="T4" fmla="*/ 0 60000 65536"/>
              <a:gd name="T5" fmla="*/ 0 60000 65536"/>
              <a:gd name="T6" fmla="*/ 0 w 167"/>
              <a:gd name="T7" fmla="*/ 0 h 290"/>
              <a:gd name="T8" fmla="*/ 167 w 167"/>
              <a:gd name="T9" fmla="*/ 290 h 2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290">
                <a:moveTo>
                  <a:pt x="167" y="0"/>
                </a:moveTo>
                <a:lnTo>
                  <a:pt x="0" y="29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111250" y="220503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2859088" y="22542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2676525" y="1776413"/>
            <a:ext cx="390525" cy="523220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3462338" y="220503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1217" name="Oval 17"/>
          <p:cNvSpPr>
            <a:spLocks noChangeAspect="1" noChangeArrowheads="1"/>
          </p:cNvSpPr>
          <p:nvPr/>
        </p:nvSpPr>
        <p:spPr bwMode="auto">
          <a:xfrm>
            <a:off x="1565275" y="226060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1466831" y="1795463"/>
            <a:ext cx="319087" cy="490529"/>
          </a:xfrm>
          <a:custGeom>
            <a:avLst/>
            <a:gdLst>
              <a:gd name="T0" fmla="*/ 0 w 216"/>
              <a:gd name="T1" fmla="*/ 0 h 312"/>
              <a:gd name="T2" fmla="*/ 216 w 216"/>
              <a:gd name="T3" fmla="*/ 312 h 312"/>
              <a:gd name="T4" fmla="*/ 0 60000 65536"/>
              <a:gd name="T5" fmla="*/ 0 60000 65536"/>
              <a:gd name="T6" fmla="*/ 0 w 216"/>
              <a:gd name="T7" fmla="*/ 0 h 312"/>
              <a:gd name="T8" fmla="*/ 216 w 216"/>
              <a:gd name="T9" fmla="*/ 312 h 3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312">
                <a:moveTo>
                  <a:pt x="0" y="0"/>
                </a:moveTo>
                <a:lnTo>
                  <a:pt x="216" y="312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168525" y="221138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3348038" y="215901"/>
            <a:ext cx="4652962" cy="2981325"/>
            <a:chOff x="2109" y="136"/>
            <a:chExt cx="2931" cy="1878"/>
          </a:xfrm>
        </p:grpSpPr>
        <p:sp>
          <p:nvSpPr>
            <p:cNvPr id="51243" name="Line 20"/>
            <p:cNvSpPr>
              <a:spLocks noChangeShapeType="1"/>
            </p:cNvSpPr>
            <p:nvPr/>
          </p:nvSpPr>
          <p:spPr bwMode="auto">
            <a:xfrm>
              <a:off x="2109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44" name="Text Box 21"/>
            <p:cNvSpPr txBox="1">
              <a:spLocks noChangeArrowheads="1"/>
            </p:cNvSpPr>
            <p:nvPr/>
          </p:nvSpPr>
          <p:spPr bwMode="auto">
            <a:xfrm>
              <a:off x="2154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1245" name="Oval 22"/>
            <p:cNvSpPr>
              <a:spLocks noChangeAspect="1" noChangeArrowheads="1"/>
            </p:cNvSpPr>
            <p:nvPr/>
          </p:nvSpPr>
          <p:spPr bwMode="auto">
            <a:xfrm>
              <a:off x="3661" y="136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1246" name="Oval 23"/>
            <p:cNvSpPr>
              <a:spLocks noChangeAspect="1" noChangeArrowheads="1"/>
            </p:cNvSpPr>
            <p:nvPr/>
          </p:nvSpPr>
          <p:spPr bwMode="auto">
            <a:xfrm>
              <a:off x="3281" y="63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1247" name="Text Box 24"/>
            <p:cNvSpPr txBox="1">
              <a:spLocks noChangeArrowheads="1"/>
            </p:cNvSpPr>
            <p:nvPr/>
          </p:nvSpPr>
          <p:spPr bwMode="auto">
            <a:xfrm>
              <a:off x="3297" y="43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1248" name="Text Box 25"/>
            <p:cNvSpPr txBox="1">
              <a:spLocks noChangeArrowheads="1"/>
            </p:cNvSpPr>
            <p:nvPr/>
          </p:nvSpPr>
          <p:spPr bwMode="auto">
            <a:xfrm>
              <a:off x="4007" y="168"/>
              <a:ext cx="1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1249" name="Freeform 26"/>
            <p:cNvSpPr>
              <a:spLocks/>
            </p:cNvSpPr>
            <p:nvPr/>
          </p:nvSpPr>
          <p:spPr bwMode="auto">
            <a:xfrm>
              <a:off x="3510" y="373"/>
              <a:ext cx="215" cy="302"/>
            </a:xfrm>
            <a:custGeom>
              <a:avLst/>
              <a:gdLst>
                <a:gd name="T0" fmla="*/ 187 w 187"/>
                <a:gd name="T1" fmla="*/ 0 h 271"/>
                <a:gd name="T2" fmla="*/ 0 w 187"/>
                <a:gd name="T3" fmla="*/ 271 h 271"/>
                <a:gd name="T4" fmla="*/ 0 60000 65536"/>
                <a:gd name="T5" fmla="*/ 0 60000 65536"/>
                <a:gd name="T6" fmla="*/ 0 w 187"/>
                <a:gd name="T7" fmla="*/ 0 h 271"/>
                <a:gd name="T8" fmla="*/ 187 w 187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7" h="271">
                  <a:moveTo>
                    <a:pt x="187" y="0"/>
                  </a:moveTo>
                  <a:lnTo>
                    <a:pt x="0" y="271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50" name="Oval 27"/>
            <p:cNvSpPr>
              <a:spLocks noChangeAspect="1" noChangeArrowheads="1"/>
            </p:cNvSpPr>
            <p:nvPr/>
          </p:nvSpPr>
          <p:spPr bwMode="auto">
            <a:xfrm>
              <a:off x="4052" y="637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1251" name="Freeform 28"/>
            <p:cNvSpPr>
              <a:spLocks/>
            </p:cNvSpPr>
            <p:nvPr/>
          </p:nvSpPr>
          <p:spPr bwMode="auto">
            <a:xfrm>
              <a:off x="3944" y="389"/>
              <a:ext cx="241" cy="286"/>
            </a:xfrm>
            <a:custGeom>
              <a:avLst/>
              <a:gdLst>
                <a:gd name="T0" fmla="*/ 0 w 236"/>
                <a:gd name="T1" fmla="*/ 0 h 268"/>
                <a:gd name="T2" fmla="*/ 236 w 236"/>
                <a:gd name="T3" fmla="*/ 268 h 268"/>
                <a:gd name="T4" fmla="*/ 0 60000 65536"/>
                <a:gd name="T5" fmla="*/ 0 60000 65536"/>
                <a:gd name="T6" fmla="*/ 0 w 236"/>
                <a:gd name="T7" fmla="*/ 0 h 268"/>
                <a:gd name="T8" fmla="*/ 236 w 236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6" h="268">
                  <a:moveTo>
                    <a:pt x="0" y="0"/>
                  </a:moveTo>
                  <a:lnTo>
                    <a:pt x="236" y="26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52" name="Text Box 29"/>
            <p:cNvSpPr txBox="1">
              <a:spLocks noChangeArrowheads="1"/>
            </p:cNvSpPr>
            <p:nvPr/>
          </p:nvSpPr>
          <p:spPr bwMode="auto">
            <a:xfrm>
              <a:off x="4418" y="631"/>
              <a:ext cx="2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-2</a:t>
              </a:r>
            </a:p>
          </p:txBody>
        </p:sp>
        <p:sp>
          <p:nvSpPr>
            <p:cNvPr id="51253" name="Oval 30"/>
            <p:cNvSpPr>
              <a:spLocks noChangeAspect="1" noChangeArrowheads="1"/>
            </p:cNvSpPr>
            <p:nvPr/>
          </p:nvSpPr>
          <p:spPr bwMode="auto">
            <a:xfrm>
              <a:off x="2968" y="118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1254" name="Freeform 31"/>
            <p:cNvSpPr>
              <a:spLocks/>
            </p:cNvSpPr>
            <p:nvPr/>
          </p:nvSpPr>
          <p:spPr bwMode="auto">
            <a:xfrm>
              <a:off x="3195" y="904"/>
              <a:ext cx="161" cy="311"/>
            </a:xfrm>
            <a:custGeom>
              <a:avLst/>
              <a:gdLst>
                <a:gd name="T0" fmla="*/ 180 w 180"/>
                <a:gd name="T1" fmla="*/ 0 h 276"/>
                <a:gd name="T2" fmla="*/ 0 w 180"/>
                <a:gd name="T3" fmla="*/ 276 h 276"/>
                <a:gd name="T4" fmla="*/ 0 60000 65536"/>
                <a:gd name="T5" fmla="*/ 0 60000 65536"/>
                <a:gd name="T6" fmla="*/ 0 w 180"/>
                <a:gd name="T7" fmla="*/ 0 h 276"/>
                <a:gd name="T8" fmla="*/ 180 w 180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76">
                  <a:moveTo>
                    <a:pt x="180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55" name="Text Box 32"/>
            <p:cNvSpPr txBox="1">
              <a:spLocks noChangeArrowheads="1"/>
            </p:cNvSpPr>
            <p:nvPr/>
          </p:nvSpPr>
          <p:spPr bwMode="auto">
            <a:xfrm>
              <a:off x="3348" y="11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56" name="Oval 33"/>
            <p:cNvSpPr>
              <a:spLocks noChangeAspect="1" noChangeArrowheads="1"/>
            </p:cNvSpPr>
            <p:nvPr/>
          </p:nvSpPr>
          <p:spPr bwMode="auto">
            <a:xfrm>
              <a:off x="4449" y="118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1257" name="Freeform 34"/>
            <p:cNvSpPr>
              <a:spLocks/>
            </p:cNvSpPr>
            <p:nvPr/>
          </p:nvSpPr>
          <p:spPr bwMode="auto">
            <a:xfrm>
              <a:off x="4334" y="880"/>
              <a:ext cx="246" cy="330"/>
            </a:xfrm>
            <a:custGeom>
              <a:avLst/>
              <a:gdLst>
                <a:gd name="T0" fmla="*/ 0 w 216"/>
                <a:gd name="T1" fmla="*/ 0 h 312"/>
                <a:gd name="T2" fmla="*/ 216 w 216"/>
                <a:gd name="T3" fmla="*/ 312 h 312"/>
                <a:gd name="T4" fmla="*/ 0 60000 65536"/>
                <a:gd name="T5" fmla="*/ 0 60000 65536"/>
                <a:gd name="T6" fmla="*/ 0 w 216"/>
                <a:gd name="T7" fmla="*/ 0 h 312"/>
                <a:gd name="T8" fmla="*/ 216 w 216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312">
                  <a:moveTo>
                    <a:pt x="0" y="0"/>
                  </a:moveTo>
                  <a:lnTo>
                    <a:pt x="216" y="312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58" name="Oval 35"/>
            <p:cNvSpPr>
              <a:spLocks noChangeAspect="1" noChangeArrowheads="1"/>
            </p:cNvSpPr>
            <p:nvPr/>
          </p:nvSpPr>
          <p:spPr bwMode="auto">
            <a:xfrm>
              <a:off x="3634" y="118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1259" name="Freeform 36"/>
            <p:cNvSpPr>
              <a:spLocks/>
            </p:cNvSpPr>
            <p:nvPr/>
          </p:nvSpPr>
          <p:spPr bwMode="auto">
            <a:xfrm>
              <a:off x="3552" y="896"/>
              <a:ext cx="228" cy="319"/>
            </a:xfrm>
            <a:custGeom>
              <a:avLst/>
              <a:gdLst>
                <a:gd name="T0" fmla="*/ 0 w 212"/>
                <a:gd name="T1" fmla="*/ 0 h 300"/>
                <a:gd name="T2" fmla="*/ 212 w 212"/>
                <a:gd name="T3" fmla="*/ 300 h 300"/>
                <a:gd name="T4" fmla="*/ 0 60000 65536"/>
                <a:gd name="T5" fmla="*/ 0 60000 65536"/>
                <a:gd name="T6" fmla="*/ 0 w 212"/>
                <a:gd name="T7" fmla="*/ 0 h 300"/>
                <a:gd name="T8" fmla="*/ 212 w 212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300">
                  <a:moveTo>
                    <a:pt x="0" y="0"/>
                  </a:moveTo>
                  <a:lnTo>
                    <a:pt x="212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60" name="Text Box 37"/>
            <p:cNvSpPr txBox="1">
              <a:spLocks noChangeArrowheads="1"/>
            </p:cNvSpPr>
            <p:nvPr/>
          </p:nvSpPr>
          <p:spPr bwMode="auto">
            <a:xfrm>
              <a:off x="4014" y="1154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61" name="Oval 38"/>
            <p:cNvSpPr>
              <a:spLocks noChangeAspect="1" noChangeArrowheads="1"/>
            </p:cNvSpPr>
            <p:nvPr/>
          </p:nvSpPr>
          <p:spPr bwMode="auto">
            <a:xfrm>
              <a:off x="4081" y="17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1262" name="Freeform 39"/>
            <p:cNvSpPr>
              <a:spLocks/>
            </p:cNvSpPr>
            <p:nvPr/>
          </p:nvSpPr>
          <p:spPr bwMode="auto">
            <a:xfrm>
              <a:off x="4320" y="1442"/>
              <a:ext cx="185" cy="313"/>
            </a:xfrm>
            <a:custGeom>
              <a:avLst/>
              <a:gdLst>
                <a:gd name="T0" fmla="*/ 167 w 167"/>
                <a:gd name="T1" fmla="*/ 0 h 290"/>
                <a:gd name="T2" fmla="*/ 0 w 167"/>
                <a:gd name="T3" fmla="*/ 290 h 290"/>
                <a:gd name="T4" fmla="*/ 0 60000 65536"/>
                <a:gd name="T5" fmla="*/ 0 60000 65536"/>
                <a:gd name="T6" fmla="*/ 0 w 167"/>
                <a:gd name="T7" fmla="*/ 0 h 290"/>
                <a:gd name="T8" fmla="*/ 167 w 167"/>
                <a:gd name="T9" fmla="*/ 290 h 2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7" h="290">
                  <a:moveTo>
                    <a:pt x="167" y="0"/>
                  </a:moveTo>
                  <a:lnTo>
                    <a:pt x="0" y="29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63" name="Text Box 40"/>
            <p:cNvSpPr txBox="1">
              <a:spLocks noChangeArrowheads="1"/>
            </p:cNvSpPr>
            <p:nvPr/>
          </p:nvSpPr>
          <p:spPr bwMode="auto">
            <a:xfrm>
              <a:off x="4461" y="168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64" name="Text Box 41"/>
            <p:cNvSpPr txBox="1">
              <a:spLocks noChangeArrowheads="1"/>
            </p:cNvSpPr>
            <p:nvPr/>
          </p:nvSpPr>
          <p:spPr bwMode="auto">
            <a:xfrm>
              <a:off x="4785" y="1071"/>
              <a:ext cx="25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555875" y="2468563"/>
            <a:ext cx="3529013" cy="2878137"/>
            <a:chOff x="1610" y="1555"/>
            <a:chExt cx="2223" cy="1813"/>
          </a:xfrm>
        </p:grpSpPr>
        <p:sp>
          <p:nvSpPr>
            <p:cNvPr id="51222" name="Oval 42"/>
            <p:cNvSpPr>
              <a:spLocks noChangeAspect="1" noChangeArrowheads="1"/>
            </p:cNvSpPr>
            <p:nvPr/>
          </p:nvSpPr>
          <p:spPr bwMode="auto">
            <a:xfrm>
              <a:off x="2525" y="2024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1223" name="Oval 43"/>
            <p:cNvSpPr>
              <a:spLocks noChangeAspect="1" noChangeArrowheads="1"/>
            </p:cNvSpPr>
            <p:nvPr/>
          </p:nvSpPr>
          <p:spPr bwMode="auto">
            <a:xfrm>
              <a:off x="1923" y="251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1224" name="Text Box 44"/>
            <p:cNvSpPr txBox="1">
              <a:spLocks noChangeArrowheads="1"/>
            </p:cNvSpPr>
            <p:nvPr/>
          </p:nvSpPr>
          <p:spPr bwMode="auto">
            <a:xfrm>
              <a:off x="1890" y="241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1225" name="Freeform 45"/>
            <p:cNvSpPr>
              <a:spLocks/>
            </p:cNvSpPr>
            <p:nvPr/>
          </p:nvSpPr>
          <p:spPr bwMode="auto">
            <a:xfrm>
              <a:off x="2192" y="2240"/>
              <a:ext cx="364" cy="33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26" name="Oval 46"/>
            <p:cNvSpPr>
              <a:spLocks noChangeAspect="1" noChangeArrowheads="1"/>
            </p:cNvSpPr>
            <p:nvPr/>
          </p:nvSpPr>
          <p:spPr bwMode="auto">
            <a:xfrm>
              <a:off x="3016" y="252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1227" name="Freeform 47"/>
            <p:cNvSpPr>
              <a:spLocks/>
            </p:cNvSpPr>
            <p:nvPr/>
          </p:nvSpPr>
          <p:spPr bwMode="auto">
            <a:xfrm>
              <a:off x="2816" y="2264"/>
              <a:ext cx="289" cy="301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28" name="Text Box 48"/>
            <p:cNvSpPr txBox="1">
              <a:spLocks noChangeArrowheads="1"/>
            </p:cNvSpPr>
            <p:nvPr/>
          </p:nvSpPr>
          <p:spPr bwMode="auto">
            <a:xfrm>
              <a:off x="3382" y="251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29" name="Oval 49"/>
            <p:cNvSpPr>
              <a:spLocks noChangeAspect="1" noChangeArrowheads="1"/>
            </p:cNvSpPr>
            <p:nvPr/>
          </p:nvSpPr>
          <p:spPr bwMode="auto">
            <a:xfrm>
              <a:off x="1610" y="306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1230" name="Freeform 50"/>
            <p:cNvSpPr>
              <a:spLocks/>
            </p:cNvSpPr>
            <p:nvPr/>
          </p:nvSpPr>
          <p:spPr bwMode="auto">
            <a:xfrm>
              <a:off x="1845" y="2788"/>
              <a:ext cx="151" cy="317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31" name="Text Box 51"/>
            <p:cNvSpPr txBox="1">
              <a:spLocks noChangeArrowheads="1"/>
            </p:cNvSpPr>
            <p:nvPr/>
          </p:nvSpPr>
          <p:spPr bwMode="auto">
            <a:xfrm>
              <a:off x="1990" y="30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32" name="Oval 52"/>
            <p:cNvSpPr>
              <a:spLocks noChangeAspect="1" noChangeArrowheads="1"/>
            </p:cNvSpPr>
            <p:nvPr/>
          </p:nvSpPr>
          <p:spPr bwMode="auto">
            <a:xfrm>
              <a:off x="3342" y="306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1233" name="Freeform 53"/>
            <p:cNvSpPr>
              <a:spLocks/>
            </p:cNvSpPr>
            <p:nvPr/>
          </p:nvSpPr>
          <p:spPr bwMode="auto">
            <a:xfrm>
              <a:off x="3304" y="2776"/>
              <a:ext cx="206" cy="329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34" name="Oval 54"/>
            <p:cNvSpPr>
              <a:spLocks noChangeAspect="1" noChangeArrowheads="1"/>
            </p:cNvSpPr>
            <p:nvPr/>
          </p:nvSpPr>
          <p:spPr bwMode="auto">
            <a:xfrm>
              <a:off x="2276" y="307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1235" name="Freeform 55"/>
            <p:cNvSpPr>
              <a:spLocks/>
            </p:cNvSpPr>
            <p:nvPr/>
          </p:nvSpPr>
          <p:spPr bwMode="auto">
            <a:xfrm>
              <a:off x="2192" y="2788"/>
              <a:ext cx="193" cy="317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36" name="Text Box 56"/>
            <p:cNvSpPr txBox="1">
              <a:spLocks noChangeArrowheads="1"/>
            </p:cNvSpPr>
            <p:nvPr/>
          </p:nvSpPr>
          <p:spPr bwMode="auto">
            <a:xfrm>
              <a:off x="2517" y="293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37" name="Oval 57"/>
            <p:cNvSpPr>
              <a:spLocks noChangeAspect="1" noChangeArrowheads="1"/>
            </p:cNvSpPr>
            <p:nvPr/>
          </p:nvSpPr>
          <p:spPr bwMode="auto">
            <a:xfrm>
              <a:off x="2699" y="307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1238" name="Freeform 58"/>
            <p:cNvSpPr>
              <a:spLocks/>
            </p:cNvSpPr>
            <p:nvPr/>
          </p:nvSpPr>
          <p:spPr bwMode="auto">
            <a:xfrm>
              <a:off x="2925" y="2788"/>
              <a:ext cx="151" cy="272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239" name="Text Box 59"/>
            <p:cNvSpPr txBox="1">
              <a:spLocks noChangeArrowheads="1"/>
            </p:cNvSpPr>
            <p:nvPr/>
          </p:nvSpPr>
          <p:spPr bwMode="auto">
            <a:xfrm>
              <a:off x="3079" y="30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40" name="Text Box 60"/>
            <p:cNvSpPr txBox="1">
              <a:spLocks noChangeArrowheads="1"/>
            </p:cNvSpPr>
            <p:nvPr/>
          </p:nvSpPr>
          <p:spPr bwMode="auto">
            <a:xfrm>
              <a:off x="3678" y="2959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241" name="Text Box 61"/>
            <p:cNvSpPr txBox="1">
              <a:spLocks noChangeArrowheads="1"/>
            </p:cNvSpPr>
            <p:nvPr/>
          </p:nvSpPr>
          <p:spPr bwMode="auto">
            <a:xfrm rot="18875287">
              <a:off x="2998" y="1753"/>
              <a:ext cx="5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RL</a:t>
              </a:r>
              <a:r>
                <a:rPr kumimoji="0"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  <a:endParaRPr kumimoji="0"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242" name="Freeform 62"/>
            <p:cNvSpPr>
              <a:spLocks/>
            </p:cNvSpPr>
            <p:nvPr/>
          </p:nvSpPr>
          <p:spPr bwMode="auto">
            <a:xfrm>
              <a:off x="3150" y="1710"/>
              <a:ext cx="450" cy="450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4"/>
          <p:cNvSpPr>
            <a:spLocks noChangeAspect="1" noChangeArrowheads="1"/>
          </p:cNvSpPr>
          <p:nvPr/>
        </p:nvSpPr>
        <p:spPr bwMode="auto">
          <a:xfrm>
            <a:off x="1866883" y="549275"/>
            <a:ext cx="533400" cy="4365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52227" name="Oval 5"/>
          <p:cNvSpPr>
            <a:spLocks noChangeAspect="1" noChangeArrowheads="1"/>
          </p:cNvSpPr>
          <p:nvPr/>
        </p:nvSpPr>
        <p:spPr bwMode="auto">
          <a:xfrm>
            <a:off x="911208" y="13350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17575" y="1028700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2229" name="Freeform 7"/>
          <p:cNvSpPr>
            <a:spLocks/>
          </p:cNvSpPr>
          <p:nvPr/>
        </p:nvSpPr>
        <p:spPr bwMode="auto">
          <a:xfrm>
            <a:off x="1319213" y="892175"/>
            <a:ext cx="577850" cy="52322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30" name="Oval 8"/>
          <p:cNvSpPr>
            <a:spLocks noChangeAspect="1" noChangeArrowheads="1"/>
          </p:cNvSpPr>
          <p:nvPr/>
        </p:nvSpPr>
        <p:spPr bwMode="auto">
          <a:xfrm>
            <a:off x="2627313" y="13446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52231" name="Freeform 9"/>
          <p:cNvSpPr>
            <a:spLocks/>
          </p:cNvSpPr>
          <p:nvPr/>
        </p:nvSpPr>
        <p:spPr bwMode="auto">
          <a:xfrm>
            <a:off x="2309813" y="930275"/>
            <a:ext cx="457200" cy="52322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3208338" y="133508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33" name="Oval 11"/>
          <p:cNvSpPr>
            <a:spLocks noChangeAspect="1" noChangeArrowheads="1"/>
          </p:cNvSpPr>
          <p:nvPr/>
        </p:nvSpPr>
        <p:spPr bwMode="auto">
          <a:xfrm>
            <a:off x="414321" y="22082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2234" name="Freeform 12"/>
          <p:cNvSpPr>
            <a:spLocks/>
          </p:cNvSpPr>
          <p:nvPr/>
        </p:nvSpPr>
        <p:spPr bwMode="auto">
          <a:xfrm>
            <a:off x="715963" y="1762125"/>
            <a:ext cx="292100" cy="523220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998538" y="2159000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36" name="Oval 14"/>
          <p:cNvSpPr>
            <a:spLocks noChangeAspect="1" noChangeArrowheads="1"/>
          </p:cNvSpPr>
          <p:nvPr/>
        </p:nvSpPr>
        <p:spPr bwMode="auto">
          <a:xfrm>
            <a:off x="3144838" y="220821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52237" name="Freeform 15"/>
          <p:cNvSpPr>
            <a:spLocks/>
          </p:cNvSpPr>
          <p:nvPr/>
        </p:nvSpPr>
        <p:spPr bwMode="auto">
          <a:xfrm>
            <a:off x="3084513" y="1743075"/>
            <a:ext cx="285750" cy="523220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38" name="Oval 16"/>
          <p:cNvSpPr>
            <a:spLocks noChangeAspect="1" noChangeArrowheads="1"/>
          </p:cNvSpPr>
          <p:nvPr/>
        </p:nvSpPr>
        <p:spPr bwMode="auto">
          <a:xfrm>
            <a:off x="1471596" y="221456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52239" name="Freeform 17"/>
          <p:cNvSpPr>
            <a:spLocks/>
          </p:cNvSpPr>
          <p:nvPr/>
        </p:nvSpPr>
        <p:spPr bwMode="auto">
          <a:xfrm>
            <a:off x="1319213" y="1762125"/>
            <a:ext cx="336550" cy="523220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40" name="Text Box 18"/>
          <p:cNvSpPr txBox="1">
            <a:spLocks noChangeArrowheads="1"/>
          </p:cNvSpPr>
          <p:nvPr/>
        </p:nvSpPr>
        <p:spPr bwMode="auto">
          <a:xfrm>
            <a:off x="1835150" y="1989138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41" name="Oval 19"/>
          <p:cNvSpPr>
            <a:spLocks noChangeAspect="1" noChangeArrowheads="1"/>
          </p:cNvSpPr>
          <p:nvPr/>
        </p:nvSpPr>
        <p:spPr bwMode="auto">
          <a:xfrm>
            <a:off x="2143108" y="221297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52242" name="Freeform 20"/>
          <p:cNvSpPr>
            <a:spLocks/>
          </p:cNvSpPr>
          <p:nvPr/>
        </p:nvSpPr>
        <p:spPr bwMode="auto">
          <a:xfrm>
            <a:off x="2436813" y="1762125"/>
            <a:ext cx="285750" cy="523220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243" name="Text Box 21"/>
          <p:cNvSpPr txBox="1">
            <a:spLocks noChangeArrowheads="1"/>
          </p:cNvSpPr>
          <p:nvPr/>
        </p:nvSpPr>
        <p:spPr bwMode="auto">
          <a:xfrm>
            <a:off x="2727325" y="21637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2244" name="Text Box 47"/>
          <p:cNvSpPr txBox="1">
            <a:spLocks noChangeArrowheads="1"/>
          </p:cNvSpPr>
          <p:nvPr/>
        </p:nvSpPr>
        <p:spPr bwMode="auto">
          <a:xfrm>
            <a:off x="2484438" y="476250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678238" y="404813"/>
            <a:ext cx="4781550" cy="3168650"/>
            <a:chOff x="2317" y="255"/>
            <a:chExt cx="3012" cy="1996"/>
          </a:xfrm>
        </p:grpSpPr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2317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>
              <a:off x="2517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2562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2249" name="Oval 25"/>
            <p:cNvSpPr>
              <a:spLocks noChangeAspect="1" noChangeArrowheads="1"/>
            </p:cNvSpPr>
            <p:nvPr/>
          </p:nvSpPr>
          <p:spPr bwMode="auto">
            <a:xfrm>
              <a:off x="4005" y="346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2250" name="Oval 26"/>
            <p:cNvSpPr>
              <a:spLocks noChangeAspect="1" noChangeArrowheads="1"/>
            </p:cNvSpPr>
            <p:nvPr/>
          </p:nvSpPr>
          <p:spPr bwMode="auto">
            <a:xfrm>
              <a:off x="3419" y="84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3435" y="648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2252" name="Freeform 28"/>
            <p:cNvSpPr>
              <a:spLocks/>
            </p:cNvSpPr>
            <p:nvPr/>
          </p:nvSpPr>
          <p:spPr bwMode="auto">
            <a:xfrm>
              <a:off x="3688" y="562"/>
              <a:ext cx="364" cy="33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53" name="Oval 29"/>
            <p:cNvSpPr>
              <a:spLocks noChangeAspect="1" noChangeArrowheads="1"/>
            </p:cNvSpPr>
            <p:nvPr/>
          </p:nvSpPr>
          <p:spPr bwMode="auto">
            <a:xfrm>
              <a:off x="4512" y="847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2254" name="Freeform 30"/>
            <p:cNvSpPr>
              <a:spLocks/>
            </p:cNvSpPr>
            <p:nvPr/>
          </p:nvSpPr>
          <p:spPr bwMode="auto">
            <a:xfrm>
              <a:off x="4312" y="586"/>
              <a:ext cx="278" cy="314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4878" y="8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2256" name="Oval 32"/>
            <p:cNvSpPr>
              <a:spLocks noChangeAspect="1" noChangeArrowheads="1"/>
            </p:cNvSpPr>
            <p:nvPr/>
          </p:nvSpPr>
          <p:spPr bwMode="auto">
            <a:xfrm>
              <a:off x="3106" y="13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auto">
            <a:xfrm>
              <a:off x="3330" y="1110"/>
              <a:ext cx="162" cy="285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486" y="13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259" name="Oval 35"/>
            <p:cNvSpPr>
              <a:spLocks noChangeAspect="1" noChangeArrowheads="1"/>
            </p:cNvSpPr>
            <p:nvPr/>
          </p:nvSpPr>
          <p:spPr bwMode="auto">
            <a:xfrm>
              <a:off x="4838" y="13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auto">
            <a:xfrm>
              <a:off x="4800" y="1098"/>
              <a:ext cx="150" cy="297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61" name="Oval 37"/>
            <p:cNvSpPr>
              <a:spLocks noChangeAspect="1" noChangeArrowheads="1"/>
            </p:cNvSpPr>
            <p:nvPr/>
          </p:nvSpPr>
          <p:spPr bwMode="auto">
            <a:xfrm>
              <a:off x="3772" y="139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auto">
            <a:xfrm>
              <a:off x="3688" y="1110"/>
              <a:ext cx="182" cy="330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63" name="Text Box 39"/>
            <p:cNvSpPr txBox="1">
              <a:spLocks noChangeArrowheads="1"/>
            </p:cNvSpPr>
            <p:nvPr/>
          </p:nvSpPr>
          <p:spPr bwMode="auto">
            <a:xfrm>
              <a:off x="4013" y="125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264" name="Oval 40"/>
            <p:cNvSpPr>
              <a:spLocks noChangeAspect="1" noChangeArrowheads="1"/>
            </p:cNvSpPr>
            <p:nvPr/>
          </p:nvSpPr>
          <p:spPr bwMode="auto">
            <a:xfrm>
              <a:off x="4195" y="139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auto">
            <a:xfrm>
              <a:off x="4410" y="1110"/>
              <a:ext cx="162" cy="285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66" name="Text Box 42"/>
            <p:cNvSpPr txBox="1">
              <a:spLocks noChangeArrowheads="1"/>
            </p:cNvSpPr>
            <p:nvPr/>
          </p:nvSpPr>
          <p:spPr bwMode="auto">
            <a:xfrm>
              <a:off x="4575" y="136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2267" name="Text Box 43"/>
            <p:cNvSpPr txBox="1">
              <a:spLocks noChangeArrowheads="1"/>
            </p:cNvSpPr>
            <p:nvPr/>
          </p:nvSpPr>
          <p:spPr bwMode="auto">
            <a:xfrm>
              <a:off x="5174" y="128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268" name="Oval 44"/>
            <p:cNvSpPr>
              <a:spLocks noChangeAspect="1" noChangeArrowheads="1"/>
            </p:cNvSpPr>
            <p:nvPr/>
          </p:nvSpPr>
          <p:spPr bwMode="auto">
            <a:xfrm>
              <a:off x="3923" y="1956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2269" name="Freeform 45"/>
            <p:cNvSpPr>
              <a:spLocks/>
            </p:cNvSpPr>
            <p:nvPr/>
          </p:nvSpPr>
          <p:spPr bwMode="auto">
            <a:xfrm>
              <a:off x="4140" y="1672"/>
              <a:ext cx="160" cy="30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70" name="Text Box 46"/>
            <p:cNvSpPr txBox="1">
              <a:spLocks noChangeArrowheads="1"/>
            </p:cNvSpPr>
            <p:nvPr/>
          </p:nvSpPr>
          <p:spPr bwMode="auto">
            <a:xfrm>
              <a:off x="4303" y="192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2271" name="Text Box 48"/>
            <p:cNvSpPr txBox="1">
              <a:spLocks noChangeArrowheads="1"/>
            </p:cNvSpPr>
            <p:nvPr/>
          </p:nvSpPr>
          <p:spPr bwMode="auto">
            <a:xfrm>
              <a:off x="4320" y="255"/>
              <a:ext cx="30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4"/>
          <p:cNvSpPr>
            <a:spLocks noChangeAspect="1" noChangeArrowheads="1"/>
          </p:cNvSpPr>
          <p:nvPr/>
        </p:nvSpPr>
        <p:spPr bwMode="auto">
          <a:xfrm>
            <a:off x="1776413" y="260350"/>
            <a:ext cx="533400" cy="4365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16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11</a:t>
            </a:r>
          </a:p>
        </p:txBody>
      </p:sp>
      <p:sp>
        <p:nvSpPr>
          <p:cNvPr id="53251" name="Oval 5"/>
          <p:cNvSpPr>
            <a:spLocks noChangeAspect="1" noChangeArrowheads="1"/>
          </p:cNvSpPr>
          <p:nvPr/>
        </p:nvSpPr>
        <p:spPr bwMode="auto">
          <a:xfrm>
            <a:off x="820738" y="1046163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46138" y="739775"/>
            <a:ext cx="327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kumimoji="0" lang="en-US" altLang="zh-CN" sz="16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1247775" y="603250"/>
            <a:ext cx="577850" cy="523220"/>
          </a:xfrm>
          <a:custGeom>
            <a:avLst/>
            <a:gdLst>
              <a:gd name="T0" fmla="*/ 364 w 364"/>
              <a:gd name="T1" fmla="*/ 0 h 300"/>
              <a:gd name="T2" fmla="*/ 0 w 364"/>
              <a:gd name="T3" fmla="*/ 300 h 300"/>
              <a:gd name="T4" fmla="*/ 0 60000 65536"/>
              <a:gd name="T5" fmla="*/ 0 60000 65536"/>
              <a:gd name="T6" fmla="*/ 0 w 364"/>
              <a:gd name="T7" fmla="*/ 0 h 300"/>
              <a:gd name="T8" fmla="*/ 364 w 364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4" h="300">
                <a:moveTo>
                  <a:pt x="364" y="0"/>
                </a:moveTo>
                <a:lnTo>
                  <a:pt x="0" y="30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4" name="Oval 8"/>
          <p:cNvSpPr>
            <a:spLocks noChangeAspect="1" noChangeArrowheads="1"/>
          </p:cNvSpPr>
          <p:nvPr/>
        </p:nvSpPr>
        <p:spPr bwMode="auto">
          <a:xfrm>
            <a:off x="2555875" y="10556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18</a:t>
            </a:r>
          </a:p>
        </p:txBody>
      </p:sp>
      <p:sp>
        <p:nvSpPr>
          <p:cNvPr id="53255" name="Freeform 9"/>
          <p:cNvSpPr>
            <a:spLocks/>
          </p:cNvSpPr>
          <p:nvPr/>
        </p:nvSpPr>
        <p:spPr bwMode="auto">
          <a:xfrm>
            <a:off x="2238375" y="641350"/>
            <a:ext cx="457200" cy="523220"/>
          </a:xfrm>
          <a:custGeom>
            <a:avLst/>
            <a:gdLst>
              <a:gd name="T0" fmla="*/ 0 w 288"/>
              <a:gd name="T1" fmla="*/ 0 h 280"/>
              <a:gd name="T2" fmla="*/ 288 w 288"/>
              <a:gd name="T3" fmla="*/ 280 h 280"/>
              <a:gd name="T4" fmla="*/ 0 60000 65536"/>
              <a:gd name="T5" fmla="*/ 0 60000 65536"/>
              <a:gd name="T6" fmla="*/ 0 w 288"/>
              <a:gd name="T7" fmla="*/ 0 h 280"/>
              <a:gd name="T8" fmla="*/ 288 w 288"/>
              <a:gd name="T9" fmla="*/ 280 h 2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280">
                <a:moveTo>
                  <a:pt x="0" y="0"/>
                </a:moveTo>
                <a:lnTo>
                  <a:pt x="288" y="2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3136900" y="10461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3257" name="Oval 11"/>
          <p:cNvSpPr>
            <a:spLocks noChangeAspect="1" noChangeArrowheads="1"/>
          </p:cNvSpPr>
          <p:nvPr/>
        </p:nvSpPr>
        <p:spPr bwMode="auto">
          <a:xfrm>
            <a:off x="323850" y="19192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3258" name="Freeform 12"/>
          <p:cNvSpPr>
            <a:spLocks/>
          </p:cNvSpPr>
          <p:nvPr/>
        </p:nvSpPr>
        <p:spPr bwMode="auto">
          <a:xfrm>
            <a:off x="714347" y="1473200"/>
            <a:ext cx="222277" cy="455602"/>
          </a:xfrm>
          <a:custGeom>
            <a:avLst/>
            <a:gdLst>
              <a:gd name="T0" fmla="*/ 184 w 184"/>
              <a:gd name="T1" fmla="*/ 0 h 284"/>
              <a:gd name="T2" fmla="*/ 0 w 184"/>
              <a:gd name="T3" fmla="*/ 284 h 284"/>
              <a:gd name="T4" fmla="*/ 0 60000 65536"/>
              <a:gd name="T5" fmla="*/ 0 60000 65536"/>
              <a:gd name="T6" fmla="*/ 0 w 184"/>
              <a:gd name="T7" fmla="*/ 0 h 284"/>
              <a:gd name="T8" fmla="*/ 184 w 184"/>
              <a:gd name="T9" fmla="*/ 284 h 2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4" h="284">
                <a:moveTo>
                  <a:pt x="184" y="0"/>
                </a:moveTo>
                <a:lnTo>
                  <a:pt x="0" y="28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927100" y="1870075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3260" name="Oval 14"/>
          <p:cNvSpPr>
            <a:spLocks noChangeAspect="1" noChangeArrowheads="1"/>
          </p:cNvSpPr>
          <p:nvPr/>
        </p:nvSpPr>
        <p:spPr bwMode="auto">
          <a:xfrm>
            <a:off x="3073400" y="191928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26</a:t>
            </a:r>
          </a:p>
        </p:txBody>
      </p:sp>
      <p:sp>
        <p:nvSpPr>
          <p:cNvPr id="53261" name="Freeform 15"/>
          <p:cNvSpPr>
            <a:spLocks/>
          </p:cNvSpPr>
          <p:nvPr/>
        </p:nvSpPr>
        <p:spPr bwMode="auto">
          <a:xfrm>
            <a:off x="3013075" y="1454150"/>
            <a:ext cx="273041" cy="474652"/>
          </a:xfrm>
          <a:custGeom>
            <a:avLst/>
            <a:gdLst>
              <a:gd name="T0" fmla="*/ 0 w 180"/>
              <a:gd name="T1" fmla="*/ 0 h 296"/>
              <a:gd name="T2" fmla="*/ 180 w 180"/>
              <a:gd name="T3" fmla="*/ 296 h 296"/>
              <a:gd name="T4" fmla="*/ 0 60000 65536"/>
              <a:gd name="T5" fmla="*/ 0 60000 65536"/>
              <a:gd name="T6" fmla="*/ 0 w 180"/>
              <a:gd name="T7" fmla="*/ 0 h 296"/>
              <a:gd name="T8" fmla="*/ 180 w 180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96">
                <a:moveTo>
                  <a:pt x="0" y="0"/>
                </a:moveTo>
                <a:lnTo>
                  <a:pt x="180" y="296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62" name="Oval 16"/>
          <p:cNvSpPr>
            <a:spLocks noChangeAspect="1" noChangeArrowheads="1"/>
          </p:cNvSpPr>
          <p:nvPr/>
        </p:nvSpPr>
        <p:spPr bwMode="auto">
          <a:xfrm>
            <a:off x="1381125" y="1925638"/>
            <a:ext cx="533400" cy="4683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9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247775" y="1473200"/>
            <a:ext cx="323829" cy="455602"/>
          </a:xfrm>
          <a:custGeom>
            <a:avLst/>
            <a:gdLst>
              <a:gd name="T0" fmla="*/ 0 w 212"/>
              <a:gd name="T1" fmla="*/ 0 h 288"/>
              <a:gd name="T2" fmla="*/ 212 w 212"/>
              <a:gd name="T3" fmla="*/ 288 h 288"/>
              <a:gd name="T4" fmla="*/ 0 60000 65536"/>
              <a:gd name="T5" fmla="*/ 0 60000 65536"/>
              <a:gd name="T6" fmla="*/ 0 w 212"/>
              <a:gd name="T7" fmla="*/ 0 h 288"/>
              <a:gd name="T8" fmla="*/ 212 w 212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" h="288">
                <a:moveTo>
                  <a:pt x="0" y="0"/>
                </a:moveTo>
                <a:lnTo>
                  <a:pt x="212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64" name="Text Box 18"/>
          <p:cNvSpPr txBox="1">
            <a:spLocks noChangeArrowheads="1"/>
          </p:cNvSpPr>
          <p:nvPr/>
        </p:nvSpPr>
        <p:spPr bwMode="auto">
          <a:xfrm>
            <a:off x="1763713" y="1700213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3265" name="Oval 19"/>
          <p:cNvSpPr>
            <a:spLocks noChangeAspect="1" noChangeArrowheads="1"/>
          </p:cNvSpPr>
          <p:nvPr/>
        </p:nvSpPr>
        <p:spPr bwMode="auto">
          <a:xfrm>
            <a:off x="2052638" y="1924050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16</a:t>
            </a:r>
          </a:p>
        </p:txBody>
      </p:sp>
      <p:sp>
        <p:nvSpPr>
          <p:cNvPr id="53266" name="Freeform 20"/>
          <p:cNvSpPr>
            <a:spLocks/>
          </p:cNvSpPr>
          <p:nvPr/>
        </p:nvSpPr>
        <p:spPr bwMode="auto">
          <a:xfrm>
            <a:off x="2428859" y="1473200"/>
            <a:ext cx="222265" cy="455602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67" name="Text Box 21"/>
          <p:cNvSpPr txBox="1">
            <a:spLocks noChangeArrowheads="1"/>
          </p:cNvSpPr>
          <p:nvPr/>
        </p:nvSpPr>
        <p:spPr bwMode="auto">
          <a:xfrm>
            <a:off x="2655888" y="1874838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3268" name="Text Box 22"/>
          <p:cNvSpPr txBox="1">
            <a:spLocks noChangeArrowheads="1"/>
          </p:cNvSpPr>
          <p:nvPr/>
        </p:nvSpPr>
        <p:spPr bwMode="auto">
          <a:xfrm>
            <a:off x="3606800" y="1744663"/>
            <a:ext cx="246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3269" name="Oval 23"/>
          <p:cNvSpPr>
            <a:spLocks noChangeAspect="1" noChangeArrowheads="1"/>
          </p:cNvSpPr>
          <p:nvPr/>
        </p:nvSpPr>
        <p:spPr bwMode="auto">
          <a:xfrm>
            <a:off x="1620838" y="2816225"/>
            <a:ext cx="533400" cy="46831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14</a:t>
            </a:r>
          </a:p>
        </p:txBody>
      </p:sp>
      <p:sp>
        <p:nvSpPr>
          <p:cNvPr id="53270" name="Freeform 24"/>
          <p:cNvSpPr>
            <a:spLocks/>
          </p:cNvSpPr>
          <p:nvPr/>
        </p:nvSpPr>
        <p:spPr bwMode="auto">
          <a:xfrm>
            <a:off x="2000231" y="2365375"/>
            <a:ext cx="219093" cy="492121"/>
          </a:xfrm>
          <a:custGeom>
            <a:avLst/>
            <a:gdLst>
              <a:gd name="T0" fmla="*/ 180 w 180"/>
              <a:gd name="T1" fmla="*/ 0 h 288"/>
              <a:gd name="T2" fmla="*/ 0 w 180"/>
              <a:gd name="T3" fmla="*/ 288 h 288"/>
              <a:gd name="T4" fmla="*/ 0 60000 65536"/>
              <a:gd name="T5" fmla="*/ 0 60000 65536"/>
              <a:gd name="T6" fmla="*/ 0 w 180"/>
              <a:gd name="T7" fmla="*/ 0 h 288"/>
              <a:gd name="T8" fmla="*/ 180 w 180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0" h="288">
                <a:moveTo>
                  <a:pt x="180" y="0"/>
                </a:moveTo>
                <a:lnTo>
                  <a:pt x="0" y="28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71" name="Text Box 25"/>
          <p:cNvSpPr txBox="1">
            <a:spLocks noChangeArrowheads="1"/>
          </p:cNvSpPr>
          <p:nvPr/>
        </p:nvSpPr>
        <p:spPr bwMode="auto">
          <a:xfrm>
            <a:off x="2224088" y="2767013"/>
            <a:ext cx="246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no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53272" name="Text Box 26"/>
          <p:cNvSpPr txBox="1">
            <a:spLocks noChangeArrowheads="1"/>
          </p:cNvSpPr>
          <p:nvPr/>
        </p:nvSpPr>
        <p:spPr bwMode="auto">
          <a:xfrm>
            <a:off x="2413000" y="115888"/>
            <a:ext cx="3730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3851275" y="153988"/>
            <a:ext cx="4570413" cy="3957637"/>
            <a:chOff x="2426" y="97"/>
            <a:chExt cx="2879" cy="2493"/>
          </a:xfrm>
        </p:grpSpPr>
        <p:sp>
          <p:nvSpPr>
            <p:cNvPr id="53303" name="Oval 27"/>
            <p:cNvSpPr>
              <a:spLocks noChangeAspect="1" noChangeArrowheads="1"/>
            </p:cNvSpPr>
            <p:nvPr/>
          </p:nvSpPr>
          <p:spPr bwMode="auto">
            <a:xfrm>
              <a:off x="4021" y="164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3304" name="Oval 28"/>
            <p:cNvSpPr>
              <a:spLocks noChangeAspect="1" noChangeArrowheads="1"/>
            </p:cNvSpPr>
            <p:nvPr/>
          </p:nvSpPr>
          <p:spPr bwMode="auto">
            <a:xfrm>
              <a:off x="3419" y="65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3305" name="Text Box 29"/>
            <p:cNvSpPr txBox="1">
              <a:spLocks noChangeArrowheads="1"/>
            </p:cNvSpPr>
            <p:nvPr/>
          </p:nvSpPr>
          <p:spPr bwMode="auto">
            <a:xfrm>
              <a:off x="3411" y="490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3306" name="Freeform 30"/>
            <p:cNvSpPr>
              <a:spLocks/>
            </p:cNvSpPr>
            <p:nvPr/>
          </p:nvSpPr>
          <p:spPr bwMode="auto">
            <a:xfrm>
              <a:off x="3688" y="380"/>
              <a:ext cx="364" cy="33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07" name="Oval 31"/>
            <p:cNvSpPr>
              <a:spLocks noChangeAspect="1" noChangeArrowheads="1"/>
            </p:cNvSpPr>
            <p:nvPr/>
          </p:nvSpPr>
          <p:spPr bwMode="auto">
            <a:xfrm>
              <a:off x="4512" y="66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3308" name="Freeform 32"/>
            <p:cNvSpPr>
              <a:spLocks/>
            </p:cNvSpPr>
            <p:nvPr/>
          </p:nvSpPr>
          <p:spPr bwMode="auto">
            <a:xfrm>
              <a:off x="4312" y="404"/>
              <a:ext cx="278" cy="316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09" name="Text Box 33"/>
            <p:cNvSpPr txBox="1">
              <a:spLocks noChangeArrowheads="1"/>
            </p:cNvSpPr>
            <p:nvPr/>
          </p:nvSpPr>
          <p:spPr bwMode="auto">
            <a:xfrm>
              <a:off x="4854" y="68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3310" name="Oval 34"/>
            <p:cNvSpPr>
              <a:spLocks noChangeAspect="1" noChangeArrowheads="1"/>
            </p:cNvSpPr>
            <p:nvPr/>
          </p:nvSpPr>
          <p:spPr bwMode="auto">
            <a:xfrm>
              <a:off x="3106" y="120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3311" name="Freeform 35"/>
            <p:cNvSpPr>
              <a:spLocks/>
            </p:cNvSpPr>
            <p:nvPr/>
          </p:nvSpPr>
          <p:spPr bwMode="auto">
            <a:xfrm>
              <a:off x="3330" y="928"/>
              <a:ext cx="162" cy="287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12" name="Text Box 36"/>
            <p:cNvSpPr txBox="1">
              <a:spLocks noChangeArrowheads="1"/>
            </p:cNvSpPr>
            <p:nvPr/>
          </p:nvSpPr>
          <p:spPr bwMode="auto">
            <a:xfrm>
              <a:off x="3462" y="120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313" name="Oval 37"/>
            <p:cNvSpPr>
              <a:spLocks noChangeAspect="1" noChangeArrowheads="1"/>
            </p:cNvSpPr>
            <p:nvPr/>
          </p:nvSpPr>
          <p:spPr bwMode="auto">
            <a:xfrm>
              <a:off x="4838" y="1209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3314" name="Freeform 38"/>
            <p:cNvSpPr>
              <a:spLocks/>
            </p:cNvSpPr>
            <p:nvPr/>
          </p:nvSpPr>
          <p:spPr bwMode="auto">
            <a:xfrm>
              <a:off x="4800" y="916"/>
              <a:ext cx="150" cy="299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15" name="Oval 39"/>
            <p:cNvSpPr>
              <a:spLocks noChangeAspect="1" noChangeArrowheads="1"/>
            </p:cNvSpPr>
            <p:nvPr/>
          </p:nvSpPr>
          <p:spPr bwMode="auto">
            <a:xfrm>
              <a:off x="3772" y="121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3316" name="Freeform 40"/>
            <p:cNvSpPr>
              <a:spLocks/>
            </p:cNvSpPr>
            <p:nvPr/>
          </p:nvSpPr>
          <p:spPr bwMode="auto">
            <a:xfrm>
              <a:off x="3688" y="928"/>
              <a:ext cx="182" cy="287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17" name="Text Box 41"/>
            <p:cNvSpPr txBox="1">
              <a:spLocks noChangeArrowheads="1"/>
            </p:cNvSpPr>
            <p:nvPr/>
          </p:nvSpPr>
          <p:spPr bwMode="auto">
            <a:xfrm>
              <a:off x="3989" y="109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318" name="Oval 42"/>
            <p:cNvSpPr>
              <a:spLocks noChangeAspect="1" noChangeArrowheads="1"/>
            </p:cNvSpPr>
            <p:nvPr/>
          </p:nvSpPr>
          <p:spPr bwMode="auto">
            <a:xfrm>
              <a:off x="4195" y="121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3319" name="Freeform 43"/>
            <p:cNvSpPr>
              <a:spLocks/>
            </p:cNvSpPr>
            <p:nvPr/>
          </p:nvSpPr>
          <p:spPr bwMode="auto">
            <a:xfrm>
              <a:off x="4410" y="928"/>
              <a:ext cx="162" cy="287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20" name="Text Box 44"/>
            <p:cNvSpPr txBox="1">
              <a:spLocks noChangeArrowheads="1"/>
            </p:cNvSpPr>
            <p:nvPr/>
          </p:nvSpPr>
          <p:spPr bwMode="auto">
            <a:xfrm>
              <a:off x="4551" y="1205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3321" name="Text Box 45"/>
            <p:cNvSpPr txBox="1">
              <a:spLocks noChangeArrowheads="1"/>
            </p:cNvSpPr>
            <p:nvPr/>
          </p:nvSpPr>
          <p:spPr bwMode="auto">
            <a:xfrm>
              <a:off x="5150" y="112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322" name="Oval 46"/>
            <p:cNvSpPr>
              <a:spLocks noChangeAspect="1" noChangeArrowheads="1"/>
            </p:cNvSpPr>
            <p:nvPr/>
          </p:nvSpPr>
          <p:spPr bwMode="auto">
            <a:xfrm>
              <a:off x="3923" y="177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3323" name="Freeform 47"/>
            <p:cNvSpPr>
              <a:spLocks/>
            </p:cNvSpPr>
            <p:nvPr/>
          </p:nvSpPr>
          <p:spPr bwMode="auto">
            <a:xfrm>
              <a:off x="4140" y="1490"/>
              <a:ext cx="160" cy="310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24" name="Text Box 48"/>
            <p:cNvSpPr txBox="1">
              <a:spLocks noChangeArrowheads="1"/>
            </p:cNvSpPr>
            <p:nvPr/>
          </p:nvSpPr>
          <p:spPr bwMode="auto">
            <a:xfrm>
              <a:off x="4279" y="1767"/>
              <a:ext cx="2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3325" name="Text Box 49"/>
            <p:cNvSpPr txBox="1">
              <a:spLocks noChangeArrowheads="1"/>
            </p:cNvSpPr>
            <p:nvPr/>
          </p:nvSpPr>
          <p:spPr bwMode="auto">
            <a:xfrm>
              <a:off x="4398" y="97"/>
              <a:ext cx="25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-2</a:t>
              </a:r>
            </a:p>
          </p:txBody>
        </p:sp>
        <p:sp>
          <p:nvSpPr>
            <p:cNvPr id="53326" name="Line 50"/>
            <p:cNvSpPr>
              <a:spLocks noChangeShapeType="1"/>
            </p:cNvSpPr>
            <p:nvPr/>
          </p:nvSpPr>
          <p:spPr bwMode="auto">
            <a:xfrm>
              <a:off x="2426" y="1163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27" name="Text Box 51"/>
            <p:cNvSpPr txBox="1">
              <a:spLocks noChangeArrowheads="1"/>
            </p:cNvSpPr>
            <p:nvPr/>
          </p:nvSpPr>
          <p:spPr bwMode="auto">
            <a:xfrm>
              <a:off x="2471" y="845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kumimoji="0"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53328" name="Oval 52"/>
            <p:cNvSpPr>
              <a:spLocks noChangeAspect="1" noChangeArrowheads="1"/>
            </p:cNvSpPr>
            <p:nvPr/>
          </p:nvSpPr>
          <p:spPr bwMode="auto">
            <a:xfrm>
              <a:off x="4233" y="2295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53329" name="Freeform 53"/>
            <p:cNvSpPr>
              <a:spLocks/>
            </p:cNvSpPr>
            <p:nvPr/>
          </p:nvSpPr>
          <p:spPr bwMode="auto">
            <a:xfrm>
              <a:off x="4195" y="2026"/>
              <a:ext cx="170" cy="269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30" name="Text Box 54"/>
            <p:cNvSpPr txBox="1">
              <a:spLocks noChangeArrowheads="1"/>
            </p:cNvSpPr>
            <p:nvPr/>
          </p:nvSpPr>
          <p:spPr bwMode="auto">
            <a:xfrm>
              <a:off x="4545" y="2233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2076450" y="2468563"/>
            <a:ext cx="3567113" cy="3481387"/>
            <a:chOff x="1308" y="1555"/>
            <a:chExt cx="2247" cy="2193"/>
          </a:xfrm>
        </p:grpSpPr>
        <p:sp>
          <p:nvSpPr>
            <p:cNvPr id="53275" name="Text Box 61"/>
            <p:cNvSpPr txBox="1">
              <a:spLocks noChangeArrowheads="1"/>
            </p:cNvSpPr>
            <p:nvPr/>
          </p:nvSpPr>
          <p:spPr bwMode="auto">
            <a:xfrm>
              <a:off x="3064" y="233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3276" name="Text Box 73"/>
            <p:cNvSpPr txBox="1">
              <a:spLocks noChangeArrowheads="1"/>
            </p:cNvSpPr>
            <p:nvPr/>
          </p:nvSpPr>
          <p:spPr bwMode="auto">
            <a:xfrm>
              <a:off x="3360" y="2778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77" name="Oval 55"/>
            <p:cNvSpPr>
              <a:spLocks noChangeAspect="1" noChangeArrowheads="1"/>
            </p:cNvSpPr>
            <p:nvPr/>
          </p:nvSpPr>
          <p:spPr bwMode="auto">
            <a:xfrm>
              <a:off x="2207" y="1843"/>
              <a:ext cx="336" cy="2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noAutofit/>
            </a:bodyPr>
            <a:lstStyle/>
            <a:p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53278" name="Oval 56"/>
            <p:cNvSpPr>
              <a:spLocks noChangeAspect="1" noChangeArrowheads="1"/>
            </p:cNvSpPr>
            <p:nvPr/>
          </p:nvSpPr>
          <p:spPr bwMode="auto">
            <a:xfrm>
              <a:off x="1605" y="233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3279" name="Text Box 57"/>
            <p:cNvSpPr txBox="1">
              <a:spLocks noChangeArrowheads="1"/>
            </p:cNvSpPr>
            <p:nvPr/>
          </p:nvSpPr>
          <p:spPr bwMode="auto">
            <a:xfrm>
              <a:off x="1684" y="2193"/>
              <a:ext cx="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kumimoji="0" lang="en-US" altLang="zh-CN" sz="16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53280" name="Freeform 58"/>
            <p:cNvSpPr>
              <a:spLocks/>
            </p:cNvSpPr>
            <p:nvPr/>
          </p:nvSpPr>
          <p:spPr bwMode="auto">
            <a:xfrm>
              <a:off x="1874" y="2059"/>
              <a:ext cx="364" cy="330"/>
            </a:xfrm>
            <a:custGeom>
              <a:avLst/>
              <a:gdLst>
                <a:gd name="T0" fmla="*/ 364 w 364"/>
                <a:gd name="T1" fmla="*/ 0 h 300"/>
                <a:gd name="T2" fmla="*/ 0 w 364"/>
                <a:gd name="T3" fmla="*/ 300 h 300"/>
                <a:gd name="T4" fmla="*/ 0 60000 65536"/>
                <a:gd name="T5" fmla="*/ 0 60000 65536"/>
                <a:gd name="T6" fmla="*/ 0 w 364"/>
                <a:gd name="T7" fmla="*/ 0 h 300"/>
                <a:gd name="T8" fmla="*/ 364 w 364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4" h="300">
                  <a:moveTo>
                    <a:pt x="364" y="0"/>
                  </a:moveTo>
                  <a:lnTo>
                    <a:pt x="0" y="30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81" name="Oval 59"/>
            <p:cNvSpPr>
              <a:spLocks noChangeAspect="1" noChangeArrowheads="1"/>
            </p:cNvSpPr>
            <p:nvPr/>
          </p:nvSpPr>
          <p:spPr bwMode="auto">
            <a:xfrm>
              <a:off x="2698" y="2344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18</a:t>
              </a:r>
            </a:p>
          </p:txBody>
        </p:sp>
        <p:sp>
          <p:nvSpPr>
            <p:cNvPr id="53282" name="Freeform 60"/>
            <p:cNvSpPr>
              <a:spLocks/>
            </p:cNvSpPr>
            <p:nvPr/>
          </p:nvSpPr>
          <p:spPr bwMode="auto">
            <a:xfrm>
              <a:off x="2498" y="2083"/>
              <a:ext cx="292" cy="302"/>
            </a:xfrm>
            <a:custGeom>
              <a:avLst/>
              <a:gdLst>
                <a:gd name="T0" fmla="*/ 0 w 288"/>
                <a:gd name="T1" fmla="*/ 0 h 280"/>
                <a:gd name="T2" fmla="*/ 288 w 288"/>
                <a:gd name="T3" fmla="*/ 280 h 280"/>
                <a:gd name="T4" fmla="*/ 0 60000 65536"/>
                <a:gd name="T5" fmla="*/ 0 60000 65536"/>
                <a:gd name="T6" fmla="*/ 0 w 288"/>
                <a:gd name="T7" fmla="*/ 0 h 280"/>
                <a:gd name="T8" fmla="*/ 288 w 288"/>
                <a:gd name="T9" fmla="*/ 280 h 2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80">
                  <a:moveTo>
                    <a:pt x="0" y="0"/>
                  </a:moveTo>
                  <a:lnTo>
                    <a:pt x="288" y="280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83" name="Oval 62"/>
            <p:cNvSpPr>
              <a:spLocks noChangeAspect="1" noChangeArrowheads="1"/>
            </p:cNvSpPr>
            <p:nvPr/>
          </p:nvSpPr>
          <p:spPr bwMode="auto">
            <a:xfrm>
              <a:off x="1308" y="287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3284" name="Freeform 63"/>
            <p:cNvSpPr>
              <a:spLocks/>
            </p:cNvSpPr>
            <p:nvPr/>
          </p:nvSpPr>
          <p:spPr bwMode="auto">
            <a:xfrm>
              <a:off x="1530" y="2607"/>
              <a:ext cx="148" cy="273"/>
            </a:xfrm>
            <a:custGeom>
              <a:avLst/>
              <a:gdLst>
                <a:gd name="T0" fmla="*/ 184 w 184"/>
                <a:gd name="T1" fmla="*/ 0 h 284"/>
                <a:gd name="T2" fmla="*/ 0 w 184"/>
                <a:gd name="T3" fmla="*/ 284 h 284"/>
                <a:gd name="T4" fmla="*/ 0 60000 65536"/>
                <a:gd name="T5" fmla="*/ 0 60000 65536"/>
                <a:gd name="T6" fmla="*/ 0 w 184"/>
                <a:gd name="T7" fmla="*/ 0 h 284"/>
                <a:gd name="T8" fmla="*/ 184 w 18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4" h="284">
                  <a:moveTo>
                    <a:pt x="184" y="0"/>
                  </a:moveTo>
                  <a:lnTo>
                    <a:pt x="0" y="284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85" name="Text Box 64"/>
            <p:cNvSpPr txBox="1">
              <a:spLocks noChangeArrowheads="1"/>
            </p:cNvSpPr>
            <p:nvPr/>
          </p:nvSpPr>
          <p:spPr bwMode="auto">
            <a:xfrm>
              <a:off x="1672" y="2857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86" name="Oval 65"/>
            <p:cNvSpPr>
              <a:spLocks noChangeAspect="1" noChangeArrowheads="1"/>
            </p:cNvSpPr>
            <p:nvPr/>
          </p:nvSpPr>
          <p:spPr bwMode="auto">
            <a:xfrm>
              <a:off x="3024" y="2888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26</a:t>
              </a:r>
            </a:p>
          </p:txBody>
        </p:sp>
        <p:sp>
          <p:nvSpPr>
            <p:cNvPr id="53287" name="Freeform 66"/>
            <p:cNvSpPr>
              <a:spLocks/>
            </p:cNvSpPr>
            <p:nvPr/>
          </p:nvSpPr>
          <p:spPr bwMode="auto">
            <a:xfrm>
              <a:off x="2954" y="2587"/>
              <a:ext cx="209" cy="330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88" name="Oval 67"/>
            <p:cNvSpPr>
              <a:spLocks noChangeAspect="1" noChangeArrowheads="1"/>
            </p:cNvSpPr>
            <p:nvPr/>
          </p:nvSpPr>
          <p:spPr bwMode="auto">
            <a:xfrm>
              <a:off x="1958" y="2892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53289" name="Freeform 68"/>
            <p:cNvSpPr>
              <a:spLocks/>
            </p:cNvSpPr>
            <p:nvPr/>
          </p:nvSpPr>
          <p:spPr bwMode="auto">
            <a:xfrm>
              <a:off x="1874" y="2607"/>
              <a:ext cx="196" cy="318"/>
            </a:xfrm>
            <a:custGeom>
              <a:avLst/>
              <a:gdLst>
                <a:gd name="T0" fmla="*/ 0 w 212"/>
                <a:gd name="T1" fmla="*/ 0 h 288"/>
                <a:gd name="T2" fmla="*/ 212 w 212"/>
                <a:gd name="T3" fmla="*/ 288 h 288"/>
                <a:gd name="T4" fmla="*/ 0 60000 65536"/>
                <a:gd name="T5" fmla="*/ 0 60000 65536"/>
                <a:gd name="T6" fmla="*/ 0 w 212"/>
                <a:gd name="T7" fmla="*/ 0 h 288"/>
                <a:gd name="T8" fmla="*/ 212 w 212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2" h="288">
                  <a:moveTo>
                    <a:pt x="0" y="0"/>
                  </a:moveTo>
                  <a:lnTo>
                    <a:pt x="212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90" name="Text Box 69"/>
            <p:cNvSpPr txBox="1">
              <a:spLocks noChangeArrowheads="1"/>
            </p:cNvSpPr>
            <p:nvPr/>
          </p:nvSpPr>
          <p:spPr bwMode="auto">
            <a:xfrm>
              <a:off x="2199" y="275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91" name="Oval 70"/>
            <p:cNvSpPr>
              <a:spLocks noChangeAspect="1" noChangeArrowheads="1"/>
            </p:cNvSpPr>
            <p:nvPr/>
          </p:nvSpPr>
          <p:spPr bwMode="auto">
            <a:xfrm>
              <a:off x="2381" y="289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53292" name="Freeform 71"/>
            <p:cNvSpPr>
              <a:spLocks/>
            </p:cNvSpPr>
            <p:nvPr/>
          </p:nvSpPr>
          <p:spPr bwMode="auto">
            <a:xfrm>
              <a:off x="2610" y="2607"/>
              <a:ext cx="148" cy="318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93" name="Text Box 72"/>
            <p:cNvSpPr txBox="1">
              <a:spLocks noChangeArrowheads="1"/>
            </p:cNvSpPr>
            <p:nvPr/>
          </p:nvSpPr>
          <p:spPr bwMode="auto">
            <a:xfrm>
              <a:off x="2761" y="2860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94" name="Oval 74"/>
            <p:cNvSpPr>
              <a:spLocks noChangeAspect="1" noChangeArrowheads="1"/>
            </p:cNvSpPr>
            <p:nvPr/>
          </p:nvSpPr>
          <p:spPr bwMode="auto">
            <a:xfrm>
              <a:off x="2109" y="3453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14</a:t>
              </a:r>
            </a:p>
          </p:txBody>
        </p:sp>
        <p:sp>
          <p:nvSpPr>
            <p:cNvPr id="53295" name="Freeform 75"/>
            <p:cNvSpPr>
              <a:spLocks/>
            </p:cNvSpPr>
            <p:nvPr/>
          </p:nvSpPr>
          <p:spPr bwMode="auto">
            <a:xfrm>
              <a:off x="2340" y="3169"/>
              <a:ext cx="146" cy="296"/>
            </a:xfrm>
            <a:custGeom>
              <a:avLst/>
              <a:gdLst>
                <a:gd name="T0" fmla="*/ 180 w 180"/>
                <a:gd name="T1" fmla="*/ 0 h 288"/>
                <a:gd name="T2" fmla="*/ 0 w 180"/>
                <a:gd name="T3" fmla="*/ 288 h 288"/>
                <a:gd name="T4" fmla="*/ 0 60000 65536"/>
                <a:gd name="T5" fmla="*/ 0 60000 65536"/>
                <a:gd name="T6" fmla="*/ 0 w 180"/>
                <a:gd name="T7" fmla="*/ 0 h 288"/>
                <a:gd name="T8" fmla="*/ 180 w 180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88">
                  <a:moveTo>
                    <a:pt x="180" y="0"/>
                  </a:moveTo>
                  <a:lnTo>
                    <a:pt x="0" y="288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96" name="Text Box 76"/>
            <p:cNvSpPr txBox="1">
              <a:spLocks noChangeArrowheads="1"/>
            </p:cNvSpPr>
            <p:nvPr/>
          </p:nvSpPr>
          <p:spPr bwMode="auto">
            <a:xfrm>
              <a:off x="2489" y="3422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297" name="Text Box 77"/>
            <p:cNvSpPr txBox="1">
              <a:spLocks noChangeArrowheads="1"/>
            </p:cNvSpPr>
            <p:nvPr/>
          </p:nvSpPr>
          <p:spPr bwMode="auto">
            <a:xfrm>
              <a:off x="2475" y="1752"/>
              <a:ext cx="2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53298" name="Oval 78"/>
            <p:cNvSpPr>
              <a:spLocks noChangeAspect="1" noChangeArrowheads="1"/>
            </p:cNvSpPr>
            <p:nvPr/>
          </p:nvSpPr>
          <p:spPr bwMode="auto">
            <a:xfrm>
              <a:off x="2661" y="3451"/>
              <a:ext cx="336" cy="29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16</a:t>
              </a:r>
            </a:p>
          </p:txBody>
        </p:sp>
        <p:sp>
          <p:nvSpPr>
            <p:cNvPr id="53299" name="Freeform 79"/>
            <p:cNvSpPr>
              <a:spLocks/>
            </p:cNvSpPr>
            <p:nvPr/>
          </p:nvSpPr>
          <p:spPr bwMode="auto">
            <a:xfrm>
              <a:off x="2623" y="3158"/>
              <a:ext cx="167" cy="307"/>
            </a:xfrm>
            <a:custGeom>
              <a:avLst/>
              <a:gdLst>
                <a:gd name="T0" fmla="*/ 0 w 180"/>
                <a:gd name="T1" fmla="*/ 0 h 296"/>
                <a:gd name="T2" fmla="*/ 180 w 180"/>
                <a:gd name="T3" fmla="*/ 296 h 296"/>
                <a:gd name="T4" fmla="*/ 0 60000 65536"/>
                <a:gd name="T5" fmla="*/ 0 60000 65536"/>
                <a:gd name="T6" fmla="*/ 0 w 180"/>
                <a:gd name="T7" fmla="*/ 0 h 296"/>
                <a:gd name="T8" fmla="*/ 180 w 180"/>
                <a:gd name="T9" fmla="*/ 296 h 2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296">
                  <a:moveTo>
                    <a:pt x="0" y="0"/>
                  </a:moveTo>
                  <a:lnTo>
                    <a:pt x="180" y="296"/>
                  </a:lnTo>
                </a:path>
              </a:pathLst>
            </a:cu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300" name="Text Box 80"/>
            <p:cNvSpPr txBox="1">
              <a:spLocks noChangeArrowheads="1"/>
            </p:cNvSpPr>
            <p:nvPr/>
          </p:nvSpPr>
          <p:spPr bwMode="auto">
            <a:xfrm>
              <a:off x="2997" y="3341"/>
              <a:ext cx="15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3301" name="Text Box 81"/>
            <p:cNvSpPr txBox="1">
              <a:spLocks noChangeArrowheads="1"/>
            </p:cNvSpPr>
            <p:nvPr/>
          </p:nvSpPr>
          <p:spPr bwMode="auto">
            <a:xfrm rot="-2724713">
              <a:off x="2998" y="1754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000" b="1" dirty="0" err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LR</a:t>
              </a:r>
              <a:r>
                <a:rPr kumimoji="0"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调整</a:t>
              </a:r>
            </a:p>
          </p:txBody>
        </p:sp>
        <p:sp>
          <p:nvSpPr>
            <p:cNvPr id="53302" name="Freeform 82"/>
            <p:cNvSpPr>
              <a:spLocks/>
            </p:cNvSpPr>
            <p:nvPr/>
          </p:nvSpPr>
          <p:spPr bwMode="auto">
            <a:xfrm>
              <a:off x="3150" y="1755"/>
              <a:ext cx="405" cy="450"/>
            </a:xfrm>
            <a:custGeom>
              <a:avLst/>
              <a:gdLst>
                <a:gd name="T0" fmla="*/ 600 w 600"/>
                <a:gd name="T1" fmla="*/ 0 h 584"/>
                <a:gd name="T2" fmla="*/ 0 w 600"/>
                <a:gd name="T3" fmla="*/ 584 h 584"/>
                <a:gd name="T4" fmla="*/ 0 60000 65536"/>
                <a:gd name="T5" fmla="*/ 0 60000 65536"/>
                <a:gd name="T6" fmla="*/ 0 w 600"/>
                <a:gd name="T7" fmla="*/ 0 h 584"/>
                <a:gd name="T8" fmla="*/ 600 w 600"/>
                <a:gd name="T9" fmla="*/ 584 h 5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584">
                  <a:moveTo>
                    <a:pt x="600" y="0"/>
                  </a:moveTo>
                  <a:lnTo>
                    <a:pt x="0" y="58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anchor="ctr">
              <a:no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786446" y="5429264"/>
            <a:ext cx="2643206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b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2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树构造完毕</a:t>
            </a:r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1557338"/>
            <a:ext cx="8686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平衡二叉树上进行查找的过程和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在二叉排序树上进行查找的过程</a:t>
            </a:r>
            <a:r>
              <a:rPr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相同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在平衡二叉树上进行查找关键字的比较次数不会超过平衡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的高度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最坏的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下，普通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二叉排序树的查找长度为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那么，平衡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二叉树的情况又是怎样的呢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         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785794"/>
            <a:ext cx="3603621" cy="461665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、平衡二叉树的查找</a:t>
            </a:r>
            <a:endParaRPr kumimoji="0"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0"/>
          <p:cNvSpPr txBox="1">
            <a:spLocks noChangeArrowheads="1"/>
          </p:cNvSpPr>
          <p:nvPr/>
        </p:nvSpPr>
        <p:spPr bwMode="auto">
          <a:xfrm>
            <a:off x="428596" y="571480"/>
            <a:ext cx="838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一系列的平衡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表示高度为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且结点数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尽可能少的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二叉树，下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baseline="-30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baseline="-30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</a:p>
        </p:txBody>
      </p:sp>
      <p:sp>
        <p:nvSpPr>
          <p:cNvPr id="55299" name="Text Box 41"/>
          <p:cNvSpPr txBox="1">
            <a:spLocks noChangeArrowheads="1"/>
          </p:cNvSpPr>
          <p:nvPr/>
        </p:nvSpPr>
        <p:spPr bwMode="auto">
          <a:xfrm>
            <a:off x="2525242" y="4952989"/>
            <a:ext cx="4327525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结点个数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最少的平衡二叉树 </a:t>
            </a:r>
          </a:p>
        </p:txBody>
      </p:sp>
      <p:sp>
        <p:nvSpPr>
          <p:cNvPr id="55300" name="Text Box 42"/>
          <p:cNvSpPr txBox="1">
            <a:spLocks noChangeArrowheads="1"/>
          </p:cNvSpPr>
          <p:nvPr/>
        </p:nvSpPr>
        <p:spPr bwMode="auto">
          <a:xfrm>
            <a:off x="436092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55301" name="Oval 43"/>
          <p:cNvSpPr>
            <a:spLocks noChangeAspect="1" noChangeArrowheads="1"/>
          </p:cNvSpPr>
          <p:nvPr/>
        </p:nvSpPr>
        <p:spPr bwMode="auto">
          <a:xfrm>
            <a:off x="474192" y="2433627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2" name="Text Box 44"/>
          <p:cNvSpPr txBox="1">
            <a:spLocks noChangeArrowheads="1"/>
          </p:cNvSpPr>
          <p:nvPr/>
        </p:nvSpPr>
        <p:spPr bwMode="auto">
          <a:xfrm>
            <a:off x="1515592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5303" name="Oval 45"/>
          <p:cNvSpPr>
            <a:spLocks noChangeAspect="1" noChangeArrowheads="1"/>
          </p:cNvSpPr>
          <p:nvPr/>
        </p:nvSpPr>
        <p:spPr bwMode="auto">
          <a:xfrm>
            <a:off x="1553692" y="2433627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4" name="Oval 46"/>
          <p:cNvSpPr>
            <a:spLocks noChangeAspect="1" noChangeArrowheads="1"/>
          </p:cNvSpPr>
          <p:nvPr/>
        </p:nvSpPr>
        <p:spPr bwMode="auto">
          <a:xfrm>
            <a:off x="1228254" y="3046402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5" name="Freeform 47"/>
          <p:cNvSpPr>
            <a:spLocks/>
          </p:cNvSpPr>
          <p:nvPr/>
        </p:nvSpPr>
        <p:spPr bwMode="auto">
          <a:xfrm>
            <a:off x="1469554" y="2781289"/>
            <a:ext cx="166688" cy="266700"/>
          </a:xfrm>
          <a:custGeom>
            <a:avLst/>
            <a:gdLst>
              <a:gd name="T0" fmla="*/ 105 w 105"/>
              <a:gd name="T1" fmla="*/ 0 h 168"/>
              <a:gd name="T2" fmla="*/ 0 w 105"/>
              <a:gd name="T3" fmla="*/ 168 h 168"/>
              <a:gd name="T4" fmla="*/ 0 60000 65536"/>
              <a:gd name="T5" fmla="*/ 0 60000 65536"/>
              <a:gd name="T6" fmla="*/ 0 w 105"/>
              <a:gd name="T7" fmla="*/ 0 h 168"/>
              <a:gd name="T8" fmla="*/ 105 w 105"/>
              <a:gd name="T9" fmla="*/ 168 h 1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" h="168">
                <a:moveTo>
                  <a:pt x="105" y="0"/>
                </a:moveTo>
                <a:lnTo>
                  <a:pt x="0" y="1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6" name="Text Box 48"/>
          <p:cNvSpPr txBox="1">
            <a:spLocks noChangeArrowheads="1"/>
          </p:cNvSpPr>
          <p:nvPr/>
        </p:nvSpPr>
        <p:spPr bwMode="auto">
          <a:xfrm>
            <a:off x="2739554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55307" name="Oval 49"/>
          <p:cNvSpPr>
            <a:spLocks noChangeAspect="1" noChangeArrowheads="1"/>
          </p:cNvSpPr>
          <p:nvPr/>
        </p:nvSpPr>
        <p:spPr bwMode="auto">
          <a:xfrm>
            <a:off x="2777654" y="2433627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8" name="Oval 50"/>
          <p:cNvSpPr>
            <a:spLocks noChangeAspect="1" noChangeArrowheads="1"/>
          </p:cNvSpPr>
          <p:nvPr/>
        </p:nvSpPr>
        <p:spPr bwMode="auto">
          <a:xfrm>
            <a:off x="2452217" y="30464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09" name="Freeform 51"/>
          <p:cNvSpPr>
            <a:spLocks/>
          </p:cNvSpPr>
          <p:nvPr/>
        </p:nvSpPr>
        <p:spPr bwMode="auto">
          <a:xfrm>
            <a:off x="2695104" y="2768589"/>
            <a:ext cx="139700" cy="285750"/>
          </a:xfrm>
          <a:custGeom>
            <a:avLst/>
            <a:gdLst>
              <a:gd name="T0" fmla="*/ 88 w 88"/>
              <a:gd name="T1" fmla="*/ 0 h 180"/>
              <a:gd name="T2" fmla="*/ 0 w 88"/>
              <a:gd name="T3" fmla="*/ 180 h 180"/>
              <a:gd name="T4" fmla="*/ 0 60000 65536"/>
              <a:gd name="T5" fmla="*/ 0 60000 65536"/>
              <a:gd name="T6" fmla="*/ 0 w 88"/>
              <a:gd name="T7" fmla="*/ 0 h 180"/>
              <a:gd name="T8" fmla="*/ 88 w 88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180">
                <a:moveTo>
                  <a:pt x="88" y="0"/>
                </a:moveTo>
                <a:lnTo>
                  <a:pt x="0" y="1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0" name="Oval 52"/>
          <p:cNvSpPr>
            <a:spLocks noChangeAspect="1" noChangeArrowheads="1"/>
          </p:cNvSpPr>
          <p:nvPr/>
        </p:nvSpPr>
        <p:spPr bwMode="auto">
          <a:xfrm>
            <a:off x="2164879" y="3687752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1" name="Line 53"/>
          <p:cNvSpPr>
            <a:spLocks noChangeShapeType="1"/>
          </p:cNvSpPr>
          <p:nvPr/>
        </p:nvSpPr>
        <p:spPr bwMode="auto">
          <a:xfrm flipH="1">
            <a:off x="2401417" y="3416289"/>
            <a:ext cx="144462" cy="28733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2" name="Oval 54"/>
          <p:cNvSpPr>
            <a:spLocks noChangeAspect="1" noChangeArrowheads="1"/>
          </p:cNvSpPr>
          <p:nvPr/>
        </p:nvSpPr>
        <p:spPr bwMode="auto">
          <a:xfrm>
            <a:off x="3209454" y="3046402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3" name="Freeform 55"/>
          <p:cNvSpPr>
            <a:spLocks/>
          </p:cNvSpPr>
          <p:nvPr/>
        </p:nvSpPr>
        <p:spPr bwMode="auto">
          <a:xfrm>
            <a:off x="3126904" y="2749539"/>
            <a:ext cx="209550" cy="323850"/>
          </a:xfrm>
          <a:custGeom>
            <a:avLst/>
            <a:gdLst>
              <a:gd name="T0" fmla="*/ 0 w 132"/>
              <a:gd name="T1" fmla="*/ 0 h 204"/>
              <a:gd name="T2" fmla="*/ 132 w 132"/>
              <a:gd name="T3" fmla="*/ 204 h 204"/>
              <a:gd name="T4" fmla="*/ 0 60000 65536"/>
              <a:gd name="T5" fmla="*/ 0 60000 65536"/>
              <a:gd name="T6" fmla="*/ 0 w 132"/>
              <a:gd name="T7" fmla="*/ 0 h 204"/>
              <a:gd name="T8" fmla="*/ 132 w 132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" h="204">
                <a:moveTo>
                  <a:pt x="0" y="0"/>
                </a:moveTo>
                <a:lnTo>
                  <a:pt x="132" y="20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4" name="Text Box 56"/>
          <p:cNvSpPr txBox="1">
            <a:spLocks noChangeArrowheads="1"/>
          </p:cNvSpPr>
          <p:nvPr/>
        </p:nvSpPr>
        <p:spPr bwMode="auto">
          <a:xfrm>
            <a:off x="4893797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55315" name="Oval 57"/>
          <p:cNvSpPr>
            <a:spLocks noChangeAspect="1" noChangeArrowheads="1"/>
          </p:cNvSpPr>
          <p:nvPr/>
        </p:nvSpPr>
        <p:spPr bwMode="auto">
          <a:xfrm>
            <a:off x="4290542" y="3087677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6" name="Oval 58"/>
          <p:cNvSpPr>
            <a:spLocks noChangeAspect="1" noChangeArrowheads="1"/>
          </p:cNvSpPr>
          <p:nvPr/>
        </p:nvSpPr>
        <p:spPr bwMode="auto">
          <a:xfrm>
            <a:off x="3965104" y="3700452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7" name="Freeform 59"/>
          <p:cNvSpPr>
            <a:spLocks/>
          </p:cNvSpPr>
          <p:nvPr/>
        </p:nvSpPr>
        <p:spPr bwMode="auto">
          <a:xfrm>
            <a:off x="4207992" y="3422639"/>
            <a:ext cx="139700" cy="285750"/>
          </a:xfrm>
          <a:custGeom>
            <a:avLst/>
            <a:gdLst>
              <a:gd name="T0" fmla="*/ 88 w 88"/>
              <a:gd name="T1" fmla="*/ 0 h 180"/>
              <a:gd name="T2" fmla="*/ 0 w 88"/>
              <a:gd name="T3" fmla="*/ 180 h 180"/>
              <a:gd name="T4" fmla="*/ 0 60000 65536"/>
              <a:gd name="T5" fmla="*/ 0 60000 65536"/>
              <a:gd name="T6" fmla="*/ 0 w 88"/>
              <a:gd name="T7" fmla="*/ 0 h 180"/>
              <a:gd name="T8" fmla="*/ 88 w 88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180">
                <a:moveTo>
                  <a:pt x="88" y="0"/>
                </a:moveTo>
                <a:lnTo>
                  <a:pt x="0" y="18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8" name="Oval 60"/>
          <p:cNvSpPr>
            <a:spLocks noChangeAspect="1" noChangeArrowheads="1"/>
          </p:cNvSpPr>
          <p:nvPr/>
        </p:nvSpPr>
        <p:spPr bwMode="auto">
          <a:xfrm>
            <a:off x="3677767" y="43418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19" name="Line 61"/>
          <p:cNvSpPr>
            <a:spLocks noChangeShapeType="1"/>
          </p:cNvSpPr>
          <p:nvPr/>
        </p:nvSpPr>
        <p:spPr bwMode="auto">
          <a:xfrm flipH="1">
            <a:off x="3914304" y="4070339"/>
            <a:ext cx="144463" cy="287338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0" name="Oval 62"/>
          <p:cNvSpPr>
            <a:spLocks noChangeAspect="1" noChangeArrowheads="1"/>
          </p:cNvSpPr>
          <p:nvPr/>
        </p:nvSpPr>
        <p:spPr bwMode="auto">
          <a:xfrm>
            <a:off x="4722342" y="370045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1" name="Freeform 63"/>
          <p:cNvSpPr>
            <a:spLocks/>
          </p:cNvSpPr>
          <p:nvPr/>
        </p:nvSpPr>
        <p:spPr bwMode="auto">
          <a:xfrm>
            <a:off x="4639792" y="3403589"/>
            <a:ext cx="209550" cy="323850"/>
          </a:xfrm>
          <a:custGeom>
            <a:avLst/>
            <a:gdLst>
              <a:gd name="T0" fmla="*/ 0 w 132"/>
              <a:gd name="T1" fmla="*/ 0 h 204"/>
              <a:gd name="T2" fmla="*/ 132 w 132"/>
              <a:gd name="T3" fmla="*/ 204 h 204"/>
              <a:gd name="T4" fmla="*/ 0 60000 65536"/>
              <a:gd name="T5" fmla="*/ 0 60000 65536"/>
              <a:gd name="T6" fmla="*/ 0 w 132"/>
              <a:gd name="T7" fmla="*/ 0 h 204"/>
              <a:gd name="T8" fmla="*/ 132 w 132"/>
              <a:gd name="T9" fmla="*/ 204 h 2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" h="204">
                <a:moveTo>
                  <a:pt x="0" y="0"/>
                </a:moveTo>
                <a:lnTo>
                  <a:pt x="132" y="204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2" name="Oval 64"/>
          <p:cNvSpPr>
            <a:spLocks noChangeAspect="1" noChangeArrowheads="1"/>
          </p:cNvSpPr>
          <p:nvPr/>
        </p:nvSpPr>
        <p:spPr bwMode="auto">
          <a:xfrm>
            <a:off x="5514504" y="3081327"/>
            <a:ext cx="395288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3" name="Oval 65"/>
          <p:cNvSpPr>
            <a:spLocks noChangeAspect="1" noChangeArrowheads="1"/>
          </p:cNvSpPr>
          <p:nvPr/>
        </p:nvSpPr>
        <p:spPr bwMode="auto">
          <a:xfrm>
            <a:off x="5189067" y="36941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4" name="Freeform 66"/>
          <p:cNvSpPr>
            <a:spLocks/>
          </p:cNvSpPr>
          <p:nvPr/>
        </p:nvSpPr>
        <p:spPr bwMode="auto">
          <a:xfrm>
            <a:off x="5430367" y="3428989"/>
            <a:ext cx="166687" cy="266700"/>
          </a:xfrm>
          <a:custGeom>
            <a:avLst/>
            <a:gdLst>
              <a:gd name="T0" fmla="*/ 105 w 105"/>
              <a:gd name="T1" fmla="*/ 0 h 168"/>
              <a:gd name="T2" fmla="*/ 0 w 105"/>
              <a:gd name="T3" fmla="*/ 168 h 168"/>
              <a:gd name="T4" fmla="*/ 0 60000 65536"/>
              <a:gd name="T5" fmla="*/ 0 60000 65536"/>
              <a:gd name="T6" fmla="*/ 0 w 105"/>
              <a:gd name="T7" fmla="*/ 0 h 168"/>
              <a:gd name="T8" fmla="*/ 105 w 105"/>
              <a:gd name="T9" fmla="*/ 168 h 1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5" h="168">
                <a:moveTo>
                  <a:pt x="105" y="0"/>
                </a:moveTo>
                <a:lnTo>
                  <a:pt x="0" y="16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5" name="Oval 67"/>
          <p:cNvSpPr>
            <a:spLocks noChangeAspect="1" noChangeArrowheads="1"/>
          </p:cNvSpPr>
          <p:nvPr/>
        </p:nvSpPr>
        <p:spPr bwMode="auto">
          <a:xfrm>
            <a:off x="4919192" y="244315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6" name="Freeform 68"/>
          <p:cNvSpPr>
            <a:spLocks/>
          </p:cNvSpPr>
          <p:nvPr/>
        </p:nvSpPr>
        <p:spPr bwMode="auto">
          <a:xfrm>
            <a:off x="4619154" y="2746364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7" name="Freeform 69"/>
          <p:cNvSpPr>
            <a:spLocks/>
          </p:cNvSpPr>
          <p:nvPr/>
        </p:nvSpPr>
        <p:spPr bwMode="auto">
          <a:xfrm>
            <a:off x="5295429" y="2746364"/>
            <a:ext cx="352425" cy="361950"/>
          </a:xfrm>
          <a:custGeom>
            <a:avLst/>
            <a:gdLst>
              <a:gd name="T0" fmla="*/ 0 w 222"/>
              <a:gd name="T1" fmla="*/ 0 h 228"/>
              <a:gd name="T2" fmla="*/ 222 w 222"/>
              <a:gd name="T3" fmla="*/ 228 h 228"/>
              <a:gd name="T4" fmla="*/ 0 60000 65536"/>
              <a:gd name="T5" fmla="*/ 0 60000 65536"/>
              <a:gd name="T6" fmla="*/ 0 w 222"/>
              <a:gd name="T7" fmla="*/ 0 h 228"/>
              <a:gd name="T8" fmla="*/ 222 w 222"/>
              <a:gd name="T9" fmla="*/ 228 h 2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" h="228">
                <a:moveTo>
                  <a:pt x="0" y="0"/>
                </a:moveTo>
                <a:lnTo>
                  <a:pt x="222" y="228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28" name="Text Box 70"/>
          <p:cNvSpPr txBox="1">
            <a:spLocks noChangeArrowheads="1"/>
          </p:cNvSpPr>
          <p:nvPr/>
        </p:nvSpPr>
        <p:spPr bwMode="auto">
          <a:xfrm>
            <a:off x="7179813" y="1928802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</a:p>
        </p:txBody>
      </p:sp>
      <p:sp>
        <p:nvSpPr>
          <p:cNvPr id="55329" name="Oval 71"/>
          <p:cNvSpPr>
            <a:spLocks noChangeAspect="1" noChangeArrowheads="1"/>
          </p:cNvSpPr>
          <p:nvPr/>
        </p:nvSpPr>
        <p:spPr bwMode="auto">
          <a:xfrm>
            <a:off x="7217892" y="244315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30" name="Freeform 72"/>
          <p:cNvSpPr>
            <a:spLocks/>
          </p:cNvSpPr>
          <p:nvPr/>
        </p:nvSpPr>
        <p:spPr bwMode="auto">
          <a:xfrm>
            <a:off x="6917854" y="2746364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31" name="Freeform 73"/>
          <p:cNvSpPr>
            <a:spLocks/>
          </p:cNvSpPr>
          <p:nvPr/>
        </p:nvSpPr>
        <p:spPr bwMode="auto">
          <a:xfrm>
            <a:off x="7594129" y="2746364"/>
            <a:ext cx="396875" cy="381000"/>
          </a:xfrm>
          <a:custGeom>
            <a:avLst/>
            <a:gdLst>
              <a:gd name="T0" fmla="*/ 0 w 250"/>
              <a:gd name="T1" fmla="*/ 0 h 240"/>
              <a:gd name="T2" fmla="*/ 250 w 250"/>
              <a:gd name="T3" fmla="*/ 240 h 240"/>
              <a:gd name="T4" fmla="*/ 0 60000 65536"/>
              <a:gd name="T5" fmla="*/ 0 60000 65536"/>
              <a:gd name="T6" fmla="*/ 0 w 250"/>
              <a:gd name="T7" fmla="*/ 0 h 240"/>
              <a:gd name="T8" fmla="*/ 250 w 25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" h="240">
                <a:moveTo>
                  <a:pt x="0" y="0"/>
                </a:moveTo>
                <a:lnTo>
                  <a:pt x="25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32" name="Rectangle 74"/>
          <p:cNvSpPr>
            <a:spLocks noChangeArrowheads="1"/>
          </p:cNvSpPr>
          <p:nvPr/>
        </p:nvSpPr>
        <p:spPr bwMode="auto">
          <a:xfrm>
            <a:off x="6541617" y="3136889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2400" b="1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400" b="1" i="1" baseline="-25000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0" lang="en-US" altLang="zh-CN" sz="24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55333" name="Rectangle 75"/>
          <p:cNvSpPr>
            <a:spLocks noChangeArrowheads="1"/>
          </p:cNvSpPr>
          <p:nvPr/>
        </p:nvSpPr>
        <p:spPr bwMode="auto">
          <a:xfrm>
            <a:off x="7683029" y="3127364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400" b="1" i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04800" y="2056147"/>
            <a:ext cx="8534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</a:t>
            </a:r>
            <a:r>
              <a:rPr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b="1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="1" i="1" baseline="-3000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的结点数，从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图中可以看出有下列关系成立：</a:t>
            </a:r>
          </a:p>
          <a:p>
            <a:pPr algn="just" fontAlgn="ctr">
              <a:spcBef>
                <a:spcPct val="50000"/>
              </a:spcBef>
            </a:pPr>
            <a:r>
              <a:rPr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N(1</a:t>
            </a:r>
            <a:r>
              <a:rPr lang="en-US" altLang="zh-CN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N(2</a:t>
            </a:r>
            <a:r>
              <a:rPr lang="en-US" altLang="zh-CN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</a:t>
            </a:r>
            <a:r>
              <a:rPr lang="en-US" altLang="zh-CN" sz="2200" b="1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)=N(</a:t>
            </a:r>
            <a:r>
              <a:rPr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1)+N(</a:t>
            </a:r>
            <a:r>
              <a:rPr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2)+</a:t>
            </a:r>
            <a:r>
              <a:rPr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2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3258451"/>
            <a:ext cx="8429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200" b="1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时，此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关系类似于定义</a:t>
            </a:r>
            <a:r>
              <a:rPr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数的关系：</a:t>
            </a:r>
          </a:p>
          <a:p>
            <a:pPr algn="just" fontAlgn="ctr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F(1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F(2)=1</a:t>
            </a:r>
            <a:r>
              <a:rPr lang="zh-CN" altLang="en-US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2200" b="1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)=F(</a:t>
            </a:r>
            <a:r>
              <a:rPr lang="en-US" altLang="zh-CN" sz="2200" b="1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1)+F(</a:t>
            </a:r>
            <a:r>
              <a:rPr lang="en-US" altLang="zh-CN" sz="2200" b="1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2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endParaRPr lang="zh-CN" altLang="en-US" sz="22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8596" y="4357694"/>
            <a:ext cx="8072494" cy="1705901"/>
            <a:chOff x="428596" y="3643314"/>
            <a:chExt cx="8072494" cy="1705901"/>
          </a:xfrm>
        </p:grpSpPr>
        <p:sp>
          <p:nvSpPr>
            <p:cNvPr id="8" name="TextBox 7"/>
            <p:cNvSpPr txBox="1"/>
            <p:nvPr/>
          </p:nvSpPr>
          <p:spPr>
            <a:xfrm>
              <a:off x="428596" y="4071942"/>
              <a:ext cx="8072494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ctr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2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通过检查两个序列的前几项就可发现两者之间的对应关系：</a:t>
              </a:r>
            </a:p>
            <a:p>
              <a:pPr algn="just" fontAlgn="ctr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200" b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　</a:t>
              </a:r>
              <a:r>
                <a:rPr lang="en-US" altLang="zh-CN" sz="22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N(</a:t>
              </a:r>
              <a:r>
                <a:rPr lang="en-US" altLang="zh-CN" sz="2200" b="1" i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2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)=F(</a:t>
              </a:r>
              <a:r>
                <a:rPr lang="en-US" altLang="zh-CN" sz="2200" b="1" i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200" b="1" dirty="0" err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+2</a:t>
              </a:r>
              <a:r>
                <a:rPr lang="en-US" altLang="zh-CN" sz="22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200" b="1" dirty="0" smtClean="0">
                  <a:solidFill>
                    <a:srgbClr val="FF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2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3428992" y="3643314"/>
              <a:ext cx="285752" cy="42862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 Box 70"/>
          <p:cNvSpPr txBox="1">
            <a:spLocks noChangeArrowheads="1"/>
          </p:cNvSpPr>
          <p:nvPr/>
        </p:nvSpPr>
        <p:spPr bwMode="auto">
          <a:xfrm>
            <a:off x="2638428" y="338118"/>
            <a:ext cx="5048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000" b="1" i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</a:p>
        </p:txBody>
      </p:sp>
      <p:sp>
        <p:nvSpPr>
          <p:cNvPr id="12" name="Oval 71"/>
          <p:cNvSpPr>
            <a:spLocks noChangeAspect="1" noChangeArrowheads="1"/>
          </p:cNvSpPr>
          <p:nvPr/>
        </p:nvSpPr>
        <p:spPr bwMode="auto">
          <a:xfrm>
            <a:off x="2676507" y="657202"/>
            <a:ext cx="395287" cy="3952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Freeform 72"/>
          <p:cNvSpPr>
            <a:spLocks/>
          </p:cNvSpPr>
          <p:nvPr/>
        </p:nvSpPr>
        <p:spPr bwMode="auto">
          <a:xfrm>
            <a:off x="2376469" y="960414"/>
            <a:ext cx="342900" cy="381000"/>
          </a:xfrm>
          <a:custGeom>
            <a:avLst/>
            <a:gdLst>
              <a:gd name="T0" fmla="*/ 216 w 216"/>
              <a:gd name="T1" fmla="*/ 0 h 240"/>
              <a:gd name="T2" fmla="*/ 0 w 216"/>
              <a:gd name="T3" fmla="*/ 240 h 240"/>
              <a:gd name="T4" fmla="*/ 0 60000 65536"/>
              <a:gd name="T5" fmla="*/ 0 60000 65536"/>
              <a:gd name="T6" fmla="*/ 0 w 216"/>
              <a:gd name="T7" fmla="*/ 0 h 240"/>
              <a:gd name="T8" fmla="*/ 216 w 21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" h="240">
                <a:moveTo>
                  <a:pt x="216" y="0"/>
                </a:moveTo>
                <a:lnTo>
                  <a:pt x="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reeform 73"/>
          <p:cNvSpPr>
            <a:spLocks/>
          </p:cNvSpPr>
          <p:nvPr/>
        </p:nvSpPr>
        <p:spPr bwMode="auto">
          <a:xfrm>
            <a:off x="3052744" y="960414"/>
            <a:ext cx="396875" cy="381000"/>
          </a:xfrm>
          <a:custGeom>
            <a:avLst/>
            <a:gdLst>
              <a:gd name="T0" fmla="*/ 0 w 250"/>
              <a:gd name="T1" fmla="*/ 0 h 240"/>
              <a:gd name="T2" fmla="*/ 250 w 250"/>
              <a:gd name="T3" fmla="*/ 240 h 240"/>
              <a:gd name="T4" fmla="*/ 0 60000 65536"/>
              <a:gd name="T5" fmla="*/ 0 60000 65536"/>
              <a:gd name="T6" fmla="*/ 0 w 250"/>
              <a:gd name="T7" fmla="*/ 0 h 240"/>
              <a:gd name="T8" fmla="*/ 250 w 25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0" h="240">
                <a:moveTo>
                  <a:pt x="0" y="0"/>
                </a:moveTo>
                <a:lnTo>
                  <a:pt x="250" y="240"/>
                </a:lnTo>
              </a:path>
            </a:pathLst>
          </a:custGeom>
          <a:noFill/>
          <a:ln w="28575">
            <a:solidFill>
              <a:srgbClr val="9900FF"/>
            </a:solidFill>
            <a:round/>
            <a:headEnd/>
            <a:tailEnd/>
          </a:ln>
        </p:spPr>
        <p:txBody>
          <a:bodyPr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74"/>
          <p:cNvSpPr>
            <a:spLocks noChangeArrowheads="1"/>
          </p:cNvSpPr>
          <p:nvPr/>
        </p:nvSpPr>
        <p:spPr bwMode="auto">
          <a:xfrm>
            <a:off x="2000232" y="1350939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2400" b="1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400" b="1" i="1" baseline="-25000" dirty="0" err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0" lang="en-US" altLang="zh-CN" sz="2400" b="1" baseline="-25000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-1</a:t>
            </a:r>
          </a:p>
        </p:txBody>
      </p:sp>
      <p:sp>
        <p:nvSpPr>
          <p:cNvPr id="16" name="Rectangle 75"/>
          <p:cNvSpPr>
            <a:spLocks noChangeArrowheads="1"/>
          </p:cNvSpPr>
          <p:nvPr/>
        </p:nvSpPr>
        <p:spPr bwMode="auto">
          <a:xfrm>
            <a:off x="3141644" y="1341414"/>
            <a:ext cx="67518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r>
              <a:rPr kumimoji="0"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</a:t>
            </a:r>
            <a:r>
              <a:rPr kumimoji="0" lang="en-US" altLang="zh-CN" sz="2400" b="1" i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h</a:t>
            </a:r>
            <a:r>
              <a:rPr kumimoji="0" lang="en-US" altLang="zh-CN" sz="2400" b="1" baseline="-2500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-2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26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9632" y="554654"/>
            <a:ext cx="6891326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Fibonacci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数满足渐近公式：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F(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故由此可得近似公式：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N(</a:t>
            </a:r>
            <a:r>
              <a:rPr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</a:p>
          <a:p>
            <a:pPr algn="just" font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即：</a:t>
            </a:r>
            <a:r>
              <a:rPr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+mj-ea"/>
                <a:cs typeface="Consolas" pitchFamily="49" charset="0"/>
              </a:rPr>
              <a:t>≈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="1" baseline="-30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(N(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)+1)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5734088" y="530820"/>
          <a:ext cx="747712" cy="752475"/>
        </p:xfrm>
        <a:graphic>
          <a:graphicData uri="http://schemas.openxmlformats.org/presentationml/2006/ole">
            <p:oleObj spid="_x0000_s88066" name="Equation" r:id="rId3" imgW="419040" imgH="419040" progId="Equation.3">
              <p:embed/>
            </p:oleObj>
          </a:graphicData>
        </a:graphic>
      </p:graphicFrame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1590707" y="1388091"/>
          <a:ext cx="1090613" cy="663575"/>
        </p:xfrm>
        <a:graphic>
          <a:graphicData uri="http://schemas.openxmlformats.org/presentationml/2006/ole">
            <p:oleObj spid="_x0000_s88067" name="Equation" r:id="rId4" imgW="596880" imgH="368280" progId="Equation.3">
              <p:embed/>
            </p:oleObj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4448204" y="1959580"/>
          <a:ext cx="1868487" cy="687387"/>
        </p:xfrm>
        <a:graphic>
          <a:graphicData uri="http://schemas.openxmlformats.org/presentationml/2006/ole">
            <p:oleObj spid="_x0000_s88068" name="Equation" r:id="rId5" imgW="1041120" imgH="380880" progId="Equation.3">
              <p:embed/>
            </p:oleObj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1019180" y="4069683"/>
            <a:ext cx="757242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个结点的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平衡二叉树的平均查找长度为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b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200" b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左弧形箭头 6"/>
          <p:cNvSpPr/>
          <p:nvPr/>
        </p:nvSpPr>
        <p:spPr>
          <a:xfrm>
            <a:off x="733428" y="3388340"/>
            <a:ext cx="285752" cy="642942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14356"/>
            <a:ext cx="7500990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b="1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zh-CN" altLang="en-US" sz="2200" b="1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平衡二叉树和二叉排序树相比，有什么优点？</a:t>
            </a:r>
            <a:endParaRPr lang="zh-CN" altLang="en-US" sz="2200" b="1" dirty="0" smtClean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2400" b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0" lang="en-US" altLang="zh-CN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r>
              <a:rPr kumimoji="0" lang="zh-CN" altLang="en-US" sz="4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━━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685800" y="1700213"/>
            <a:ext cx="2743200" cy="1981200"/>
            <a:chOff x="432" y="2400"/>
            <a:chExt cx="1728" cy="1248"/>
          </a:xfrm>
        </p:grpSpPr>
        <p:sp>
          <p:nvSpPr>
            <p:cNvPr id="36888" name="Oval 3"/>
            <p:cNvSpPr>
              <a:spLocks noChangeArrowheads="1"/>
            </p:cNvSpPr>
            <p:nvPr/>
          </p:nvSpPr>
          <p:spPr bwMode="auto">
            <a:xfrm>
              <a:off x="1392" y="240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4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89" name="Oval 4"/>
            <p:cNvSpPr>
              <a:spLocks noChangeArrowheads="1"/>
            </p:cNvSpPr>
            <p:nvPr/>
          </p:nvSpPr>
          <p:spPr bwMode="auto">
            <a:xfrm>
              <a:off x="912" y="288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4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0" name="Oval 5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4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1" name="Oval 6"/>
            <p:cNvSpPr>
              <a:spLocks noChangeArrowheads="1"/>
            </p:cNvSpPr>
            <p:nvPr/>
          </p:nvSpPr>
          <p:spPr bwMode="auto">
            <a:xfrm>
              <a:off x="432" y="3360"/>
              <a:ext cx="288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4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 flipH="1">
              <a:off x="115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 flipH="1">
              <a:off x="672" y="312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94" name="Line 9"/>
            <p:cNvSpPr>
              <a:spLocks noChangeShapeType="1"/>
            </p:cNvSpPr>
            <p:nvPr/>
          </p:nvSpPr>
          <p:spPr bwMode="auto">
            <a:xfrm>
              <a:off x="1632" y="2640"/>
              <a:ext cx="288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867" name="Text Box 20"/>
          <p:cNvSpPr txBox="1">
            <a:spLocks noChangeArrowheads="1"/>
          </p:cNvSpPr>
          <p:nvPr/>
        </p:nvSpPr>
        <p:spPr bwMode="auto">
          <a:xfrm>
            <a:off x="1541464" y="3697288"/>
            <a:ext cx="1530338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是平衡树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27089" y="1479550"/>
            <a:ext cx="2816217" cy="1663698"/>
            <a:chOff x="827089" y="1479550"/>
            <a:chExt cx="2816217" cy="1663698"/>
          </a:xfrm>
        </p:grpSpPr>
        <p:sp>
          <p:nvSpPr>
            <p:cNvPr id="36868" name="Text Box 22"/>
            <p:cNvSpPr txBox="1">
              <a:spLocks noChangeArrowheads="1"/>
            </p:cNvSpPr>
            <p:nvPr/>
          </p:nvSpPr>
          <p:spPr bwMode="auto">
            <a:xfrm>
              <a:off x="827089" y="2897027"/>
              <a:ext cx="1730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5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869" name="Text Box 23"/>
            <p:cNvSpPr txBox="1">
              <a:spLocks noChangeArrowheads="1"/>
            </p:cNvSpPr>
            <p:nvPr/>
          </p:nvSpPr>
          <p:spPr bwMode="auto">
            <a:xfrm>
              <a:off x="1401764" y="2320765"/>
              <a:ext cx="1698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5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870" name="Text Box 24"/>
            <p:cNvSpPr txBox="1">
              <a:spLocks noChangeArrowheads="1"/>
            </p:cNvSpPr>
            <p:nvPr/>
          </p:nvSpPr>
          <p:spPr bwMode="auto">
            <a:xfrm>
              <a:off x="3492500" y="2276475"/>
              <a:ext cx="15080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5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871" name="Text Box 25"/>
            <p:cNvSpPr txBox="1">
              <a:spLocks noChangeArrowheads="1"/>
            </p:cNvSpPr>
            <p:nvPr/>
          </p:nvSpPr>
          <p:spPr bwMode="auto">
            <a:xfrm>
              <a:off x="2700338" y="1479550"/>
              <a:ext cx="157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00B05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14800" y="1700213"/>
            <a:ext cx="3505200" cy="2743200"/>
            <a:chOff x="4114800" y="1700213"/>
            <a:chExt cx="3505200" cy="2743200"/>
          </a:xfrm>
        </p:grpSpPr>
        <p:sp>
          <p:nvSpPr>
            <p:cNvPr id="36873" name="Oval 11"/>
            <p:cNvSpPr>
              <a:spLocks noChangeArrowheads="1"/>
            </p:cNvSpPr>
            <p:nvPr/>
          </p:nvSpPr>
          <p:spPr bwMode="auto">
            <a:xfrm>
              <a:off x="6400800" y="1700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4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4" name="Oval 12"/>
            <p:cNvSpPr>
              <a:spLocks noChangeArrowheads="1"/>
            </p:cNvSpPr>
            <p:nvPr/>
          </p:nvSpPr>
          <p:spPr bwMode="auto">
            <a:xfrm>
              <a:off x="5638800" y="2462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4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5" name="Oval 13"/>
            <p:cNvSpPr>
              <a:spLocks noChangeArrowheads="1"/>
            </p:cNvSpPr>
            <p:nvPr/>
          </p:nvSpPr>
          <p:spPr bwMode="auto">
            <a:xfrm>
              <a:off x="7162800" y="2462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24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6" name="Oval 14"/>
            <p:cNvSpPr>
              <a:spLocks noChangeArrowheads="1"/>
            </p:cNvSpPr>
            <p:nvPr/>
          </p:nvSpPr>
          <p:spPr bwMode="auto">
            <a:xfrm>
              <a:off x="4876800" y="3224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4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7" name="Oval 15"/>
            <p:cNvSpPr>
              <a:spLocks noChangeArrowheads="1"/>
            </p:cNvSpPr>
            <p:nvPr/>
          </p:nvSpPr>
          <p:spPr bwMode="auto">
            <a:xfrm>
              <a:off x="4114800" y="398621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4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 flipH="1">
              <a:off x="6019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 flipH="1">
              <a:off x="5257800" y="2843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80" name="Line 18"/>
            <p:cNvSpPr>
              <a:spLocks noChangeShapeType="1"/>
            </p:cNvSpPr>
            <p:nvPr/>
          </p:nvSpPr>
          <p:spPr bwMode="auto">
            <a:xfrm flipH="1">
              <a:off x="4495800" y="3605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881" name="Line 19"/>
            <p:cNvSpPr>
              <a:spLocks noChangeShapeType="1"/>
            </p:cNvSpPr>
            <p:nvPr/>
          </p:nvSpPr>
          <p:spPr bwMode="auto">
            <a:xfrm>
              <a:off x="6781800" y="2081213"/>
              <a:ext cx="457200" cy="45720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6882" name="Text Box 21"/>
          <p:cNvSpPr txBox="1">
            <a:spLocks noChangeArrowheads="1"/>
          </p:cNvSpPr>
          <p:nvPr/>
        </p:nvSpPr>
        <p:spPr bwMode="auto">
          <a:xfrm>
            <a:off x="5643570" y="4214818"/>
            <a:ext cx="2667000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不是平衡树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14810" y="1357298"/>
            <a:ext cx="3546522" cy="2571768"/>
            <a:chOff x="4214810" y="1357298"/>
            <a:chExt cx="3546522" cy="2571768"/>
          </a:xfrm>
        </p:grpSpPr>
        <p:sp>
          <p:nvSpPr>
            <p:cNvPr id="36883" name="Text Box 26"/>
            <p:cNvSpPr txBox="1">
              <a:spLocks noChangeArrowheads="1"/>
            </p:cNvSpPr>
            <p:nvPr/>
          </p:nvSpPr>
          <p:spPr bwMode="auto">
            <a:xfrm>
              <a:off x="4214810" y="3682845"/>
              <a:ext cx="1476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4787901" y="2968465"/>
              <a:ext cx="21272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885" name="Text Box 28"/>
            <p:cNvSpPr txBox="1">
              <a:spLocks noChangeArrowheads="1"/>
            </p:cNvSpPr>
            <p:nvPr/>
          </p:nvSpPr>
          <p:spPr bwMode="auto">
            <a:xfrm>
              <a:off x="5649914" y="2214554"/>
              <a:ext cx="2079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6886" name="Text Box 29"/>
            <p:cNvSpPr txBox="1">
              <a:spLocks noChangeArrowheads="1"/>
            </p:cNvSpPr>
            <p:nvPr/>
          </p:nvSpPr>
          <p:spPr bwMode="auto">
            <a:xfrm>
              <a:off x="7572396" y="2357430"/>
              <a:ext cx="1889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887" name="Text Box 30"/>
            <p:cNvSpPr txBox="1">
              <a:spLocks noChangeArrowheads="1"/>
            </p:cNvSpPr>
            <p:nvPr/>
          </p:nvSpPr>
          <p:spPr bwMode="auto">
            <a:xfrm>
              <a:off x="6516688" y="1357298"/>
              <a:ext cx="1984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FF00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9118" y="1579542"/>
            <a:ext cx="8610600" cy="14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二叉树中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新结点方式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与二叉排序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相似，只是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插入后可能破坏了平衡二叉树的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性，解决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方法是</a:t>
            </a:r>
            <a:r>
              <a:rPr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22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调整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操作可归纳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种情况。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823943" y="571480"/>
            <a:ext cx="4102102" cy="457200"/>
          </a:xfrm>
          <a:prstGeom prst="rect">
            <a:avLst/>
          </a:prstGeom>
          <a:solidFill>
            <a:srgbClr val="9900FF"/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、平衡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二叉树的插入调整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61992" y="997298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zh-CN" altLang="en-US" sz="24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LL</a:t>
            </a:r>
            <a:r>
              <a:rPr lang="zh-CN" altLang="en-US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型调整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714348" y="1643050"/>
            <a:ext cx="3071834" cy="2928958"/>
            <a:chOff x="142844" y="2571744"/>
            <a:chExt cx="3071834" cy="2928958"/>
          </a:xfrm>
        </p:grpSpPr>
        <p:sp>
          <p:nvSpPr>
            <p:cNvPr id="6" name="矩形 5"/>
            <p:cNvSpPr/>
            <p:nvPr/>
          </p:nvSpPr>
          <p:spPr>
            <a:xfrm>
              <a:off x="714348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525434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844" y="483573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28794" y="435769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1739880" y="440373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7290" y="483573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42976" y="335756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28794" y="264318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57488" y="3500438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2668574" y="3546476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3978479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12" idx="3"/>
              <a:endCxn id="6" idx="0"/>
            </p:cNvCxnSpPr>
            <p:nvPr/>
          </p:nvCxnSpPr>
          <p:spPr>
            <a:xfrm rot="5400000">
              <a:off x="803646" y="393466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9" idx="0"/>
            </p:cNvCxnSpPr>
            <p:nvPr/>
          </p:nvCxnSpPr>
          <p:spPr>
            <a:xfrm rot="16200000" flipH="1">
              <a:off x="1612926" y="386323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4" idx="0"/>
            </p:cNvCxnSpPr>
            <p:nvPr/>
          </p:nvCxnSpPr>
          <p:spPr>
            <a:xfrm>
              <a:off x="2464579" y="3071810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endCxn id="12" idx="7"/>
            </p:cNvCxnSpPr>
            <p:nvPr/>
          </p:nvCxnSpPr>
          <p:spPr>
            <a:xfrm rot="5400000">
              <a:off x="1607767" y="3082130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643042" y="257174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326409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91148" y="1354488"/>
            <a:ext cx="3071834" cy="2857520"/>
            <a:chOff x="4286248" y="2571744"/>
            <a:chExt cx="3071834" cy="2857520"/>
          </a:xfrm>
        </p:grpSpPr>
        <p:sp>
          <p:nvSpPr>
            <p:cNvPr id="32" name="矩形 31"/>
            <p:cNvSpPr/>
            <p:nvPr/>
          </p:nvSpPr>
          <p:spPr>
            <a:xfrm>
              <a:off x="4857752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4668838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86248" y="4764297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2198" y="4286256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5883284" y="4332294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00694" y="4764297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286380" y="328612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072198" y="2571744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00892" y="342900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6811978" y="347503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9388" y="3907041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4947050" y="3863230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5"/>
              <a:endCxn id="35" idx="0"/>
            </p:cNvCxnSpPr>
            <p:nvPr/>
          </p:nvCxnSpPr>
          <p:spPr>
            <a:xfrm rot="16200000" flipH="1">
              <a:off x="5756330" y="3791792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40" idx="0"/>
            </p:cNvCxnSpPr>
            <p:nvPr/>
          </p:nvCxnSpPr>
          <p:spPr>
            <a:xfrm>
              <a:off x="6607983" y="3000372"/>
              <a:ext cx="571504" cy="4286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endCxn id="38" idx="7"/>
            </p:cNvCxnSpPr>
            <p:nvPr/>
          </p:nvCxnSpPr>
          <p:spPr>
            <a:xfrm rot="5400000">
              <a:off x="5751171" y="3010692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776966" y="1140174"/>
            <a:ext cx="1143008" cy="938576"/>
            <a:chOff x="5776966" y="1140174"/>
            <a:chExt cx="1143008" cy="938576"/>
          </a:xfrm>
        </p:grpSpPr>
        <p:sp>
          <p:nvSpPr>
            <p:cNvPr id="47" name="TextBox 46"/>
            <p:cNvSpPr txBox="1"/>
            <p:nvPr/>
          </p:nvSpPr>
          <p:spPr>
            <a:xfrm>
              <a:off x="6562784" y="114017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6966" y="1832529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5554714" y="4212008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05330" y="1929364"/>
            <a:ext cx="642942" cy="1428760"/>
            <a:chOff x="3857620" y="1000108"/>
            <a:chExt cx="642942" cy="1428760"/>
          </a:xfrm>
        </p:grpSpPr>
        <p:sp>
          <p:nvSpPr>
            <p:cNvPr id="52" name="右箭头 5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6683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605470" y="1650988"/>
            <a:ext cx="1071570" cy="1135070"/>
            <a:chOff x="5605470" y="1650988"/>
            <a:chExt cx="1071570" cy="1135070"/>
          </a:xfrm>
        </p:grpSpPr>
        <p:sp>
          <p:nvSpPr>
            <p:cNvPr id="56" name="TextBox 55"/>
            <p:cNvSpPr txBox="1"/>
            <p:nvPr/>
          </p:nvSpPr>
          <p:spPr>
            <a:xfrm>
              <a:off x="5605470" y="24782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19850" y="165098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endPara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419316" y="2926124"/>
            <a:ext cx="928694" cy="1143008"/>
            <a:chOff x="3929058" y="2926124"/>
            <a:chExt cx="928694" cy="1143008"/>
          </a:xfrm>
        </p:grpSpPr>
        <p:sp>
          <p:nvSpPr>
            <p:cNvPr id="35" name="矩形 34"/>
            <p:cNvSpPr/>
            <p:nvPr/>
          </p:nvSpPr>
          <p:spPr>
            <a:xfrm>
              <a:off x="4500562" y="29261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>
              <a:off x="4311648" y="29721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9058" y="340416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2990820" y="12116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919514" y="2068868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γ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左大括号 40"/>
          <p:cNvSpPr/>
          <p:nvPr/>
        </p:nvSpPr>
        <p:spPr>
          <a:xfrm>
            <a:off x="3730600" y="2114906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8010" y="2546909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8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2674952" y="2431660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0" idx="0"/>
          </p:cNvCxnSpPr>
          <p:nvPr/>
        </p:nvCxnSpPr>
        <p:spPr>
          <a:xfrm>
            <a:off x="3526605" y="1640240"/>
            <a:ext cx="571504" cy="4286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5400000">
            <a:off x="2669793" y="16505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2705068" y="428604"/>
            <a:ext cx="1214446" cy="960601"/>
            <a:chOff x="4214810" y="428604"/>
            <a:chExt cx="1214446" cy="960601"/>
          </a:xfrm>
        </p:grpSpPr>
        <p:sp>
          <p:nvSpPr>
            <p:cNvPr id="47" name="TextBox 46"/>
            <p:cNvSpPr txBox="1"/>
            <p:nvPr/>
          </p:nvSpPr>
          <p:spPr>
            <a:xfrm>
              <a:off x="4214810" y="42860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72066" y="1142984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04870" y="1925992"/>
            <a:ext cx="1571636" cy="2503140"/>
            <a:chOff x="2643174" y="1568802"/>
            <a:chExt cx="1571636" cy="2503140"/>
          </a:xfrm>
        </p:grpSpPr>
        <p:sp>
          <p:nvSpPr>
            <p:cNvPr id="32" name="矩形 31"/>
            <p:cNvSpPr/>
            <p:nvPr/>
          </p:nvSpPr>
          <p:spPr>
            <a:xfrm>
              <a:off x="3214678" y="256893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3025764" y="261497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3174" y="304697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643306" y="156880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32" idx="0"/>
            </p:cNvCxnSpPr>
            <p:nvPr/>
          </p:nvCxnSpPr>
          <p:spPr>
            <a:xfrm rot="5400000">
              <a:off x="3303976" y="2145908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3232140" y="371194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 rot="16200000" flipH="1">
            <a:off x="2569733" y="816796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33498" y="3643314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LL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调整后的结果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628" y="1785926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结点带左子树</a:t>
            </a:r>
            <a:r>
              <a:rPr lang="el-GR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α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一起上升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的右孩子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原来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结点的右子树</a:t>
            </a:r>
            <a:r>
              <a:rPr lang="el-GR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β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的左子树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072066" y="1142984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LL</a:t>
            </a:r>
            <a:r>
              <a:rPr lang="zh-CN" altLang="en-US" sz="24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调整过程：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-0.07754 L -0.00885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-0.04838 C -0.01076 -0.05416 -0.03333 -0.05972 -0.04375 -0.07245 C -0.05416 -0.08518 -0.05243 -0.10486 -0.05069 -0.1243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600450" cy="5539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AVL</a:t>
            </a:r>
            <a:r>
              <a:rPr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LL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调整演示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7225" name="AutoShape 9"/>
          <p:cNvSpPr>
            <a:spLocks noChangeArrowheads="1"/>
          </p:cNvSpPr>
          <p:nvPr/>
        </p:nvSpPr>
        <p:spPr bwMode="auto">
          <a:xfrm>
            <a:off x="5945188" y="300513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694488" y="1989138"/>
            <a:ext cx="1981200" cy="1562516"/>
            <a:chOff x="6694488" y="1989138"/>
            <a:chExt cx="1981200" cy="1562516"/>
          </a:xfrm>
        </p:grpSpPr>
        <p:sp>
          <p:nvSpPr>
            <p:cNvPr id="137226" name="Oval 10"/>
            <p:cNvSpPr>
              <a:spLocks noChangeArrowheads="1"/>
            </p:cNvSpPr>
            <p:nvPr/>
          </p:nvSpPr>
          <p:spPr bwMode="auto">
            <a:xfrm>
              <a:off x="7456488" y="2014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66944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H="1">
              <a:off x="70754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9" name="Oval 13"/>
            <p:cNvSpPr>
              <a:spLocks noChangeArrowheads="1"/>
            </p:cNvSpPr>
            <p:nvPr/>
          </p:nvSpPr>
          <p:spPr bwMode="auto">
            <a:xfrm>
              <a:off x="82184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7837488" y="2395538"/>
              <a:ext cx="457200" cy="45720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59" name="Text Box 43"/>
            <p:cNvSpPr txBox="1">
              <a:spLocks noChangeArrowheads="1"/>
            </p:cNvSpPr>
            <p:nvPr/>
          </p:nvSpPr>
          <p:spPr bwMode="auto">
            <a:xfrm>
              <a:off x="6781800" y="3213100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8294688" y="3206750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7261" name="Text Box 45"/>
            <p:cNvSpPr txBox="1">
              <a:spLocks noChangeArrowheads="1"/>
            </p:cNvSpPr>
            <p:nvPr/>
          </p:nvSpPr>
          <p:spPr bwMode="auto">
            <a:xfrm>
              <a:off x="7935913" y="1989138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95288" y="2184400"/>
            <a:ext cx="1462087" cy="1604963"/>
            <a:chOff x="395288" y="2184400"/>
            <a:chExt cx="1462087" cy="1604963"/>
          </a:xfrm>
        </p:grpSpPr>
        <p:sp>
          <p:nvSpPr>
            <p:cNvPr id="40973" name="Oval 46"/>
            <p:cNvSpPr>
              <a:spLocks noChangeArrowheads="1"/>
            </p:cNvSpPr>
            <p:nvPr/>
          </p:nvSpPr>
          <p:spPr bwMode="auto">
            <a:xfrm>
              <a:off x="1400175" y="257016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974" name="Oval 47"/>
            <p:cNvSpPr>
              <a:spLocks noChangeArrowheads="1"/>
            </p:cNvSpPr>
            <p:nvPr/>
          </p:nvSpPr>
          <p:spPr bwMode="auto">
            <a:xfrm>
              <a:off x="638175" y="3332163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975" name="Line 49"/>
            <p:cNvSpPr>
              <a:spLocks noChangeShapeType="1"/>
            </p:cNvSpPr>
            <p:nvPr/>
          </p:nvSpPr>
          <p:spPr bwMode="auto">
            <a:xfrm flipH="1">
              <a:off x="1019175" y="2951163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977" name="Text Box 56"/>
            <p:cNvSpPr txBox="1">
              <a:spLocks noChangeArrowheads="1"/>
            </p:cNvSpPr>
            <p:nvPr/>
          </p:nvSpPr>
          <p:spPr bwMode="auto">
            <a:xfrm>
              <a:off x="395288" y="3192463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0978" name="Text Box 57"/>
            <p:cNvSpPr txBox="1">
              <a:spLocks noChangeArrowheads="1"/>
            </p:cNvSpPr>
            <p:nvPr/>
          </p:nvSpPr>
          <p:spPr bwMode="auto">
            <a:xfrm>
              <a:off x="1474788" y="2184400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51050" y="2708275"/>
            <a:ext cx="1235066" cy="504825"/>
            <a:chOff x="2051050" y="2708275"/>
            <a:chExt cx="1235066" cy="504825"/>
          </a:xfrm>
        </p:grpSpPr>
        <p:sp>
          <p:nvSpPr>
            <p:cNvPr id="40979" name="Text Box 39"/>
            <p:cNvSpPr txBox="1">
              <a:spLocks noChangeArrowheads="1"/>
            </p:cNvSpPr>
            <p:nvPr/>
          </p:nvSpPr>
          <p:spPr bwMode="auto">
            <a:xfrm>
              <a:off x="2278053" y="2708275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</a:t>
              </a: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0980" name="Line 58"/>
            <p:cNvSpPr>
              <a:spLocks noChangeShapeType="1"/>
            </p:cNvSpPr>
            <p:nvPr/>
          </p:nvSpPr>
          <p:spPr bwMode="auto">
            <a:xfrm>
              <a:off x="2051050" y="3213100"/>
              <a:ext cx="122396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14738" y="1628775"/>
            <a:ext cx="2254250" cy="2366963"/>
            <a:chOff x="3614738" y="1628775"/>
            <a:chExt cx="2254250" cy="2366963"/>
          </a:xfrm>
        </p:grpSpPr>
        <p:sp>
          <p:nvSpPr>
            <p:cNvPr id="137220" name="Oval 4"/>
            <p:cNvSpPr>
              <a:spLocks noChangeArrowheads="1"/>
            </p:cNvSpPr>
            <p:nvPr/>
          </p:nvSpPr>
          <p:spPr bwMode="auto">
            <a:xfrm>
              <a:off x="5411788" y="2014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1" name="Oval 5"/>
            <p:cNvSpPr>
              <a:spLocks noChangeArrowheads="1"/>
            </p:cNvSpPr>
            <p:nvPr/>
          </p:nvSpPr>
          <p:spPr bwMode="auto">
            <a:xfrm>
              <a:off x="4649788" y="2776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2" name="Oval 6"/>
            <p:cNvSpPr>
              <a:spLocks noChangeArrowheads="1"/>
            </p:cNvSpPr>
            <p:nvPr/>
          </p:nvSpPr>
          <p:spPr bwMode="auto">
            <a:xfrm>
              <a:off x="3887788" y="3538538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3" name="Line 7"/>
            <p:cNvSpPr>
              <a:spLocks noChangeShapeType="1"/>
            </p:cNvSpPr>
            <p:nvPr/>
          </p:nvSpPr>
          <p:spPr bwMode="auto">
            <a:xfrm flipH="1">
              <a:off x="5030788" y="2395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24" name="Line 8"/>
            <p:cNvSpPr>
              <a:spLocks noChangeShapeType="1"/>
            </p:cNvSpPr>
            <p:nvPr/>
          </p:nvSpPr>
          <p:spPr bwMode="auto">
            <a:xfrm flipH="1">
              <a:off x="4268788" y="3157538"/>
              <a:ext cx="457200" cy="45720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4910138" y="2276475"/>
              <a:ext cx="2873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4191000" y="2997200"/>
              <a:ext cx="287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800" b="1" i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sp>
          <p:nvSpPr>
            <p:cNvPr id="137256" name="Text Box 40"/>
            <p:cNvSpPr txBox="1">
              <a:spLocks noChangeArrowheads="1"/>
            </p:cNvSpPr>
            <p:nvPr/>
          </p:nvSpPr>
          <p:spPr bwMode="auto">
            <a:xfrm>
              <a:off x="3614738" y="3429000"/>
              <a:ext cx="287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4406900" y="2636838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7258" name="Text Box 42"/>
            <p:cNvSpPr txBox="1">
              <a:spLocks noChangeArrowheads="1"/>
            </p:cNvSpPr>
            <p:nvPr/>
          </p:nvSpPr>
          <p:spPr bwMode="auto">
            <a:xfrm>
              <a:off x="5486400" y="1628775"/>
              <a:ext cx="2873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16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37277" name="Text Box 61"/>
          <p:cNvSpPr txBox="1">
            <a:spLocks noChangeArrowheads="1"/>
          </p:cNvSpPr>
          <p:nvPr/>
        </p:nvSpPr>
        <p:spPr bwMode="auto">
          <a:xfrm>
            <a:off x="3563938" y="4437063"/>
            <a:ext cx="252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插入关键字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的结果</a:t>
            </a:r>
          </a:p>
        </p:txBody>
      </p:sp>
      <p:sp>
        <p:nvSpPr>
          <p:cNvPr id="137279" name="Text Box 63"/>
          <p:cNvSpPr txBox="1">
            <a:spLocks noChangeArrowheads="1"/>
          </p:cNvSpPr>
          <p:nvPr/>
        </p:nvSpPr>
        <p:spPr bwMode="auto">
          <a:xfrm>
            <a:off x="6858016" y="4286256"/>
            <a:ext cx="1727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调整完毕</a:t>
            </a:r>
          </a:p>
        </p:txBody>
      </p:sp>
      <p:sp>
        <p:nvSpPr>
          <p:cNvPr id="137280" name="Line 64"/>
          <p:cNvSpPr>
            <a:spLocks noChangeShapeType="1"/>
          </p:cNvSpPr>
          <p:nvPr/>
        </p:nvSpPr>
        <p:spPr bwMode="auto">
          <a:xfrm flipV="1">
            <a:off x="4864100" y="1747838"/>
            <a:ext cx="0" cy="1008062"/>
          </a:xfrm>
          <a:prstGeom prst="line">
            <a:avLst/>
          </a:prstGeom>
          <a:noFill/>
          <a:ln w="57150">
            <a:solidFill>
              <a:srgbClr val="99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72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3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animBg="1"/>
      <p:bldP spid="137277" grpId="0"/>
      <p:bldP spid="137279" grpId="0"/>
      <p:bldP spid="137280" grpId="0" animBg="1"/>
      <p:bldP spid="137280" grpId="1" animBg="1"/>
      <p:bldP spid="13728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00034" y="357166"/>
            <a:ext cx="27146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4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altLang="zh-CN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RR</a:t>
            </a:r>
            <a:r>
              <a:rPr lang="zh-CN" altLang="en-US" sz="2400" b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型调整</a:t>
            </a:r>
          </a:p>
        </p:txBody>
      </p:sp>
      <p:sp>
        <p:nvSpPr>
          <p:cNvPr id="7" name="矩形 6"/>
          <p:cNvSpPr/>
          <p:nvPr/>
        </p:nvSpPr>
        <p:spPr>
          <a:xfrm>
            <a:off x="2000232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α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811318" y="2903534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6228" y="3335537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8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14678" y="2857496"/>
            <a:ext cx="35719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000" dirty="0" smtClean="0">
                <a:latin typeface="Consolas" pitchFamily="49" charset="0"/>
                <a:cs typeface="Consolas" pitchFamily="49" charset="0"/>
              </a:rPr>
              <a:t>β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025764" y="2903534"/>
            <a:ext cx="108000" cy="1071570"/>
          </a:xfrm>
          <a:prstGeom prst="leftBrac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0674" y="3335537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1800" b="1" i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8860" y="185736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90686" y="114298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16533" y="2000240"/>
            <a:ext cx="869319" cy="1143008"/>
            <a:chOff x="2904163" y="2000240"/>
            <a:chExt cx="869319" cy="1143008"/>
          </a:xfrm>
        </p:grpSpPr>
        <p:sp>
          <p:nvSpPr>
            <p:cNvPr id="15" name="矩形 14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04163" y="2478281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18" name="直接连接符 17"/>
          <p:cNvCxnSpPr>
            <a:stCxn id="13" idx="3"/>
            <a:endCxn id="7" idx="0"/>
          </p:cNvCxnSpPr>
          <p:nvPr/>
        </p:nvCxnSpPr>
        <p:spPr>
          <a:xfrm rot="5400000">
            <a:off x="2089530" y="2434470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10" idx="0"/>
          </p:cNvCxnSpPr>
          <p:nvPr/>
        </p:nvCxnSpPr>
        <p:spPr>
          <a:xfrm rot="16200000" flipH="1">
            <a:off x="2898810" y="2363032"/>
            <a:ext cx="512323" cy="47660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3" idx="1"/>
          </p:cNvCxnSpPr>
          <p:nvPr/>
        </p:nvCxnSpPr>
        <p:spPr>
          <a:xfrm>
            <a:off x="2023251" y="1558912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1179138" y="1607332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4934" y="107154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16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6050" y="1571612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600" b="1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988324" y="378338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143372" y="1360670"/>
            <a:ext cx="642942" cy="1428760"/>
            <a:chOff x="3857620" y="1000108"/>
            <a:chExt cx="642942" cy="1428760"/>
          </a:xfrm>
        </p:grpSpPr>
        <p:sp>
          <p:nvSpPr>
            <p:cNvPr id="42" name="右箭头 41"/>
            <p:cNvSpPr/>
            <p:nvPr/>
          </p:nvSpPr>
          <p:spPr>
            <a:xfrm>
              <a:off x="3857620" y="2214554"/>
              <a:ext cx="642942" cy="21431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6683" y="1000108"/>
              <a:ext cx="492443" cy="11430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插入结点</a:t>
              </a:r>
              <a:endPara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214942" y="882998"/>
            <a:ext cx="3143272" cy="2857520"/>
            <a:chOff x="5214942" y="882998"/>
            <a:chExt cx="3143272" cy="2857520"/>
          </a:xfrm>
        </p:grpSpPr>
        <p:sp>
          <p:nvSpPr>
            <p:cNvPr id="49" name="矩形 48"/>
            <p:cNvSpPr/>
            <p:nvPr/>
          </p:nvSpPr>
          <p:spPr>
            <a:xfrm>
              <a:off x="6786578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6597664" y="264354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86512" y="3075551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001024" y="259751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7812110" y="264354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00958" y="3075551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215206" y="159737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277032" y="88299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214942" y="1740254"/>
              <a:ext cx="857256" cy="1143008"/>
              <a:chOff x="2916226" y="2000240"/>
              <a:chExt cx="857256" cy="114300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416292" y="2000240"/>
                <a:ext cx="357190" cy="11430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2000" dirty="0" smtClean="0">
                    <a:latin typeface="Consolas" pitchFamily="49" charset="0"/>
                    <a:cs typeface="Consolas" pitchFamily="49" charset="0"/>
                  </a:rPr>
                  <a:t>γ</a:t>
                </a:r>
                <a:endParaRPr lang="zh-CN" altLang="en-US" sz="20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左大括号 58"/>
              <p:cNvSpPr/>
              <p:nvPr/>
            </p:nvSpPr>
            <p:spPr>
              <a:xfrm>
                <a:off x="3227378" y="2046278"/>
                <a:ext cx="108000" cy="1071570"/>
              </a:xfrm>
              <a:prstGeom prst="leftBrace">
                <a:avLst/>
              </a:prstGeom>
              <a:ln w="28575">
                <a:solidFill>
                  <a:srgbClr val="99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16226" y="2478281"/>
                <a:ext cx="3571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b="1" i="1" dirty="0" smtClean="0">
                    <a:solidFill>
                      <a:srgbClr val="3333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h</a:t>
                </a:r>
                <a:endParaRPr lang="zh-CN" altLang="en-US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cxnSp>
          <p:nvCxnSpPr>
            <p:cNvPr id="61" name="直接连接符 60"/>
            <p:cNvCxnSpPr>
              <a:stCxn id="55" idx="3"/>
              <a:endCxn id="49" idx="0"/>
            </p:cNvCxnSpPr>
            <p:nvPr/>
          </p:nvCxnSpPr>
          <p:spPr>
            <a:xfrm rot="5400000">
              <a:off x="6875876" y="2174484"/>
              <a:ext cx="512323" cy="333728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7685156" y="2103046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endCxn id="55" idx="1"/>
            </p:cNvCxnSpPr>
            <p:nvPr/>
          </p:nvCxnSpPr>
          <p:spPr>
            <a:xfrm>
              <a:off x="6809597" y="1298926"/>
              <a:ext cx="489304" cy="382147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5965484" y="1347346"/>
              <a:ext cx="382146" cy="33610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991280" y="811560"/>
            <a:ext cx="1938306" cy="746287"/>
            <a:chOff x="5991280" y="811560"/>
            <a:chExt cx="1938306" cy="746287"/>
          </a:xfrm>
        </p:grpSpPr>
        <p:sp>
          <p:nvSpPr>
            <p:cNvPr id="65" name="TextBox 64"/>
            <p:cNvSpPr txBox="1"/>
            <p:nvPr/>
          </p:nvSpPr>
          <p:spPr>
            <a:xfrm>
              <a:off x="5991280" y="811560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72396" y="131162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000892" y="1168750"/>
            <a:ext cx="1214446" cy="1143008"/>
            <a:chOff x="7000892" y="1168750"/>
            <a:chExt cx="1214446" cy="1143008"/>
          </a:xfrm>
        </p:grpSpPr>
        <p:sp>
          <p:nvSpPr>
            <p:cNvPr id="46" name="TextBox 45"/>
            <p:cNvSpPr txBox="1"/>
            <p:nvPr/>
          </p:nvSpPr>
          <p:spPr>
            <a:xfrm>
              <a:off x="7000892" y="11687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58148" y="2003981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endParaRPr lang="zh-CN" altLang="en-US" sz="20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2205066" y="2811824"/>
            <a:ext cx="928694" cy="1143008"/>
            <a:chOff x="3357554" y="2811824"/>
            <a:chExt cx="928694" cy="1143008"/>
          </a:xfrm>
        </p:grpSpPr>
        <p:sp>
          <p:nvSpPr>
            <p:cNvPr id="49" name="矩形 48"/>
            <p:cNvSpPr/>
            <p:nvPr/>
          </p:nvSpPr>
          <p:spPr>
            <a:xfrm>
              <a:off x="3929058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α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3740144" y="28578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7554" y="328986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2267024" y="1097312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b="1" i="1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6"/>
          <p:cNvGrpSpPr/>
          <p:nvPr/>
        </p:nvGrpSpPr>
        <p:grpSpPr>
          <a:xfrm>
            <a:off x="1133496" y="1954568"/>
            <a:ext cx="928694" cy="1143008"/>
            <a:chOff x="2844788" y="2000240"/>
            <a:chExt cx="928694" cy="1143008"/>
          </a:xfrm>
        </p:grpSpPr>
        <p:sp>
          <p:nvSpPr>
            <p:cNvPr id="58" name="矩形 57"/>
            <p:cNvSpPr/>
            <p:nvPr/>
          </p:nvSpPr>
          <p:spPr>
            <a:xfrm>
              <a:off x="3416292" y="2000240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γ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3227378" y="2046278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44788" y="2478281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 rot="5400000">
            <a:off x="2865868" y="2388798"/>
            <a:ext cx="512323" cy="33372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205198" y="1811692"/>
            <a:ext cx="1143008" cy="2546002"/>
            <a:chOff x="4357686" y="1811692"/>
            <a:chExt cx="1143008" cy="2546002"/>
          </a:xfrm>
        </p:grpSpPr>
        <p:sp>
          <p:nvSpPr>
            <p:cNvPr id="40" name="椭圆 39"/>
            <p:cNvSpPr/>
            <p:nvPr/>
          </p:nvSpPr>
          <p:spPr>
            <a:xfrm>
              <a:off x="5130804" y="399769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2811824"/>
              <a:ext cx="357190" cy="1143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000" dirty="0" smtClean="0">
                  <a:latin typeface="Consolas" pitchFamily="49" charset="0"/>
                  <a:cs typeface="Consolas" pitchFamily="49" charset="0"/>
                </a:rPr>
                <a:t>β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4954590" y="2857862"/>
              <a:ext cx="108000" cy="1071570"/>
            </a:xfrm>
            <a:prstGeom prst="leftBrac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328986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endParaRPr lang="zh-CN" altLang="en-US" sz="1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357686" y="1811692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b="1" i="1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直接连接符 61"/>
            <p:cNvCxnSpPr>
              <a:stCxn id="55" idx="5"/>
              <a:endCxn id="52" idx="0"/>
            </p:cNvCxnSpPr>
            <p:nvPr/>
          </p:nvCxnSpPr>
          <p:spPr>
            <a:xfrm rot="16200000" flipH="1">
              <a:off x="4827636" y="2317360"/>
              <a:ext cx="512323" cy="476604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2799589" y="1513240"/>
            <a:ext cx="489304" cy="38214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>
            <a:off x="1955476" y="1561660"/>
            <a:ext cx="382146" cy="33610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1919314" y="263703"/>
            <a:ext cx="1357322" cy="1054064"/>
            <a:chOff x="3071802" y="263703"/>
            <a:chExt cx="1357322" cy="1054064"/>
          </a:xfrm>
        </p:grpSpPr>
        <p:sp>
          <p:nvSpPr>
            <p:cNvPr id="65" name="TextBox 64"/>
            <p:cNvSpPr txBox="1"/>
            <p:nvPr/>
          </p:nvSpPr>
          <p:spPr>
            <a:xfrm>
              <a:off x="4071934" y="263703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71802" y="107154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b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endParaRPr lang="zh-CN" altLang="en-US" sz="1600" b="1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 rot="10800000" flipV="1">
            <a:off x="2806736" y="785794"/>
            <a:ext cx="469901" cy="45878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47876" y="3571876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RR</a:t>
            </a:r>
            <a:r>
              <a:rPr lang="zh-CN" altLang="en-US" sz="2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调整后的结果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984E60-CADE-4266-8DC7-A91C528B8A31}" type="slidenum">
              <a:rPr lang="en-US" altLang="zh-CN" smtClean="0">
                <a:latin typeface="Consolas" pitchFamily="49" charset="0"/>
                <a:cs typeface="Consolas" pitchFamily="49" charset="0"/>
              </a:rPr>
              <a:pPr>
                <a:defRPr/>
              </a:pPr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/29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628" y="1785926"/>
            <a:ext cx="371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结点带右子树</a:t>
            </a:r>
            <a:r>
              <a:rPr lang="el-GR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β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一起上升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结点成为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的左孩子</a:t>
            </a:r>
            <a:endParaRPr lang="en-US" altLang="zh-CN" sz="2000" b="1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原来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结点的左子树</a:t>
            </a:r>
            <a:r>
              <a:rPr lang="el-GR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α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</a:t>
            </a: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的右子树</a:t>
            </a:r>
            <a:endParaRPr lang="zh-CN" altLang="en-US" sz="20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4857752" y="1142984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RR</a:t>
            </a:r>
            <a:r>
              <a:rPr lang="zh-CN" altLang="en-US" sz="2400" b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型调整过程：</a:t>
            </a:r>
            <a:endParaRPr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-0.00232 C 0.05052 -0.02338 0.04809 -0.04421 0.03924 -0.08009 C 0.03038 -0.11597 0.01528 -0.16667 0.00035 -0.2171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2.96296E-6 C 0.00278 -0.01412 0.00278 -0.02801 0.00695 -0.04908 C 0.01129 -0.07014 0.01997 -0.09838 0.02865 -0.1266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333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solidFill>
              <a:srgbClr val="3333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1212</Words>
  <Application>Microsoft PowerPoint</Application>
  <PresentationFormat>全屏显示(4:3)</PresentationFormat>
  <Paragraphs>592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670</cp:revision>
  <dcterms:created xsi:type="dcterms:W3CDTF">2004-04-11T01:33:44Z</dcterms:created>
  <dcterms:modified xsi:type="dcterms:W3CDTF">2017-12-15T07:03:59Z</dcterms:modified>
</cp:coreProperties>
</file>