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405" r:id="rId2"/>
    <p:sldId id="412" r:id="rId3"/>
    <p:sldId id="413" r:id="rId4"/>
    <p:sldId id="411" r:id="rId5"/>
    <p:sldId id="310" r:id="rId6"/>
    <p:sldId id="431" r:id="rId7"/>
    <p:sldId id="432" r:id="rId8"/>
    <p:sldId id="311" r:id="rId9"/>
    <p:sldId id="414" r:id="rId10"/>
    <p:sldId id="312" r:id="rId11"/>
    <p:sldId id="313" r:id="rId12"/>
    <p:sldId id="314" r:id="rId13"/>
    <p:sldId id="415" r:id="rId14"/>
    <p:sldId id="403" r:id="rId15"/>
    <p:sldId id="416" r:id="rId16"/>
    <p:sldId id="419" r:id="rId17"/>
    <p:sldId id="317" r:id="rId18"/>
    <p:sldId id="418" r:id="rId19"/>
    <p:sldId id="429" r:id="rId20"/>
    <p:sldId id="430" r:id="rId21"/>
    <p:sldId id="319" r:id="rId22"/>
    <p:sldId id="407" r:id="rId23"/>
    <p:sldId id="420" r:id="rId24"/>
    <p:sldId id="421" r:id="rId25"/>
    <p:sldId id="422" r:id="rId26"/>
    <p:sldId id="423" r:id="rId27"/>
    <p:sldId id="320" r:id="rId28"/>
    <p:sldId id="424" r:id="rId29"/>
    <p:sldId id="408" r:id="rId30"/>
    <p:sldId id="321" r:id="rId31"/>
    <p:sldId id="426" r:id="rId32"/>
    <p:sldId id="427" r:id="rId33"/>
    <p:sldId id="428" r:id="rId34"/>
    <p:sldId id="425" r:id="rId35"/>
    <p:sldId id="406" r:id="rId3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CC00CC"/>
    <a:srgbClr val="FF0000"/>
    <a:srgbClr val="A9B3FD"/>
    <a:srgbClr val="F8C5AE"/>
    <a:srgbClr val="05050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3" autoAdjust="0"/>
    <p:restoredTop sz="94685" autoAdjust="0"/>
  </p:normalViewPr>
  <p:slideViewPr>
    <p:cSldViewPr>
      <p:cViewPr varScale="1">
        <p:scale>
          <a:sx n="75" d="100"/>
          <a:sy n="75" d="100"/>
        </p:scale>
        <p:origin x="-6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5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AC373769-C437-455A-9EE8-3C9CE0C4A95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963-21D7-41AE-92E5-60DF1274827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0FC6-A272-4FEA-A540-BE0B779152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5748-2D64-4815-AE79-88015E5F260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2BB3F-4B2C-44F3-BF8D-E692F381D8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CCD84E6E-D0AA-4CFC-AC78-FBF12F6812A9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2320-17F7-4214-B89B-7ACC435BE6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BA079-12E7-4712-8B69-F19017E1F4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3E04-2A92-4209-B564-A32E915786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AF074-D08F-4072-BC0B-C729EF26179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216B4EAB-AF76-4CCC-B2BB-91B2CA8F47F6}" type="slidenum">
              <a:rPr lang="en-US" altLang="zh-CN" smtClean="0"/>
              <a:pPr/>
              <a:t>‹#›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EE0F8-683C-4856-8743-1D3B7F30D4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E2D6D-2243-4A6D-A363-5C72324B1B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4212-6727-418B-9FEC-BC53EA5039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Oval 4"/>
          <p:cNvSpPr>
            <a:spLocks noChangeArrowheads="1"/>
          </p:cNvSpPr>
          <p:nvPr/>
        </p:nvSpPr>
        <p:spPr bwMode="auto">
          <a:xfrm>
            <a:off x="1741507" y="34384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5" name="Oval 5"/>
          <p:cNvSpPr>
            <a:spLocks noChangeArrowheads="1"/>
          </p:cNvSpPr>
          <p:nvPr/>
        </p:nvSpPr>
        <p:spPr bwMode="auto">
          <a:xfrm>
            <a:off x="1957407" y="36543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6" name="Oval 6"/>
          <p:cNvSpPr>
            <a:spLocks noChangeArrowheads="1"/>
          </p:cNvSpPr>
          <p:nvPr/>
        </p:nvSpPr>
        <p:spPr bwMode="auto">
          <a:xfrm>
            <a:off x="2173307" y="38702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7" name="Oval 7"/>
          <p:cNvSpPr>
            <a:spLocks noChangeArrowheads="1"/>
          </p:cNvSpPr>
          <p:nvPr/>
        </p:nvSpPr>
        <p:spPr bwMode="auto">
          <a:xfrm>
            <a:off x="2460644" y="3365460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8" name="Oval 8"/>
          <p:cNvSpPr>
            <a:spLocks noChangeArrowheads="1"/>
          </p:cNvSpPr>
          <p:nvPr/>
        </p:nvSpPr>
        <p:spPr bwMode="auto">
          <a:xfrm>
            <a:off x="1741507" y="423064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29" name="Oval 9"/>
          <p:cNvSpPr>
            <a:spLocks noChangeArrowheads="1"/>
          </p:cNvSpPr>
          <p:nvPr/>
        </p:nvSpPr>
        <p:spPr bwMode="auto">
          <a:xfrm>
            <a:off x="2533669" y="4157623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0" name="Oval 10"/>
          <p:cNvSpPr>
            <a:spLocks noChangeArrowheads="1"/>
          </p:cNvSpPr>
          <p:nvPr/>
        </p:nvSpPr>
        <p:spPr bwMode="auto">
          <a:xfrm>
            <a:off x="2894032" y="3798848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1" name="Oval 11"/>
          <p:cNvSpPr>
            <a:spLocks noChangeArrowheads="1"/>
          </p:cNvSpPr>
          <p:nvPr/>
        </p:nvSpPr>
        <p:spPr bwMode="auto">
          <a:xfrm>
            <a:off x="2389207" y="4591010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2" name="Oval 12"/>
          <p:cNvSpPr>
            <a:spLocks noChangeArrowheads="1"/>
          </p:cNvSpPr>
          <p:nvPr/>
        </p:nvSpPr>
        <p:spPr bwMode="auto">
          <a:xfrm>
            <a:off x="2965469" y="3438485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3" name="AutoShape 13"/>
          <p:cNvSpPr>
            <a:spLocks noChangeArrowheads="1"/>
          </p:cNvSpPr>
          <p:nvPr/>
        </p:nvSpPr>
        <p:spPr bwMode="auto">
          <a:xfrm>
            <a:off x="3613169" y="4157623"/>
            <a:ext cx="2160588" cy="360362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3613169" y="370358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某种函数关系</a:t>
            </a:r>
          </a:p>
        </p:txBody>
      </p:sp>
      <p:sp>
        <p:nvSpPr>
          <p:cNvPr id="184335" name="AutoShape 15"/>
          <p:cNvSpPr>
            <a:spLocks noChangeAspect="1" noChangeArrowheads="1"/>
          </p:cNvSpPr>
          <p:nvPr/>
        </p:nvSpPr>
        <p:spPr bwMode="auto">
          <a:xfrm>
            <a:off x="6099194" y="3654385"/>
            <a:ext cx="1258888" cy="122078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存储地址</a:t>
            </a: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3409958" y="4600526"/>
            <a:ext cx="2214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存储地址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(key)</a:t>
            </a:r>
          </a:p>
        </p:txBody>
      </p:sp>
      <p:sp>
        <p:nvSpPr>
          <p:cNvPr id="17" name="Text Box 8" descr="信纸"/>
          <p:cNvSpPr txBox="1">
            <a:spLocks noChangeArrowheads="1"/>
          </p:cNvSpPr>
          <p:nvPr/>
        </p:nvSpPr>
        <p:spPr bwMode="auto">
          <a:xfrm>
            <a:off x="2419364" y="357166"/>
            <a:ext cx="4152900" cy="5794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9.4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哈希表的查找</a:t>
            </a:r>
          </a:p>
        </p:txBody>
      </p:sp>
      <p:sp>
        <p:nvSpPr>
          <p:cNvPr id="18" name="Text Box 1027" descr="粉色面巾纸"/>
          <p:cNvSpPr txBox="1">
            <a:spLocks noChangeArrowheads="1"/>
          </p:cNvSpPr>
          <p:nvPr/>
        </p:nvSpPr>
        <p:spPr bwMode="auto">
          <a:xfrm>
            <a:off x="500034" y="1571612"/>
            <a:ext cx="4537075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9.4.1  </a:t>
            </a:r>
            <a:r>
              <a:rPr kumimoji="1" lang="zh-CN" altLang="en-US" sz="3200" dirty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哈希表的基本概念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28662" y="250030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、</a:t>
            </a:r>
            <a:r>
              <a:rPr kumimoji="1"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哈希表</a:t>
            </a:r>
            <a:r>
              <a:rPr lang="zh-CN" altLang="en-US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适合</a:t>
            </a:r>
            <a:r>
              <a:rPr lang="zh-CN" altLang="en-US" dirty="0" smtClean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情况</a:t>
            </a:r>
            <a:endParaRPr lang="zh-CN" altLang="en-US" dirty="0">
              <a:solidFill>
                <a:srgbClr val="FF0000"/>
              </a:solidFill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312647"/>
            <a:ext cx="8286808" cy="97906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0000" tIns="180000" rIns="216000" bIns="180000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注意：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哈希表是一种存储结构，它并非适合任何情况，主要适合记录的关键字与存储地址存在</a:t>
            </a:r>
            <a:r>
              <a:rPr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某种函数关系的数据</a:t>
            </a:r>
            <a:r>
              <a:rPr kumimoji="1" lang="zh-CN" altLang="en-US" sz="20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1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40549"/>
            <a:ext cx="278608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、除留余数法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2132949"/>
            <a:ext cx="464347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918635"/>
            <a:ext cx="157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哈希表存储空间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8926" y="16328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7554" y="1632883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1632883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dirty="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5143504" y="626257"/>
            <a:ext cx="250033" cy="4393437"/>
          </a:xfrm>
          <a:prstGeom prst="leftBrace">
            <a:avLst/>
          </a:prstGeom>
          <a:ln w="2857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868" y="2983711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个单元：空间为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857752" y="526301"/>
            <a:ext cx="428628" cy="42862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5000628" y="1169243"/>
            <a:ext cx="214314" cy="71438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6380" y="1240681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哈希函数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3598135"/>
            <a:ext cx="7715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除留余数法的哈希函数</a:t>
            </a:r>
            <a:r>
              <a:rPr kumimoji="1" lang="en-US" altLang="zh-CN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kumimoji="1" lang="en-US" altLang="zh-CN" i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(mod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为求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余运算，</a:t>
            </a:r>
            <a:r>
              <a:rPr kumimoji="1" lang="en-US" altLang="zh-CN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en-US" altLang="zh-CN" dirty="0" err="1" smtClean="0"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最好是质数（素数）。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034" y="5312647"/>
            <a:ext cx="8286808" cy="76944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除留余数法就是把</a:t>
            </a:r>
            <a:r>
              <a:rPr kumimoji="1" lang="en-US" altLang="zh-CN" sz="22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个记录按关键字映射的</a:t>
            </a:r>
            <a:r>
              <a:rPr kumimoji="1" lang="en-US" altLang="zh-CN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～</a:t>
            </a:r>
            <a:r>
              <a:rPr kumimoji="1" lang="en-US" altLang="zh-CN" sz="22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的哈希空间中。而模</a:t>
            </a:r>
            <a:r>
              <a:rPr kumimoji="1" lang="en-US" altLang="zh-CN" sz="2200" i="1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（素数）时出现冲突的可能性更小。</a:t>
            </a:r>
            <a:endParaRPr lang="zh-CN" altLang="en-US" sz="22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7620" y="160806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85786" y="5214950"/>
            <a:ext cx="75009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地址的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75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62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20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42852"/>
            <a:ext cx="278608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、数字分析法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390974"/>
          <a:ext cx="4714912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/>
                <a:gridCol w="589364"/>
                <a:gridCol w="589364"/>
                <a:gridCol w="589364"/>
                <a:gridCol w="589364"/>
                <a:gridCol w="589364"/>
                <a:gridCol w="589364"/>
                <a:gridCol w="58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3333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3333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79486" y="1390974"/>
          <a:ext cx="1178728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89364"/>
                <a:gridCol w="5893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28794" y="85723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86446" y="1357298"/>
            <a:ext cx="1179434" cy="1571636"/>
            <a:chOff x="5786446" y="1571612"/>
            <a:chExt cx="1179434" cy="1571636"/>
          </a:xfrm>
        </p:grpSpPr>
        <p:sp>
          <p:nvSpPr>
            <p:cNvPr id="6" name="右箭头 5"/>
            <p:cNvSpPr/>
            <p:nvPr/>
          </p:nvSpPr>
          <p:spPr>
            <a:xfrm>
              <a:off x="5786446" y="2857496"/>
              <a:ext cx="1143008" cy="285752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7884" y="1571612"/>
              <a:ext cx="1107996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取</a:t>
              </a:r>
              <a:r>
                <a:rPr kumimoji="1" lang="zh-CN" altLang="en-US" sz="2000" dirty="0" smtClean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最后两位</a:t>
              </a:r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作为哈希地址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1" name="右弧形箭头 10"/>
          <p:cNvSpPr/>
          <p:nvPr/>
        </p:nvSpPr>
        <p:spPr>
          <a:xfrm>
            <a:off x="7572396" y="4500570"/>
            <a:ext cx="285752" cy="928694"/>
          </a:xfrm>
          <a:prstGeom prst="curved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7290" y="5743534"/>
            <a:ext cx="6572296" cy="757300"/>
            <a:chOff x="1357290" y="5743534"/>
            <a:chExt cx="6572296" cy="757300"/>
          </a:xfrm>
        </p:grpSpPr>
        <p:sp>
          <p:nvSpPr>
            <p:cNvPr id="12" name="圆角矩形 11"/>
            <p:cNvSpPr/>
            <p:nvPr/>
          </p:nvSpPr>
          <p:spPr>
            <a:xfrm>
              <a:off x="1357290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大数值范围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857884" y="5857892"/>
              <a:ext cx="2071702" cy="64294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小数值范围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3571868" y="6143644"/>
              <a:ext cx="2071702" cy="214314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43306" y="574353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57224" y="2071678"/>
            <a:ext cx="7358114" cy="161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解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，设计除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留余数法的哈希函数为：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mod 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应为小于等于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素数，设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p=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39750" y="333375"/>
            <a:ext cx="8064500" cy="127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9-9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p350】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哈希函数建立如下关键字集合的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(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，共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个关键字。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4546" y="3429000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注意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存在哈希冲突</a:t>
            </a:r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228842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5720" y="252691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16  74  60  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43  54  90  46  31  29  88  77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h(16)=3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h(74)=9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h(60)=8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h(43)=4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h(54)=2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h(90)=12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h(46)=7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h(31)=5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7488" y="1395699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h(29)=3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1448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5742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0036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643306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2919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15074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43900" y="2614607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2500306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rot="5400000" flipH="1" flipV="1">
            <a:off x="1679555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rot="5400000" flipH="1" flipV="1">
            <a:off x="224947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2965439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rot="5400000" flipH="1" flipV="1">
            <a:off x="3636163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rot="5400000" flipH="1" flipV="1">
            <a:off x="432276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rot="5400000" flipH="1" flipV="1">
            <a:off x="4934079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rot="5400000" flipH="1" flipV="1">
            <a:off x="5668051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rot="5400000" flipH="1" flipV="1">
            <a:off x="6279369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5400000" flipH="1" flipV="1">
            <a:off x="6964379" y="938989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928662" y="1664004"/>
            <a:ext cx="7391422" cy="54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定址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法：冲突时找一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新的空闲的哈希</a:t>
            </a:r>
            <a:r>
              <a:rPr kumimoji="1" lang="zh-CN" altLang="en-US" sz="2200" dirty="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地址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      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785786" y="1142984"/>
            <a:ext cx="2663825" cy="420688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、开放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定址法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12" y="2895897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怎么找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空闲单元？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143372" y="2324393"/>
            <a:ext cx="285752" cy="5000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3753153"/>
            <a:ext cx="72866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实例：晚到电影院找座位的情况就是采用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开放定址法。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596" y="4551651"/>
            <a:ext cx="8286808" cy="91307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示例：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如果你买了</a:t>
            </a:r>
            <a:r>
              <a:rPr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电影票，到电影院时已经开映了，你的位置被别人占用了，你需要找一个空位置</a:t>
            </a:r>
            <a:r>
              <a:rPr kumimoji="1" lang="zh-CN" altLang="en-US" sz="220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。这就是开放定址法的思路。</a:t>
            </a:r>
            <a:endParaRPr lang="zh-CN" altLang="en-US" sz="220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Text Box 2" descr="蓝色面巾纸"/>
          <p:cNvSpPr txBox="1">
            <a:spLocks noChangeArrowheads="1"/>
          </p:cNvSpPr>
          <p:nvPr/>
        </p:nvSpPr>
        <p:spPr bwMode="auto">
          <a:xfrm>
            <a:off x="357158" y="285728"/>
            <a:ext cx="5286412" cy="535531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3200" dirty="0" smtClean="0">
                <a:solidFill>
                  <a:schemeClr val="bg1"/>
                </a:solidFill>
                <a:ea typeface="隶书" pitchFamily="49" charset="-122"/>
                <a:cs typeface="Times New Roman" pitchFamily="18" charset="0"/>
              </a:rPr>
              <a:t>9.4.3  </a:t>
            </a:r>
            <a:r>
              <a:rPr kumimoji="1" lang="zh-CN" altLang="en-US" sz="3200" dirty="0" smtClean="0">
                <a:solidFill>
                  <a:schemeClr val="bg1"/>
                </a:solidFill>
                <a:ea typeface="隶书" pitchFamily="49" charset="-122"/>
                <a:cs typeface="Times New Roman" pitchFamily="18" charset="0"/>
              </a:rPr>
              <a:t>哈希冲突解决方法 </a:t>
            </a:r>
            <a:endParaRPr kumimoji="1" lang="zh-CN" altLang="en-US" sz="3200" dirty="0">
              <a:solidFill>
                <a:schemeClr val="bg1"/>
              </a:solidFill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714348" y="1000108"/>
            <a:ext cx="574834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线性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探查法的数学递推描述公式为：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-30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+1) mod 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(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428604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）线性探查法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3000372"/>
            <a:ext cx="7572428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    示例：在电影院中找被占用位置的后面空位置！模</a:t>
            </a:r>
            <a:r>
              <a:rPr lang="en-US" altLang="zh-CN" sz="2200" i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是为了保证找到的位置在</a:t>
            </a: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～</a:t>
            </a:r>
            <a:r>
              <a:rPr lang="en-US" altLang="zh-CN" sz="2200" i="1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</a:t>
            </a: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-1</a:t>
            </a:r>
            <a:r>
              <a:rPr lang="zh-CN" altLang="en-US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的有效空间中。</a:t>
            </a:r>
            <a:endParaRPr lang="zh-CN" altLang="en-US" sz="220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4143380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非同义词冲突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哈希函数值不相同的两个记录争夺同一个后继哈希地址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堆积（或聚集）现象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00034" y="857232"/>
            <a:ext cx="8077200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平方</a:t>
            </a:r>
            <a:r>
              <a:rPr kumimoji="1"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探查法的数学描述公式为：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=h(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baseline="-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±</a:t>
            </a:r>
            <a:r>
              <a:rPr kumimoji="1"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baseline="30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mod 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(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≤</a:t>
            </a:r>
            <a:r>
              <a:rPr kumimoji="1" lang="en-US" altLang="zh-CN" sz="2200" i="1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285728"/>
            <a:ext cx="285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）平方探查法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3643314"/>
            <a:ext cx="6858048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思路：在电影院中找被占用位置的前后空位置！</a:t>
            </a:r>
            <a:endParaRPr lang="zh-CN" altLang="en-US">
              <a:solidFill>
                <a:schemeClr val="bg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572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平方探查法是一种较好的处理冲突的方法，可以避免出现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堆积现象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。它的缺点是不能探查到哈希表上的所有单元，但至少能探查到一半单元。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2928934"/>
            <a:ext cx="81439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查找的位置依次为：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+1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220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+4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CN" sz="2200" i="1" smtClean="0">
                <a:latin typeface="Consolas" pitchFamily="49" charset="0"/>
                <a:cs typeface="Consolas" pitchFamily="49" charset="0"/>
              </a:rPr>
              <a:t> d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 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-4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  <a:sym typeface="Symbol"/>
              </a:rPr>
              <a:t>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85720" y="785794"/>
            <a:ext cx="8462992" cy="205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9-10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p352】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假设哈希表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，采用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除留余数法哈希函数建立如下关键字集合的哈希表：  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(16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 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并采用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线性探查法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解决冲突。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17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282" y="252691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</a:t>
            </a:r>
            <a:r>
              <a:rPr kumimoji="1" lang="zh-CN" altLang="en-US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16  74  60  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43  54  90  46  31  29  88  77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6540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onsolas" pitchFamily="49" charset="0"/>
                <a:cs typeface="Consolas" pitchFamily="49" charset="0"/>
              </a:rPr>
              <a:t>h(29)=3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357422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rot="5400000" flipH="1" flipV="1">
            <a:off x="6894529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3000364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43306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8662" y="1302451"/>
            <a:ext cx="3857652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=(3+1)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% 13=4</a:t>
            </a:r>
            <a:endParaRPr kumimoji="1" lang="zh-CN" altLang="en-US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86314" y="1214422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仍冲突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86314" y="1640791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仍冲突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6314" y="2069419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OK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8662" y="2164060"/>
            <a:ext cx="2571768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=(5+1) % 13=6</a:t>
            </a:r>
            <a:endParaRPr lang="zh-CN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714488"/>
            <a:ext cx="2490806" cy="3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2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=(4+1) 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% 13=5</a:t>
            </a:r>
            <a:endParaRPr kumimoji="1"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6314" y="785794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 animBg="1"/>
      <p:bldP spid="57" grpId="0" animBg="1"/>
      <p:bldP spid="57" grpId="1" animBg="1"/>
      <p:bldP spid="71" grpId="0" animBg="1"/>
      <p:bldP spid="71" grpId="1" animBg="1"/>
      <p:bldP spid="72" grpId="0" animBg="1"/>
      <p:bldP spid="72" grpId="1" animBg="1"/>
      <p:bldP spid="74" grpId="0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0" grpId="1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4282" y="252691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16  74  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60  43  54  90  46  31  29  88  77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48" y="785794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Consolas" pitchFamily="49" charset="0"/>
                <a:cs typeface="Consolas" pitchFamily="49" charset="0"/>
              </a:rPr>
              <a:t>h(88)=10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5400000" flipH="1" flipV="1">
            <a:off x="7583257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3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070216" y="154564"/>
            <a:ext cx="19431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学号　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姓名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2786050" y="662582"/>
            <a:ext cx="2374900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201001003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500694" y="1095970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记录数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=20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无序</a:t>
            </a:r>
            <a:endParaRPr lang="en-US" altLang="zh-CN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18313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示例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183796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查找学号为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的学生姓名：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0034" y="5618918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从头到尾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顺序查找，时间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buBlip>
                <a:blip r:embed="rId2"/>
              </a:buBlip>
            </a:pP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若学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号有序，二分查找，时间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复杂度为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log</a:t>
            </a:r>
            <a:r>
              <a:rPr lang="en-US" altLang="zh-CN" sz="2000" baseline="-25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357290" y="2643182"/>
            <a:ext cx="7286676" cy="2350310"/>
            <a:chOff x="1643042" y="2683466"/>
            <a:chExt cx="7286676" cy="2350310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459870" y="2969218"/>
              <a:ext cx="40412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传统存储方法</a:t>
              </a:r>
              <a:r>
                <a:rPr lang="en-US" altLang="zh-CN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:</a:t>
              </a:r>
              <a:r>
                <a:rPr lang="zh-CN" altLang="en-US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存放在一个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数组</a:t>
              </a:r>
              <a:r>
                <a:rPr lang="zh-CN" altLang="en-US" sz="2000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中</a:t>
              </a:r>
              <a:endParaRPr lang="en-US" altLang="zh-CN" sz="2000" dirty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79218" y="2683466"/>
              <a:ext cx="366960" cy="617934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3042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3042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1182" y="3683598"/>
              <a:ext cx="411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50425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201001003</a:t>
              </a:r>
              <a:endParaRPr lang="zh-CN" altLang="en-US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150425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8565" y="3683598"/>
              <a:ext cx="411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661193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661193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07780" y="3683598"/>
              <a:ext cx="89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19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168576" y="413365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201001025</a:t>
              </a:r>
              <a:endParaRPr lang="zh-CN" alt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68576" y="4583717"/>
              <a:ext cx="1507383" cy="45005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55840" y="4143380"/>
              <a:ext cx="9738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20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个元素空间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 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7157" y="3643314"/>
              <a:ext cx="89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7786710" y="4143380"/>
              <a:ext cx="142876" cy="857256"/>
            </a:xfrm>
            <a:prstGeom prst="righ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18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153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012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448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306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5742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16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6010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036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8952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330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89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624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483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2919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777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72132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0720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507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3662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5801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6604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00958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9546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43900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2488" y="2728908"/>
            <a:ext cx="38576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596" y="252691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关键字：</a:t>
            </a:r>
            <a:r>
              <a:rPr kumimoji="1" lang="en-US" altLang="zh-CN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  </a:t>
            </a:r>
            <a:r>
              <a:rPr kumimoji="1"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74  60  43  54  90  46  31  29  88  77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1472" y="857232"/>
            <a:ext cx="1714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latin typeface="Consolas" pitchFamily="49" charset="0"/>
                <a:cs typeface="Consolas" pitchFamily="49" charset="0"/>
              </a:rPr>
              <a:t>h(77)=12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06886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29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8596" y="3109910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53254" y="3114673"/>
            <a:ext cx="642942" cy="3857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 flipH="1" flipV="1">
            <a:off x="8464577" y="892157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8143900" y="3000372"/>
            <a:ext cx="642942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4348" y="1478149"/>
            <a:ext cx="32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=12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en-US" altLang="zh-CN" sz="2000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=(12+1) % 13=0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14678" y="485776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哈希表创建完毕</a:t>
            </a:r>
            <a:endParaRPr lang="zh-CN" altLang="en-US" dirty="0">
              <a:solidFill>
                <a:srgbClr val="FF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3372" y="926411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3372" y="1357298"/>
            <a:ext cx="1285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kumimoji="1"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OK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43306" y="4000504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共探查</a:t>
            </a:r>
            <a:r>
              <a:rPr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endParaRPr lang="zh-CN" altLang="en-US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2" grpId="0" animBg="1"/>
      <p:bldP spid="73" grpId="0" animBg="1"/>
      <p:bldP spid="75" grpId="0"/>
      <p:bldP spid="76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514472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071802" y="857232"/>
            <a:ext cx="2714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最终的哈希表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00232" y="3286124"/>
            <a:ext cx="5572164" cy="2010351"/>
            <a:chOff x="2000232" y="3286124"/>
            <a:chExt cx="5572164" cy="2010351"/>
          </a:xfrm>
        </p:grpSpPr>
        <p:sp>
          <p:nvSpPr>
            <p:cNvPr id="8" name="TextBox 7"/>
            <p:cNvSpPr txBox="1"/>
            <p:nvPr/>
          </p:nvSpPr>
          <p:spPr>
            <a:xfrm>
              <a:off x="2000232" y="3786190"/>
              <a:ext cx="2214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哈希表的构成：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5984" y="4247855"/>
              <a:ext cx="5286412" cy="104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哈希函数：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本例为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h(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)=</a:t>
              </a:r>
              <a:r>
                <a:rPr kumimoji="1" lang="en-US" altLang="zh-CN" sz="2200" i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k</a:t>
              </a:r>
              <a:r>
                <a:rPr kumimoji="1" lang="en-US" altLang="zh-CN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mod 13</a:t>
              </a:r>
            </a:p>
            <a:p>
              <a:pPr marL="457200" indent="-457200" algn="l">
                <a:lnSpc>
                  <a:spcPct val="150000"/>
                </a:lnSpc>
                <a:buBlip>
                  <a:blip r:embed="rId2"/>
                </a:buBlip>
              </a:pP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解决冲突方法：</a:t>
              </a:r>
              <a:r>
                <a:rPr kumimoji="1"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本例为线性探查法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4429124" y="3286124"/>
              <a:ext cx="285752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539750" y="1112638"/>
            <a:ext cx="496887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开放定址法哈希表查找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过程：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571472" y="1847637"/>
            <a:ext cx="5329237" cy="2988098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(ha[d]!=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&amp;&amp; ha[d]!=k)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采用某种探查法求出下一地址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(ha[d]==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失败标记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ha[d];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22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3000396" cy="50000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查找</a:t>
            </a:r>
            <a:r>
              <a:rPr lang="zh-CN" altLang="en-US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kumimoji="1" lang="zh-CN" altLang="en-US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71802" y="5500702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表成功查找</a:t>
            </a: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89543" name="Text Box 103"/>
          <p:cNvSpPr txBox="1">
            <a:spLocks noChangeArrowheads="1"/>
          </p:cNvSpPr>
          <p:nvPr/>
        </p:nvSpPr>
        <p:spPr bwMode="auto">
          <a:xfrm>
            <a:off x="571472" y="854973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查找关键字为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记录：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9544" name="Text Box 104"/>
          <p:cNvSpPr txBox="1">
            <a:spLocks noChangeArrowheads="1"/>
          </p:cNvSpPr>
          <p:nvPr/>
        </p:nvSpPr>
        <p:spPr bwMode="auto">
          <a:xfrm>
            <a:off x="1071539" y="1428736"/>
            <a:ext cx="4000528" cy="181895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cs typeface="Consolas" pitchFamily="49" charset="0"/>
              </a:rPr>
              <a:t>h</a:t>
            </a: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(29)=29%13=3</a:t>
            </a:r>
            <a:r>
              <a:rPr lang="zh-CN" altLang="en-US" sz="22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2200" dirty="0" smtClean="0">
                <a:latin typeface="Consolas" pitchFamily="49" charset="0"/>
                <a:cs typeface="Consolas" pitchFamily="49" charset="0"/>
              </a:rPr>
              <a:t>；</a:t>
            </a:r>
            <a:endParaRPr lang="en-US" altLang="zh-CN" sz="2200" dirty="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=3</a:t>
            </a:r>
            <a:r>
              <a:rPr lang="zh-CN" altLang="en-US" sz="22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=(3+1)=4</a:t>
            </a:r>
            <a:r>
              <a:rPr lang="zh-CN" altLang="en-US" sz="22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43</a:t>
            </a:r>
            <a:r>
              <a:rPr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2200" dirty="0">
                <a:latin typeface="Consolas" pitchFamily="49" charset="0"/>
                <a:cs typeface="Consolas" pitchFamily="49" charset="0"/>
              </a:rPr>
              <a:t>；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err="1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 baseline="-25000" dirty="0" err="1"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=(4+1)=5</a:t>
            </a:r>
            <a:r>
              <a:rPr lang="zh-CN" altLang="en-US" sz="22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31</a:t>
            </a:r>
            <a:r>
              <a:rPr lang="en-US" altLang="zh-CN" sz="2200" dirty="0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2200" dirty="0">
                <a:latin typeface="Consolas" pitchFamily="49" charset="0"/>
                <a:cs typeface="Consolas" pitchFamily="49" charset="0"/>
              </a:rPr>
              <a:t>； </a:t>
            </a:r>
            <a:endParaRPr lang="en-US" altLang="zh-CN" sz="2200" dirty="0" smtClean="0"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err="1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altLang="zh-CN" sz="2200" baseline="-25000" dirty="0" err="1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=(5+1)=6</a:t>
            </a:r>
            <a:r>
              <a:rPr lang="zh-CN" altLang="en-US" sz="2200" dirty="0">
                <a:latin typeface="Consolas" pitchFamily="49" charset="0"/>
                <a:cs typeface="Consolas" pitchFamily="49" charset="0"/>
              </a:rPr>
              <a:t>：</a:t>
            </a:r>
            <a:r>
              <a:rPr lang="en-US" altLang="zh-CN" sz="2200" dirty="0"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2200" dirty="0">
                <a:latin typeface="Consolas" pitchFamily="49" charset="0"/>
                <a:cs typeface="Consolas" pitchFamily="49" charset="0"/>
              </a:rPr>
              <a:t>＝</a:t>
            </a:r>
            <a:r>
              <a:rPr lang="en-US" altLang="zh-CN" sz="2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29</a:t>
            </a:r>
            <a:r>
              <a:rPr lang="zh-CN" altLang="en-US" sz="2200" dirty="0" smtClean="0">
                <a:latin typeface="Consolas" pitchFamily="49" charset="0"/>
                <a:cs typeface="Consolas" pitchFamily="49" charset="0"/>
              </a:rPr>
              <a:t>。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成功！</a:t>
            </a:r>
            <a:endParaRPr lang="en-US" altLang="zh-CN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339089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941758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00562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12286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57752" y="2855237"/>
            <a:ext cx="3286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242918" y="1943100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3643306" y="1285860"/>
            <a:ext cx="264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0100" y="5110475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baseline="-25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en-US" altLang="zh-CN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4791686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2+1+1+1+1+4+1+1+1+1+1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>
          <a:xfrm flipV="1">
            <a:off x="2857488" y="5324789"/>
            <a:ext cx="3571900" cy="16519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3372" y="532478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388" y="507743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=1.364</a:t>
            </a:r>
            <a:endParaRPr lang="zh-CN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464577"/>
            <a:ext cx="6500858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前面构建的哈希表：成功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kumimoji="1" lang="zh-CN" altLang="en-US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596" y="3857628"/>
            <a:ext cx="82153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探查次数恰好等于查找到该记录所需要的关键字比较次数！</a:t>
            </a:r>
          </a:p>
        </p:txBody>
      </p:sp>
      <p:sp>
        <p:nvSpPr>
          <p:cNvPr id="16" name="下箭头 15"/>
          <p:cNvSpPr/>
          <p:nvPr/>
        </p:nvSpPr>
        <p:spPr>
          <a:xfrm>
            <a:off x="4500562" y="4286256"/>
            <a:ext cx="214314" cy="35719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571472" y="142852"/>
            <a:ext cx="3071834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成功查找</a:t>
            </a:r>
            <a:r>
              <a:rPr lang="zh-CN" altLang="en-US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kumimoji="1" lang="zh-CN" altLang="en-US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9542" name="Text Box 102"/>
          <p:cNvSpPr txBox="1">
            <a:spLocks noChangeArrowheads="1"/>
          </p:cNvSpPr>
          <p:nvPr/>
        </p:nvSpPr>
        <p:spPr bwMode="auto">
          <a:xfrm>
            <a:off x="3000364" y="5857892"/>
            <a:ext cx="3429024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表失败查找</a:t>
            </a: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graphicFrame>
        <p:nvGraphicFramePr>
          <p:cNvPr id="50" name="Group 230"/>
          <p:cNvGraphicFramePr>
            <a:graphicFrameLocks noGrp="1"/>
          </p:cNvGraphicFramePr>
          <p:nvPr/>
        </p:nvGraphicFramePr>
        <p:xfrm>
          <a:off x="357158" y="351473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" name="椭圆 50"/>
          <p:cNvSpPr/>
          <p:nvPr/>
        </p:nvSpPr>
        <p:spPr>
          <a:xfrm>
            <a:off x="623095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78181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340620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929586" y="4000504"/>
            <a:ext cx="500066" cy="642942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86116" y="5286388"/>
            <a:ext cx="2786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需要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 Box 105"/>
          <p:cNvSpPr txBox="1">
            <a:spLocks noChangeArrowheads="1"/>
          </p:cNvSpPr>
          <p:nvPr/>
        </p:nvSpPr>
        <p:spPr bwMode="auto">
          <a:xfrm>
            <a:off x="642910" y="783535"/>
            <a:ext cx="4143404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</a:t>
            </a:r>
            <a:r>
              <a:rPr lang="en-US" altLang="zh-CN" sz="22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=47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" name="Text Box 106"/>
          <p:cNvSpPr txBox="1">
            <a:spLocks noChangeArrowheads="1"/>
          </p:cNvSpPr>
          <p:nvPr/>
        </p:nvSpPr>
        <p:spPr bwMode="auto">
          <a:xfrm>
            <a:off x="857224" y="1268897"/>
            <a:ext cx="2571768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(47)=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47%13=8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868" y="1268897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1744899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74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868" y="2226586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 88</a:t>
            </a:r>
            <a:r>
              <a:rPr lang="en-US" altLang="zh-CN" sz="2200" smtClean="0">
                <a:latin typeface="Consolas" pitchFamily="49" charset="0"/>
                <a:cs typeface="Consolas" pitchFamily="49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endParaRPr lang="zh-CN" altLang="en-US" sz="22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06"/>
          <p:cNvSpPr txBox="1">
            <a:spLocks noChangeArrowheads="1"/>
          </p:cNvSpPr>
          <p:nvPr/>
        </p:nvSpPr>
        <p:spPr bwMode="auto">
          <a:xfrm>
            <a:off x="857224" y="1744899"/>
            <a:ext cx="2857520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=(8+1)=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9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857224" y="2726652"/>
            <a:ext cx="2143140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=(10+1)=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Text Box 106"/>
          <p:cNvSpPr txBox="1">
            <a:spLocks noChangeArrowheads="1"/>
          </p:cNvSpPr>
          <p:nvPr/>
        </p:nvSpPr>
        <p:spPr bwMode="auto">
          <a:xfrm>
            <a:off x="857224" y="2226586"/>
            <a:ext cx="2643206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en-US" altLang="zh-CN" sz="22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=(9+1)=</a:t>
            </a: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10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" name="Text Box 106"/>
          <p:cNvSpPr txBox="1">
            <a:spLocks noChangeArrowheads="1"/>
          </p:cNvSpPr>
          <p:nvPr/>
        </p:nvSpPr>
        <p:spPr bwMode="auto">
          <a:xfrm>
            <a:off x="3571868" y="2726652"/>
            <a:ext cx="2928958" cy="3970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此处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失败！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542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86" name="Group 230"/>
          <p:cNvGraphicFramePr>
            <a:graphicFrameLocks noGrp="1"/>
          </p:cNvGraphicFramePr>
          <p:nvPr/>
        </p:nvGraphicFramePr>
        <p:xfrm>
          <a:off x="314356" y="1728786"/>
          <a:ext cx="8686800" cy="1557338"/>
        </p:xfrm>
        <a:graphic>
          <a:graphicData uri="http://schemas.openxmlformats.org/drawingml/2006/table">
            <a:tbl>
              <a:tblPr/>
              <a:tblGrid>
                <a:gridCol w="1219200"/>
                <a:gridCol w="609600"/>
                <a:gridCol w="533400"/>
                <a:gridCol w="609600"/>
                <a:gridCol w="609600"/>
                <a:gridCol w="533400"/>
                <a:gridCol w="609600"/>
                <a:gridCol w="609600"/>
                <a:gridCol w="533400"/>
                <a:gridCol w="533400"/>
                <a:gridCol w="533400"/>
                <a:gridCol w="609600"/>
                <a:gridCol w="533400"/>
                <a:gridCol w="6096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下标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探查次数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880" name="Text Box 224"/>
          <p:cNvSpPr txBox="1">
            <a:spLocks noChangeArrowheads="1"/>
          </p:cNvSpPr>
          <p:nvPr/>
        </p:nvSpPr>
        <p:spPr bwMode="auto">
          <a:xfrm>
            <a:off x="2786050" y="1171502"/>
            <a:ext cx="264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fontAlgn="t">
              <a:spcBef>
                <a:spcPct val="50000"/>
              </a:spcBef>
            </a:pP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ha[0..12]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00034" y="357166"/>
            <a:ext cx="7000924" cy="5355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</a:t>
            </a: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前面构建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的哈希表：不</a:t>
            </a:r>
            <a:r>
              <a:rPr kumimoji="1"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kumimoji="1"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kumimoji="1" lang="zh-CN" altLang="en-US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r>
              <a:rPr kumimoji="1" lang="en-US" altLang="zh-CN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85852" y="3358356"/>
            <a:ext cx="7215238" cy="992844"/>
            <a:chOff x="1285852" y="3358356"/>
            <a:chExt cx="7215238" cy="992844"/>
          </a:xfrm>
        </p:grpSpPr>
        <p:cxnSp>
          <p:nvCxnSpPr>
            <p:cNvPr id="16" name="直接箭头连接符 15"/>
            <p:cNvCxnSpPr/>
            <p:nvPr/>
          </p:nvCxnSpPr>
          <p:spPr>
            <a:xfrm rot="5400000" flipH="1" flipV="1">
              <a:off x="1714480" y="3500438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85852" y="3643314"/>
              <a:ext cx="7215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一个关键字不在有效关键字集合中，但其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哈希函数值为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，采用线性探查法找到空位置，需要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85984" y="3357562"/>
            <a:ext cx="5500726" cy="1285884"/>
            <a:chOff x="2285984" y="3357562"/>
            <a:chExt cx="5500726" cy="1285884"/>
          </a:xfrm>
        </p:grpSpPr>
        <p:cxnSp>
          <p:nvCxnSpPr>
            <p:cNvPr id="18" name="直接箭头连接符 17"/>
            <p:cNvCxnSpPr/>
            <p:nvPr/>
          </p:nvCxnSpPr>
          <p:spPr>
            <a:xfrm rot="5400000" flipH="1" flipV="1">
              <a:off x="2857488" y="3499644"/>
              <a:ext cx="28575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3627783"/>
              <a:ext cx="55007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一个关键字不在有效关键字集合中，但其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哈希函数值为</a:t>
              </a:r>
              <a:r>
                <a:rPr kumimoji="1"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，采用线性探查法找到空位置，需要</a:t>
              </a:r>
              <a:r>
                <a:rPr kumimoji="1"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10</a:t>
              </a:r>
              <a:r>
                <a:rPr kumimoji="1"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1472" y="4500570"/>
            <a:ext cx="8215370" cy="1357322"/>
            <a:chOff x="571472" y="4500570"/>
            <a:chExt cx="8215370" cy="1357322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5181913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不成功</a:t>
              </a:r>
              <a:r>
                <a:rPr lang="en-US" altLang="zh-CN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5984" y="4863124"/>
              <a:ext cx="5214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2+1+10+9+8+7+6+5+4+3+2+1+3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5" idx="3"/>
            </p:cNvCxnSpPr>
            <p:nvPr/>
          </p:nvCxnSpPr>
          <p:spPr>
            <a:xfrm flipV="1">
              <a:off x="2428860" y="5396227"/>
              <a:ext cx="4714908" cy="0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72000" y="5396227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5206" y="5148876"/>
              <a:ext cx="1571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= 4.692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4643438" y="4500570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928662" y="928670"/>
            <a:ext cx="7534298" cy="49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拉链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法是把所有的同义词用单链表链接起来的方法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4213" y="285728"/>
            <a:ext cx="1944687" cy="572464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、拉链</a:t>
            </a:r>
            <a:r>
              <a:rPr kumimoji="1" lang="zh-CN" altLang="en-US" dirty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</a:t>
            </a:r>
            <a:endParaRPr lang="zh-CN" altLang="en-US" dirty="0">
              <a:solidFill>
                <a:schemeClr val="bg1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8979" y="1643050"/>
            <a:ext cx="7197731" cy="4043448"/>
            <a:chOff x="588979" y="1643050"/>
            <a:chExt cx="7197731" cy="4043448"/>
          </a:xfrm>
        </p:grpSpPr>
        <p:grpSp>
          <p:nvGrpSpPr>
            <p:cNvPr id="40" name="组合 39"/>
            <p:cNvGrpSpPr/>
            <p:nvPr/>
          </p:nvGrpSpPr>
          <p:grpSpPr>
            <a:xfrm>
              <a:off x="1500166" y="3614796"/>
              <a:ext cx="6286544" cy="2071702"/>
              <a:chOff x="1500166" y="3857628"/>
              <a:chExt cx="6286544" cy="207170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35742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00166" y="4671964"/>
                <a:ext cx="42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j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86182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s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429124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86380" y="4671964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929322" y="4671964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6" name="直接箭头连接符 25"/>
              <p:cNvCxnSpPr>
                <a:endCxn id="24" idx="1"/>
              </p:cNvCxnSpPr>
              <p:nvPr/>
            </p:nvCxnSpPr>
            <p:spPr>
              <a:xfrm flipV="1">
                <a:off x="4714876" y="4850559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6286512" y="4848178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7000892" y="452908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9" name="直接箭头连接符 28"/>
              <p:cNvCxnSpPr>
                <a:endCxn id="22" idx="1"/>
              </p:cNvCxnSpPr>
              <p:nvPr/>
            </p:nvCxnSpPr>
            <p:spPr>
              <a:xfrm>
                <a:off x="2714612" y="4848178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左大括号 29"/>
              <p:cNvSpPr/>
              <p:nvPr/>
            </p:nvSpPr>
            <p:spPr>
              <a:xfrm rot="16200000">
                <a:off x="5572132" y="3643315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0562" y="5529220"/>
                <a:ext cx="3000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s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 </a:t>
                </a:r>
                <a:r>
                  <a:rPr lang="en-US" altLang="zh-CN" sz="2000" smtClean="0"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r>
                  <a:rPr lang="en-US" altLang="zh-CN" sz="2000" smtClean="0">
                    <a:latin typeface="Consolas" pitchFamily="49" charset="0"/>
                    <a:ea typeface="+mj-ea"/>
                    <a:cs typeface="Consolas" pitchFamily="49" charset="0"/>
                    <a:sym typeface="Symbol"/>
                  </a:rPr>
                  <a:t> 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= 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  <a:sym typeface="Symbol"/>
                  </a:rPr>
                  <a:t>j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285984" y="3857628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Consolas" pitchFamily="49" charset="0"/>
                    <a:ea typeface="宋体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285984" y="5429264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Consolas" pitchFamily="49" charset="0"/>
                    <a:ea typeface="宋体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285852" y="1643050"/>
              <a:ext cx="6500858" cy="1728914"/>
              <a:chOff x="1285852" y="1885882"/>
              <a:chExt cx="6500858" cy="17289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5742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28728" y="3214686"/>
                <a:ext cx="500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i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86182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429124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86380" y="3214686"/>
                <a:ext cx="642942" cy="35719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i="1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solidFill>
                      <a:srgbClr val="3333FF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endParaRPr lang="zh-CN" altLang="en-US" sz="2000" i="1" baseline="-2500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929322" y="3214686"/>
                <a:ext cx="571504" cy="35719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1" name="直接箭头连接符 10"/>
              <p:cNvCxnSpPr>
                <a:endCxn id="8" idx="1"/>
              </p:cNvCxnSpPr>
              <p:nvPr/>
            </p:nvCxnSpPr>
            <p:spPr>
              <a:xfrm flipV="1">
                <a:off x="4714876" y="3393281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6286512" y="3390900"/>
                <a:ext cx="571504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000892" y="3071810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>
                    <a:latin typeface="Consolas" pitchFamily="49" charset="0"/>
                    <a:cs typeface="Consolas" pitchFamily="49" charset="0"/>
                    <a:sym typeface="Symbol"/>
                  </a:rPr>
                  <a:t>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箭头连接符 13"/>
              <p:cNvCxnSpPr>
                <a:endCxn id="6" idx="1"/>
              </p:cNvCxnSpPr>
              <p:nvPr/>
            </p:nvCxnSpPr>
            <p:spPr>
              <a:xfrm>
                <a:off x="2714612" y="3390900"/>
                <a:ext cx="1071570" cy="0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左大括号 15"/>
              <p:cNvSpPr/>
              <p:nvPr/>
            </p:nvSpPr>
            <p:spPr>
              <a:xfrm rot="5400000">
                <a:off x="5572132" y="1357298"/>
                <a:ext cx="285752" cy="3286148"/>
              </a:xfrm>
              <a:prstGeom prst="leftBrace">
                <a:avLst/>
              </a:prstGeom>
              <a:ln w="28575">
                <a:solidFill>
                  <a:srgbClr val="CC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29124" y="2357430"/>
                <a:ext cx="2928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h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lang="en-US" altLang="zh-CN" sz="2000" i="1" baseline="-25000" smtClean="0"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</a:rPr>
                  <a:t>)=  </a:t>
                </a:r>
                <a:r>
                  <a:rPr lang="en-US" altLang="zh-CN" sz="2000" smtClean="0">
                    <a:latin typeface="Consolas" pitchFamily="49" charset="0"/>
                    <a:ea typeface="宋体"/>
                    <a:cs typeface="Consolas" pitchFamily="49" charset="0"/>
                  </a:rPr>
                  <a:t>…</a:t>
                </a:r>
                <a:r>
                  <a:rPr lang="en-US" altLang="zh-CN" sz="2000" smtClean="0">
                    <a:latin typeface="Consolas" pitchFamily="49" charset="0"/>
                    <a:ea typeface="+mj-ea"/>
                    <a:cs typeface="Consolas" pitchFamily="49" charset="0"/>
                    <a:sym typeface="Symbol"/>
                  </a:rPr>
                  <a:t> </a:t>
                </a:r>
                <a:r>
                  <a:rPr lang="en-US" altLang="zh-CN" sz="2000" smtClean="0">
                    <a:latin typeface="Consolas" pitchFamily="49" charset="0"/>
                    <a:cs typeface="Consolas" pitchFamily="49" charset="0"/>
                    <a:sym typeface="Symbol"/>
                  </a:rPr>
                  <a:t>= </a:t>
                </a:r>
                <a:r>
                  <a:rPr lang="en-US" altLang="zh-CN" sz="2000" i="1" smtClean="0">
                    <a:latin typeface="Consolas" pitchFamily="49" charset="0"/>
                    <a:cs typeface="Consolas" pitchFamily="49" charset="0"/>
                    <a:sym typeface="Symbol"/>
                  </a:rPr>
                  <a:t>i</a:t>
                </a:r>
                <a:endParaRPr lang="zh-CN" altLang="en-US" sz="2000" i="1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285852" y="1885882"/>
                <a:ext cx="857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地址</a:t>
                </a:r>
                <a:endPara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71670" y="1885882"/>
                <a:ext cx="1143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mtClean="0">
                    <a:solidFill>
                      <a:srgbClr val="FF00FF"/>
                    </a:solidFill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头结点</a:t>
                </a:r>
                <a:endParaRPr lang="zh-CN" altLang="en-US" sz="200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85984" y="2285992"/>
                <a:ext cx="785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>
                    <a:latin typeface="Consolas" pitchFamily="49" charset="0"/>
                    <a:ea typeface="宋体"/>
                    <a:cs typeface="Consolas" pitchFamily="49" charset="0"/>
                    <a:sym typeface="Symbol"/>
                  </a:rPr>
                  <a:t>…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88979" y="2114598"/>
              <a:ext cx="839749" cy="3500462"/>
              <a:chOff x="588979" y="2357430"/>
              <a:chExt cx="839749" cy="3500462"/>
            </a:xfrm>
          </p:grpSpPr>
          <p:sp>
            <p:nvSpPr>
              <p:cNvPr id="37" name="左大括号 36"/>
              <p:cNvSpPr/>
              <p:nvPr/>
            </p:nvSpPr>
            <p:spPr>
              <a:xfrm>
                <a:off x="1285852" y="2357430"/>
                <a:ext cx="142876" cy="3500462"/>
              </a:xfrm>
              <a:prstGeom prst="lef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979" y="2928934"/>
                <a:ext cx="553998" cy="24288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 smtClean="0">
                    <a:latin typeface="Consolas" pitchFamily="49" charset="0"/>
                    <a:ea typeface="楷体" pitchFamily="49" charset="-122"/>
                    <a:cs typeface="Consolas" pitchFamily="49" charset="0"/>
                  </a:rPr>
                  <a:t>哈希表地址空间</a:t>
                </a:r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142844" y="71414"/>
            <a:ext cx="885831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对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9-9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的关键字序列，构造采用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解决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冲突的哈希表。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77078" y="1571612"/>
            <a:ext cx="523220" cy="47149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采用拉链法构造的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ha[0..12]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857488" y="928670"/>
            <a:ext cx="4572032" cy="5578908"/>
            <a:chOff x="2857488" y="928670"/>
            <a:chExt cx="4572032" cy="5578908"/>
          </a:xfrm>
        </p:grpSpPr>
        <p:sp>
          <p:nvSpPr>
            <p:cNvPr id="39" name="矩形 38"/>
            <p:cNvSpPr/>
            <p:nvPr/>
          </p:nvSpPr>
          <p:spPr>
            <a:xfrm>
              <a:off x="4143372" y="92867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43306" y="100010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072066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54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572132" y="181132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43372" y="135729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43306" y="142873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43372" y="178592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43306" y="185736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143372" y="221455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43306" y="228599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143372" y="264318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3306" y="271462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143372" y="307181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43306" y="314324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143372" y="350043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43306" y="357187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143372" y="3929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43306" y="4000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43372" y="4361066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43306" y="4432504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143372" y="4789694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43306" y="4861132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9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143372" y="5218322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3306" y="5289760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143372" y="5646950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43306" y="571838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143372" y="6075578"/>
              <a:ext cx="500066" cy="4320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43306" y="6147016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>
              <a:endCxn id="43" idx="1"/>
            </p:cNvCxnSpPr>
            <p:nvPr/>
          </p:nvCxnSpPr>
          <p:spPr>
            <a:xfrm flipV="1">
              <a:off x="4429124" y="198992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072066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572132" y="22732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直接箭头连接符 72"/>
            <p:cNvCxnSpPr>
              <a:endCxn id="71" idx="1"/>
            </p:cNvCxnSpPr>
            <p:nvPr/>
          </p:nvCxnSpPr>
          <p:spPr>
            <a:xfrm flipV="1">
              <a:off x="4429124" y="24518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6429388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29454" y="228599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6" name="直接箭头连接符 75"/>
            <p:cNvCxnSpPr>
              <a:endCxn id="74" idx="1"/>
            </p:cNvCxnSpPr>
            <p:nvPr/>
          </p:nvCxnSpPr>
          <p:spPr>
            <a:xfrm flipV="1">
              <a:off x="5786446" y="246458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5072066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77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572132" y="61309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9" name="直接箭头连接符 78"/>
            <p:cNvCxnSpPr>
              <a:endCxn id="77" idx="1"/>
            </p:cNvCxnSpPr>
            <p:nvPr/>
          </p:nvCxnSpPr>
          <p:spPr>
            <a:xfrm flipV="1">
              <a:off x="4429124" y="63095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6429388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90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29454" y="614364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直接箭头连接符 81"/>
            <p:cNvCxnSpPr>
              <a:endCxn id="80" idx="1"/>
            </p:cNvCxnSpPr>
            <p:nvPr/>
          </p:nvCxnSpPr>
          <p:spPr>
            <a:xfrm flipV="1">
              <a:off x="5786446" y="632223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072066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43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572132" y="271462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5" name="直接箭头连接符 84"/>
            <p:cNvCxnSpPr>
              <a:endCxn id="83" idx="1"/>
            </p:cNvCxnSpPr>
            <p:nvPr/>
          </p:nvCxnSpPr>
          <p:spPr>
            <a:xfrm flipV="1">
              <a:off x="4429124" y="289321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5072066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572132" y="315118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8" name="直接箭头连接符 87"/>
            <p:cNvCxnSpPr>
              <a:endCxn id="86" idx="1"/>
            </p:cNvCxnSpPr>
            <p:nvPr/>
          </p:nvCxnSpPr>
          <p:spPr>
            <a:xfrm flipV="1">
              <a:off x="4429124" y="3329781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5072066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5572132" y="4000504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1" name="直接箭头连接符 90"/>
            <p:cNvCxnSpPr>
              <a:endCxn id="89" idx="1"/>
            </p:cNvCxnSpPr>
            <p:nvPr/>
          </p:nvCxnSpPr>
          <p:spPr>
            <a:xfrm flipV="1">
              <a:off x="4429124" y="4179099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072066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572132" y="4429132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4" name="直接箭头连接符 93"/>
            <p:cNvCxnSpPr>
              <a:endCxn id="92" idx="1"/>
            </p:cNvCxnSpPr>
            <p:nvPr/>
          </p:nvCxnSpPr>
          <p:spPr>
            <a:xfrm flipV="1">
              <a:off x="4429124" y="4607727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5072066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74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572132" y="4857760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7" name="直接箭头连接符 96"/>
            <p:cNvCxnSpPr>
              <a:endCxn id="95" idx="1"/>
            </p:cNvCxnSpPr>
            <p:nvPr/>
          </p:nvCxnSpPr>
          <p:spPr>
            <a:xfrm flipV="1">
              <a:off x="4429124" y="5036355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5072066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88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572132" y="5286388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箭头连接符 99"/>
            <p:cNvCxnSpPr>
              <a:endCxn id="98" idx="1"/>
            </p:cNvCxnSpPr>
            <p:nvPr/>
          </p:nvCxnSpPr>
          <p:spPr>
            <a:xfrm flipV="1">
              <a:off x="4429124" y="5464983"/>
              <a:ext cx="642942" cy="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右箭头 101"/>
            <p:cNvSpPr/>
            <p:nvPr/>
          </p:nvSpPr>
          <p:spPr>
            <a:xfrm>
              <a:off x="2857488" y="3500438"/>
              <a:ext cx="642942" cy="35719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14282" y="918504"/>
            <a:ext cx="16430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关键字集合：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            (16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43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54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90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46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31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88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77)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 rot="174738">
            <a:off x="539750" y="849769"/>
            <a:ext cx="496887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拉链法哈希表查找</a:t>
            </a:r>
            <a:r>
              <a:rPr lang="en-US" altLang="zh-CN" sz="2200" i="1" dirty="0">
                <a:ea typeface="楷体" pitchFamily="49" charset="-122"/>
                <a:cs typeface="Times New Roman" pitchFamily="18" charset="0"/>
              </a:rPr>
              <a:t>k</a:t>
            </a: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过程：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5329237" cy="3403597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tIns="108000" rIns="216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d=h(k);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p=ha[d];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(p!=NULL &amp;&amp; p-&gt;key!=k)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p=p-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ha[d]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的单链表中查找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(p==NULL)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zh-CN" altLang="en-US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失败标记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</a:t>
            </a:r>
            <a:r>
              <a:rPr lang="zh-CN" altLang="en-US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指结点</a:t>
            </a:r>
            <a:r>
              <a:rPr lang="en-US" altLang="zh-CN" sz="180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1800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/>
              <a:pPr/>
              <a:t>29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422340" y="71414"/>
            <a:ext cx="19431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学号　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姓名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138174" y="579432"/>
            <a:ext cx="2374900" cy="17684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201001001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张三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201001003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李四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201001025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王五</a:t>
            </a:r>
          </a:p>
        </p:txBody>
      </p:sp>
      <p:sp>
        <p:nvSpPr>
          <p:cNvPr id="181298" name="Text Box 50"/>
          <p:cNvSpPr txBox="1">
            <a:spLocks noChangeArrowheads="1"/>
          </p:cNvSpPr>
          <p:nvPr/>
        </p:nvSpPr>
        <p:spPr bwMode="auto">
          <a:xfrm>
            <a:off x="5803586" y="1012820"/>
            <a:ext cx="251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=20</a:t>
            </a:r>
            <a:r>
              <a:rPr lang="zh-CN" altLang="en-US" sz="2000" smtClean="0">
                <a:latin typeface="Consolas" pitchFamily="49" charset="0"/>
                <a:cs typeface="Consolas" pitchFamily="49" charset="0"/>
              </a:rPr>
              <a:t>，</a:t>
            </a:r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=30</a:t>
            </a:r>
            <a:endParaRPr lang="en-US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42860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另一种存储结构：</a:t>
            </a:r>
            <a:endParaRPr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4" name="组合 28"/>
          <p:cNvGrpSpPr/>
          <p:nvPr/>
        </p:nvGrpSpPr>
        <p:grpSpPr>
          <a:xfrm>
            <a:off x="8358214" y="2857496"/>
            <a:ext cx="849634" cy="1714512"/>
            <a:chOff x="7929586" y="3429000"/>
            <a:chExt cx="849634" cy="1714512"/>
          </a:xfrm>
        </p:grpSpPr>
        <p:sp>
          <p:nvSpPr>
            <p:cNvPr id="26" name="右大括号 25"/>
            <p:cNvSpPr/>
            <p:nvPr/>
          </p:nvSpPr>
          <p:spPr>
            <a:xfrm>
              <a:off x="7929586" y="3429000"/>
              <a:ext cx="285752" cy="171451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86777" y="3643314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哈希表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00034" y="5361684"/>
            <a:ext cx="7858180" cy="1282026"/>
            <a:chOff x="500034" y="5361684"/>
            <a:chExt cx="7858180" cy="1282026"/>
          </a:xfrm>
        </p:grpSpPr>
        <p:sp>
          <p:nvSpPr>
            <p:cNvPr id="29" name="TextBox 28"/>
            <p:cNvSpPr txBox="1"/>
            <p:nvPr/>
          </p:nvSpPr>
          <p:spPr>
            <a:xfrm>
              <a:off x="500034" y="5361684"/>
              <a:ext cx="7858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查找学号为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201001025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的学生姓名：</a:t>
              </a:r>
              <a:endPara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4348" y="5833232"/>
              <a:ext cx="6000792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计算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: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地址</a:t>
              </a:r>
              <a:r>
                <a:rPr lang="en-US" altLang="zh-CN" sz="2000" i="1" dirty="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d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Wingdings"/>
                </a:rPr>
                <a:t>=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201001025</a:t>
              </a:r>
              <a:r>
                <a:rPr lang="en-US" altLang="zh-CN" sz="2000" smtClean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201001001=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24</a:t>
              </a:r>
              <a:endPara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lnSpc>
                  <a:spcPts val="2800"/>
                </a:lnSpc>
                <a:buFont typeface="+mj-ea"/>
                <a:buAutoNum type="circleNumDbPlain"/>
              </a:pP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24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处的学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号比较，相等，返回</a:t>
              </a:r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姓名“王五”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00826" y="5904670"/>
            <a:ext cx="2214578" cy="642942"/>
            <a:chOff x="6500826" y="5786454"/>
            <a:chExt cx="2214578" cy="642942"/>
          </a:xfrm>
        </p:grpSpPr>
        <p:sp>
          <p:nvSpPr>
            <p:cNvPr id="31" name="TextBox 30"/>
            <p:cNvSpPr txBox="1"/>
            <p:nvPr/>
          </p:nvSpPr>
          <p:spPr>
            <a:xfrm>
              <a:off x="6715140" y="5857892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时间复杂度</a:t>
              </a:r>
              <a:r>
                <a:rPr lang="en-US" altLang="zh-CN" sz="2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O(1)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6500826" y="5786454"/>
              <a:ext cx="142876" cy="64294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2844" y="2600316"/>
            <a:ext cx="8152362" cy="2623522"/>
            <a:chOff x="142844" y="2600316"/>
            <a:chExt cx="8152362" cy="2623522"/>
          </a:xfrm>
        </p:grpSpPr>
        <p:sp>
          <p:nvSpPr>
            <p:cNvPr id="181289" name="Text Box 41"/>
            <p:cNvSpPr txBox="1">
              <a:spLocks noChangeArrowheads="1"/>
            </p:cNvSpPr>
            <p:nvPr/>
          </p:nvSpPr>
          <p:spPr bwMode="auto">
            <a:xfrm>
              <a:off x="4365309" y="2765669"/>
              <a:ext cx="33131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存放地址</a:t>
              </a:r>
              <a:r>
                <a:rPr lang="en-US" altLang="zh-CN" sz="2000" dirty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zh-CN" altLang="en-US" sz="2000" dirty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学号</a:t>
              </a:r>
              <a:r>
                <a:rPr lang="en-US" altLang="zh-CN" sz="2000" dirty="0">
                  <a:solidFill>
                    <a:srgbClr val="CC00CC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201001001</a:t>
              </a:r>
            </a:p>
          </p:txBody>
        </p:sp>
        <p:sp>
          <p:nvSpPr>
            <p:cNvPr id="181297" name="AutoShape 49"/>
            <p:cNvSpPr>
              <a:spLocks noChangeArrowheads="1"/>
            </p:cNvSpPr>
            <p:nvPr/>
          </p:nvSpPr>
          <p:spPr bwMode="auto">
            <a:xfrm>
              <a:off x="4008119" y="2600316"/>
              <a:ext cx="366960" cy="617934"/>
            </a:xfrm>
            <a:prstGeom prst="downArrow">
              <a:avLst>
                <a:gd name="adj1" fmla="val 50000"/>
                <a:gd name="adj2" fmla="val 87707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2844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201001001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42844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张三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98" y="3214686"/>
              <a:ext cx="385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5731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en-US" altLang="zh-CN" sz="180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5731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21171" y="3214686"/>
              <a:ext cx="385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35551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201001003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35551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李四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9904" y="3214686"/>
              <a:ext cx="385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50023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50023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35749" y="3214686"/>
              <a:ext cx="83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13137" y="3668781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 smtClean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201001025</a:t>
              </a:r>
              <a:endParaRPr lang="zh-CN" altLang="en-US" sz="1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913137" y="4096958"/>
              <a:ext cx="1414472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王五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3197" y="3240604"/>
              <a:ext cx="514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24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215206" y="3668781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215206" y="4096958"/>
              <a:ext cx="108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空闲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79061" y="3214686"/>
              <a:ext cx="5018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341090" y="3668781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41090" y="4096958"/>
              <a:ext cx="900000" cy="4281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</a:t>
              </a:r>
              <a:endParaRPr lang="zh-CN" altLang="en-US" sz="20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26816" y="3214686"/>
              <a:ext cx="83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  <a:sym typeface="Symbol"/>
                </a:rPr>
                <a:t> 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 rot="16200000">
              <a:off x="4106810" y="750919"/>
              <a:ext cx="216000" cy="8001056"/>
            </a:xfrm>
            <a:prstGeom prst="leftBrac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28992" y="4823728"/>
              <a:ext cx="1928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30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个元素空间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  <a:sym typeface="Symbol"/>
                </a:rPr>
                <a:t> </a:t>
              </a:r>
              <a:endPara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4E6E-D0AA-4CFC-AC78-FBF12F6812A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500826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00089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71464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成功查找</a:t>
            </a:r>
            <a:r>
              <a:rPr lang="zh-CN" altLang="en-US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lang="zh-CN" altLang="en-US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500570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表成功查找</a:t>
            </a: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69287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00034" y="1785926"/>
            <a:ext cx="4357718" cy="164968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(16)=16%13=3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ha[3]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29</a:t>
            </a:r>
            <a:r>
              <a:rPr lang="en-US" altLang="zh-CN" sz="2200" smtClean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ha[3]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 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＝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16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成功！</a:t>
            </a:r>
            <a:endParaRPr lang="en-US" altLang="zh-CN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428860" y="28572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拉链法中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成功查找</a:t>
            </a:r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lang="zh-CN" altLang="en-US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2855899" y="857232"/>
            <a:ext cx="5430877" cy="5572958"/>
            <a:chOff x="2855899" y="857232"/>
            <a:chExt cx="5430877" cy="5572958"/>
          </a:xfrm>
        </p:grpSpPr>
        <p:cxnSp>
          <p:nvCxnSpPr>
            <p:cNvPr id="102" name="直接箭头连接符 101"/>
            <p:cNvCxnSpPr/>
            <p:nvPr/>
          </p:nvCxnSpPr>
          <p:spPr>
            <a:xfrm rot="5400000">
              <a:off x="213487" y="3786190"/>
              <a:ext cx="5286412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643306" y="857232"/>
              <a:ext cx="4643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成功找到第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层的结点，均需要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次关键字比较，共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9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 flipV="1">
              <a:off x="2857488" y="1258328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4214810" y="1499380"/>
            <a:ext cx="4714908" cy="4966546"/>
            <a:chOff x="4214810" y="1499380"/>
            <a:chExt cx="4714908" cy="4966546"/>
          </a:xfrm>
        </p:grpSpPr>
        <p:cxnSp>
          <p:nvCxnSpPr>
            <p:cNvPr id="113" name="直接箭头连接符 112"/>
            <p:cNvCxnSpPr/>
            <p:nvPr/>
          </p:nvCxnSpPr>
          <p:spPr>
            <a:xfrm rot="5400000">
              <a:off x="1875604" y="4125132"/>
              <a:ext cx="4680000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002217" y="1499380"/>
              <a:ext cx="39275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成功找到第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层的结点，均需要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次关键字比较，共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rot="10800000" flipV="1">
              <a:off x="4216399" y="1900476"/>
              <a:ext cx="785818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4643438" y="2786058"/>
            <a:ext cx="4214842" cy="1604673"/>
            <a:chOff x="4500562" y="3500438"/>
            <a:chExt cx="4214842" cy="1604673"/>
          </a:xfrm>
        </p:grpSpPr>
        <p:sp>
          <p:nvSpPr>
            <p:cNvPr id="99" name="TextBox 98"/>
            <p:cNvSpPr txBox="1"/>
            <p:nvPr/>
          </p:nvSpPr>
          <p:spPr>
            <a:xfrm>
              <a:off x="4500562" y="4286256"/>
              <a:ext cx="1500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成功</a:t>
              </a:r>
              <a:r>
                <a:rPr lang="en-US" altLang="zh-CN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500958" y="4319293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=1.182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57884" y="4071942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1×9+2×2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5929322" y="4555489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286512" y="4643446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11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6" name="下箭头 115"/>
            <p:cNvSpPr/>
            <p:nvPr/>
          </p:nvSpPr>
          <p:spPr>
            <a:xfrm>
              <a:off x="6429388" y="350043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07" name="灯片编号占位符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572132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72066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00826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0089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72132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2066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72132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72066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72132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2066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72132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2066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2132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2066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72132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72066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72132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72066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72132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72066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72132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72066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72132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72066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72132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72066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572132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72066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5857884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6500826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5857884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7858148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>
            <a:endCxn id="72" idx="1"/>
          </p:cNvCxnSpPr>
          <p:nvPr/>
        </p:nvCxnSpPr>
        <p:spPr>
          <a:xfrm flipV="1">
            <a:off x="7215206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6500826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0089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5857884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858148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35821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7215206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00826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0089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5857884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6500826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0089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5857884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0826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089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5857884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6500826" y="4136636"/>
            <a:ext cx="1000132" cy="357190"/>
            <a:chOff x="6500826" y="4136636"/>
            <a:chExt cx="1000132" cy="357190"/>
          </a:xfrm>
        </p:grpSpPr>
        <p:sp>
          <p:nvSpPr>
            <p:cNvPr id="90" name="矩形 89"/>
            <p:cNvSpPr/>
            <p:nvPr/>
          </p:nvSpPr>
          <p:spPr>
            <a:xfrm>
              <a:off x="6500826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60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000892" y="413663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5857884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00826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00089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5857884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6500826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00089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5857884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57158" y="428604"/>
            <a:ext cx="29289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不成功查找</a:t>
            </a:r>
            <a:r>
              <a:rPr lang="zh-CN" altLang="en-US" dirty="0" smtClean="0">
                <a:solidFill>
                  <a:srgbClr val="3333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的情况</a:t>
            </a:r>
            <a:endParaRPr lang="zh-CN" altLang="en-US" dirty="0">
              <a:solidFill>
                <a:srgbClr val="3333FF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1" name="Text Box 102"/>
          <p:cNvSpPr txBox="1">
            <a:spLocks noChangeArrowheads="1"/>
          </p:cNvSpPr>
          <p:nvPr/>
        </p:nvSpPr>
        <p:spPr bwMode="auto">
          <a:xfrm>
            <a:off x="857224" y="4500570"/>
            <a:ext cx="3357586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表不成功查找</a:t>
            </a:r>
            <a:r>
              <a:rPr lang="zh-CN" altLang="en-US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完毕</a:t>
            </a:r>
          </a:p>
        </p:txBody>
      </p:sp>
      <p:sp>
        <p:nvSpPr>
          <p:cNvPr id="102" name="Text Box 103"/>
          <p:cNvSpPr txBox="1">
            <a:spLocks noChangeArrowheads="1"/>
          </p:cNvSpPr>
          <p:nvPr/>
        </p:nvSpPr>
        <p:spPr bwMode="auto">
          <a:xfrm>
            <a:off x="428596" y="1069287"/>
            <a:ext cx="371477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查找关键字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的记录：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3" name="Text Box 104"/>
          <p:cNvSpPr txBox="1">
            <a:spLocks noChangeArrowheads="1"/>
          </p:cNvSpPr>
          <p:nvPr/>
        </p:nvSpPr>
        <p:spPr bwMode="auto">
          <a:xfrm>
            <a:off x="500034" y="1785926"/>
            <a:ext cx="4357718" cy="134498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(47)=47%13=8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指向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ha[8]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的第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个结点，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60</a:t>
            </a:r>
            <a:r>
              <a:rPr lang="en-US" altLang="zh-CN" sz="2200" dirty="0" smtClean="0">
                <a:latin typeface="Consolas" pitchFamily="49" charset="0"/>
                <a:ea typeface="+mj-ea"/>
                <a:cs typeface="Consolas" pitchFamily="49" charset="0"/>
              </a:rPr>
              <a:t>≠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47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en-US" altLang="zh-CN" sz="2200" dirty="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p=NULL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失败！</a:t>
            </a:r>
            <a:endParaRPr lang="en-US" altLang="zh-CN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214414" y="3643314"/>
            <a:ext cx="257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次关键字比较</a:t>
            </a:r>
            <a:endParaRPr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428728" y="63617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662" y="70761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57422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54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7488" y="151883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28728" y="106480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662" y="113624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28728" y="149343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8662" y="156486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428728" y="192205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8662" y="199349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3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428728" y="235068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8662" y="242212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4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28728" y="277931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8662" y="285075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5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28728" y="320794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662" y="327938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6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428728" y="3636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28662" y="3708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7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28728" y="4068570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8662" y="414000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8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28728" y="4497198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28662" y="4568636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9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428728" y="4925826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28662" y="4997264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10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28728" y="5354454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28662" y="5425892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11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28728" y="5783082"/>
            <a:ext cx="500066" cy="43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28662" y="585452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cs typeface="Consolas" pitchFamily="49" charset="0"/>
              </a:rPr>
              <a:t>12</a:t>
            </a:r>
            <a:endParaRPr lang="zh-CN" altLang="en-US" sz="2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直接箭头连接符 67"/>
          <p:cNvCxnSpPr>
            <a:endCxn id="42" idx="1"/>
          </p:cNvCxnSpPr>
          <p:nvPr/>
        </p:nvCxnSpPr>
        <p:spPr>
          <a:xfrm flipV="1">
            <a:off x="1714480" y="169742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03"/>
          <p:cNvGrpSpPr/>
          <p:nvPr/>
        </p:nvGrpSpPr>
        <p:grpSpPr>
          <a:xfrm>
            <a:off x="2357422" y="1980796"/>
            <a:ext cx="1000132" cy="357190"/>
            <a:chOff x="6215074" y="1980796"/>
            <a:chExt cx="1000132" cy="357190"/>
          </a:xfrm>
        </p:grpSpPr>
        <p:sp>
          <p:nvSpPr>
            <p:cNvPr id="69" name="矩形 68"/>
            <p:cNvSpPr/>
            <p:nvPr/>
          </p:nvSpPr>
          <p:spPr>
            <a:xfrm>
              <a:off x="6215074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29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15140" y="19807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1" name="直接箭头连接符 70"/>
          <p:cNvCxnSpPr/>
          <p:nvPr/>
        </p:nvCxnSpPr>
        <p:spPr>
          <a:xfrm flipV="1">
            <a:off x="1714480" y="21593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04"/>
          <p:cNvGrpSpPr/>
          <p:nvPr/>
        </p:nvGrpSpPr>
        <p:grpSpPr>
          <a:xfrm>
            <a:off x="3714744" y="1993496"/>
            <a:ext cx="1000132" cy="357190"/>
            <a:chOff x="7858148" y="1993496"/>
            <a:chExt cx="1000132" cy="357190"/>
          </a:xfrm>
        </p:grpSpPr>
        <p:sp>
          <p:nvSpPr>
            <p:cNvPr id="72" name="矩形 71"/>
            <p:cNvSpPr/>
            <p:nvPr/>
          </p:nvSpPr>
          <p:spPr>
            <a:xfrm>
              <a:off x="7858148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8358214" y="1993496"/>
              <a:ext cx="500066" cy="35719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800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  <a:endParaRPr lang="zh-CN" altLang="en-US" sz="1800" dirty="0">
                <a:solidFill>
                  <a:srgbClr val="3333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74" name="直接箭头连接符 73"/>
          <p:cNvCxnSpPr/>
          <p:nvPr/>
        </p:nvCxnSpPr>
        <p:spPr>
          <a:xfrm flipV="1">
            <a:off x="3071802" y="217209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357422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77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857488" y="58384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7" name="直接箭头连接符 76"/>
          <p:cNvCxnSpPr>
            <a:endCxn id="75" idx="1"/>
          </p:cNvCxnSpPr>
          <p:nvPr/>
        </p:nvCxnSpPr>
        <p:spPr>
          <a:xfrm flipV="1">
            <a:off x="1714480" y="60170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3714744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90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14810" y="585114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直接箭头连接符 79"/>
          <p:cNvCxnSpPr>
            <a:endCxn id="78" idx="1"/>
          </p:cNvCxnSpPr>
          <p:nvPr/>
        </p:nvCxnSpPr>
        <p:spPr>
          <a:xfrm flipV="1">
            <a:off x="3071802" y="602974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357422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43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857488" y="242212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>
          <a:xfrm flipV="1">
            <a:off x="1714480" y="260071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2357422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31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857488" y="2858690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直接箭头连接符 85"/>
          <p:cNvCxnSpPr>
            <a:endCxn id="84" idx="1"/>
          </p:cNvCxnSpPr>
          <p:nvPr/>
        </p:nvCxnSpPr>
        <p:spPr>
          <a:xfrm flipV="1">
            <a:off x="1714480" y="3037285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357422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46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857488" y="3708008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直接箭头连接符 88"/>
          <p:cNvCxnSpPr>
            <a:endCxn id="87" idx="1"/>
          </p:cNvCxnSpPr>
          <p:nvPr/>
        </p:nvCxnSpPr>
        <p:spPr>
          <a:xfrm flipV="1">
            <a:off x="1714480" y="3886603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2357422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60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857488" y="4136636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直接箭头连接符 91"/>
          <p:cNvCxnSpPr>
            <a:endCxn id="90" idx="1"/>
          </p:cNvCxnSpPr>
          <p:nvPr/>
        </p:nvCxnSpPr>
        <p:spPr>
          <a:xfrm flipV="1">
            <a:off x="1714480" y="4315231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357422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74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57488" y="4565264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5" name="直接箭头连接符 94"/>
          <p:cNvCxnSpPr>
            <a:endCxn id="93" idx="1"/>
          </p:cNvCxnSpPr>
          <p:nvPr/>
        </p:nvCxnSpPr>
        <p:spPr>
          <a:xfrm flipV="1">
            <a:off x="1714480" y="4743859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357422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88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57488" y="4993892"/>
            <a:ext cx="500066" cy="357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∧</a:t>
            </a:r>
            <a:endParaRPr lang="zh-CN" altLang="en-US" sz="1800" dirty="0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8" name="直接箭头连接符 97"/>
          <p:cNvCxnSpPr>
            <a:endCxn id="96" idx="1"/>
          </p:cNvCxnSpPr>
          <p:nvPr/>
        </p:nvCxnSpPr>
        <p:spPr>
          <a:xfrm flipV="1">
            <a:off x="1714480" y="5172487"/>
            <a:ext cx="642942" cy="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428860" y="285728"/>
            <a:ext cx="471490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拉链法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成功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查找</a:t>
            </a:r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ASL</a:t>
            </a:r>
            <a:r>
              <a:rPr lang="zh-CN" altLang="en-US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计算</a:t>
            </a:r>
            <a:endParaRPr lang="zh-CN" altLang="en-US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3428992" y="1142984"/>
            <a:ext cx="5286412" cy="1015663"/>
            <a:chOff x="3428992" y="1142984"/>
            <a:chExt cx="5286412" cy="1015663"/>
          </a:xfrm>
        </p:grpSpPr>
        <p:sp>
          <p:nvSpPr>
            <p:cNvPr id="102" name="TextBox 101"/>
            <p:cNvSpPr txBox="1"/>
            <p:nvPr/>
          </p:nvSpPr>
          <p:spPr>
            <a:xfrm>
              <a:off x="5000628" y="1142984"/>
              <a:ext cx="3714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个结点的单链表，不成功查找需要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次关键字比较，共有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7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个这样的单链表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7" name="直接箭头连接符 106"/>
            <p:cNvCxnSpPr>
              <a:stCxn id="102" idx="1"/>
            </p:cNvCxnSpPr>
            <p:nvPr/>
          </p:nvCxnSpPr>
          <p:spPr>
            <a:xfrm rot="10800000" flipV="1">
              <a:off x="3428992" y="1650816"/>
              <a:ext cx="1571636" cy="6367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4786314" y="1714488"/>
            <a:ext cx="4143404" cy="1015663"/>
            <a:chOff x="4643438" y="2214554"/>
            <a:chExt cx="4143404" cy="1015663"/>
          </a:xfrm>
        </p:grpSpPr>
        <p:sp>
          <p:nvSpPr>
            <p:cNvPr id="110" name="TextBox 109"/>
            <p:cNvSpPr txBox="1"/>
            <p:nvPr/>
          </p:nvSpPr>
          <p:spPr>
            <a:xfrm>
              <a:off x="5072066" y="2214554"/>
              <a:ext cx="37147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有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个结点的单链表，不成功查找需要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次关键字比较，共有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个这样的单链表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>
            <a:xfrm rot="10800000">
              <a:off x="4643438" y="2714620"/>
              <a:ext cx="428628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4429124" y="3143248"/>
            <a:ext cx="4429156" cy="2143140"/>
            <a:chOff x="4429124" y="3143248"/>
            <a:chExt cx="4429156" cy="2143140"/>
          </a:xfrm>
        </p:grpSpPr>
        <p:sp>
          <p:nvSpPr>
            <p:cNvPr id="99" name="TextBox 98"/>
            <p:cNvSpPr txBox="1"/>
            <p:nvPr/>
          </p:nvSpPr>
          <p:spPr>
            <a:xfrm>
              <a:off x="4429124" y="3934430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ASL</a:t>
              </a:r>
              <a:r>
                <a:rPr lang="zh-CN" altLang="en-US" baseline="-250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不成功</a:t>
              </a:r>
              <a:r>
                <a:rPr lang="en-US" altLang="zh-CN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endPara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3834" y="3967467"/>
              <a:ext cx="1214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=0.846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00760" y="3720116"/>
              <a:ext cx="1857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1×7+2×2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 flipV="1">
              <a:off x="6072198" y="4203663"/>
              <a:ext cx="1500198" cy="16519"/>
            </a:xfrm>
            <a:prstGeom prst="line">
              <a:avLst/>
            </a:prstGeom>
            <a:ln w="28575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429388" y="429162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cs typeface="Consolas" pitchFamily="49" charset="0"/>
                </a:rPr>
                <a:t>13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000760" y="4824723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α</a:t>
              </a:r>
              <a:r>
                <a:rPr lang="en-US" altLang="zh-CN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</a:t>
              </a:r>
              <a:r>
                <a:rPr lang="en-US" altLang="zh-CN" i="1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</a:t>
              </a:r>
              <a:r>
                <a:rPr lang="en-US" altLang="zh-CN" i="1" dirty="0" smtClean="0">
                  <a:solidFill>
                    <a:srgbClr val="CC00CC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</a:t>
              </a:r>
              <a:endParaRPr lang="zh-CN" alt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下箭头 114"/>
            <p:cNvSpPr/>
            <p:nvPr/>
          </p:nvSpPr>
          <p:spPr>
            <a:xfrm>
              <a:off x="6572264" y="3143248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33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42976" y="1285860"/>
            <a:ext cx="6858048" cy="115416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smtClean="0"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200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开放定址法和拉链法各有什么优缺点？</a:t>
            </a:r>
            <a:endParaRPr lang="zh-CN" altLang="en-US" sz="2200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34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2143108" y="2357430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35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590" y="214290"/>
            <a:ext cx="228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、几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个概念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785794"/>
            <a:ext cx="3571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哈希函数和哈希地址</a:t>
            </a:r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kumimoji="1" lang="zh-CN" altLang="en-US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4283997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函数：</a:t>
            </a:r>
            <a:r>
              <a:rPr lang="zh-CN" altLang="en-US" sz="22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kumimoji="1" lang="zh-CN" altLang="en-US" sz="2200" dirty="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关键字为</a:t>
            </a:r>
            <a:r>
              <a:rPr kumimoji="1" lang="en-US" altLang="zh-CN" sz="2200" i="1" dirty="0" err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的对象存放在相应的哈希</a:t>
            </a:r>
            <a:r>
              <a:rPr kumimoji="1" lang="zh-CN" altLang="en-US" sz="2200" dirty="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地址</a:t>
            </a:r>
            <a:r>
              <a:rPr lang="zh-CN" altLang="en-US" sz="2200" dirty="0" smtClean="0">
                <a:solidFill>
                  <a:srgbClr val="00B05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endParaRPr lang="zh-CN" altLang="en-US" sz="2200" dirty="0">
              <a:solidFill>
                <a:srgbClr val="00B05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857488" y="3714752"/>
            <a:ext cx="1800000" cy="252000"/>
          </a:xfrm>
          <a:prstGeom prst="rightArrow">
            <a:avLst>
              <a:gd name="adj1" fmla="val 50000"/>
              <a:gd name="adj2" fmla="val 14989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 rot="21112265">
            <a:off x="2798857" y="2261330"/>
            <a:ext cx="1700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函数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1" name="AutoShape 15"/>
          <p:cNvSpPr>
            <a:spLocks noChangeAspect="1" noChangeArrowheads="1"/>
          </p:cNvSpPr>
          <p:nvPr/>
        </p:nvSpPr>
        <p:spPr bwMode="auto">
          <a:xfrm>
            <a:off x="5429256" y="1712229"/>
            <a:ext cx="1258888" cy="2214578"/>
          </a:xfrm>
          <a:prstGeom prst="cube">
            <a:avLst>
              <a:gd name="adj" fmla="val 250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存储空间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142976" y="20710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1358876" y="22869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1574776" y="25028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862113" y="1997981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>
            <a:off x="1142976" y="286316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1935138" y="2790144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2295501" y="2431369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1790676" y="3223531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2366938" y="2071006"/>
            <a:ext cx="215900" cy="2160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2976" y="3569617"/>
            <a:ext cx="121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个对象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16" y="2283733"/>
            <a:ext cx="207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哈希表：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长度为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kumimoji="1" lang="en-US" altLang="zh-CN" sz="2000" smtClean="0">
                <a:latin typeface="Consolas" pitchFamily="49" charset="0"/>
                <a:cs typeface="Consolas" pitchFamily="49" charset="0"/>
              </a:rPr>
              <a:t>≥</a:t>
            </a:r>
            <a:r>
              <a:rPr kumimoji="1"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）的连续内存单元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72066" y="1926543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86314" y="3598135"/>
            <a:ext cx="64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m</a:t>
            </a:r>
            <a:r>
              <a:rPr lang="en-US" altLang="zh-CN" sz="20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20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2066" y="2883755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Consolas" pitchFamily="49" charset="0"/>
                <a:ea typeface="宋体"/>
                <a:cs typeface="Consolas" pitchFamily="49" charset="0"/>
              </a:rPr>
              <a:t>┇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5500694" y="2353485"/>
            <a:ext cx="259766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7686" y="99784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哈希地址</a:t>
            </a:r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40276" y="2239954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en-US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>
            <a:off x="4552615" y="1837184"/>
            <a:ext cx="896821" cy="7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9" idx="6"/>
          </p:cNvCxnSpPr>
          <p:nvPr/>
        </p:nvCxnSpPr>
        <p:spPr>
          <a:xfrm flipV="1">
            <a:off x="2151038" y="2571744"/>
            <a:ext cx="2778152" cy="3264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8153400" cy="2231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哈希冲突</a:t>
            </a:r>
            <a:endParaRPr kumimoji="1" lang="en-US" altLang="zh-CN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对于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关键字分别为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 err="1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kumimoji="1" lang="en-US" altLang="zh-CN" sz="2200" i="1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）的记录，有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err="1">
                <a:latin typeface="Consolas" pitchFamily="49" charset="0"/>
                <a:ea typeface="+mn-ea"/>
                <a:cs typeface="Consolas" pitchFamily="49" charset="0"/>
              </a:rPr>
              <a:t>≠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，但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i="1" baseline="-300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。把这种现象叫做</a:t>
            </a:r>
            <a:r>
              <a:rPr kumimoji="1"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哈希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冲突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同义词冲突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在哈希表存储结构的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中，哈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希冲突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是很难避免的！！！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96" y="910843"/>
            <a:ext cx="8358246" cy="8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哈希表设计主要需要解决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哈希冲突。实际中哈希冲突是难以避免的，主要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与</a:t>
            </a:r>
            <a:r>
              <a:rPr lang="en-US" altLang="zh-CN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因素有关：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1839537"/>
            <a:ext cx="7858180" cy="280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与装填因子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有关</a:t>
            </a: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装填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因子</a:t>
            </a:r>
            <a:r>
              <a:rPr lang="el-GR" altLang="zh-CN" sz="20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α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存储的记录个数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哈希表的大小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</a:t>
            </a:r>
            <a:r>
              <a:rPr lang="en-US" altLang="zh-CN" sz="2000" i="1" smtClean="0">
                <a:solidFill>
                  <a:srgbClr val="CC00CC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</a:t>
            </a:r>
            <a:r>
              <a:rPr lang="el-GR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α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越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小，冲突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的可能性就越小； </a:t>
            </a:r>
            <a:r>
              <a:rPr lang="el-GR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α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越大（最大可取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），冲突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的可能性就越大。通常使最终的控制在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0.6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0.9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的范围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内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smtClean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与所采用的哈希函数有关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。好的哈希函数会减少冲突的发生；不好的哈希函数会增加冲突的发生。</a:t>
            </a:r>
          </a:p>
          <a:p>
            <a:pPr marL="457200" indent="-457200" algn="l">
              <a:lnSpc>
                <a:spcPct val="150000"/>
              </a:lnSpc>
              <a:buFontTx/>
              <a:buBlip>
                <a:blip r:embed="rId2"/>
              </a:buBlip>
            </a:pPr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与解决冲突方法有关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。好的哈希冲突解决方法会减少冲突的发生。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42852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3</a:t>
            </a:r>
            <a:r>
              <a:rPr kumimoji="1" lang="zh-CN" altLang="en-US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、哈希表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设计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14348" y="1357298"/>
            <a:ext cx="47863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838200" lvl="2" indent="-457200" algn="l" fontAlgn="ctr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尽可能设计好的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哈希函数</a:t>
            </a:r>
            <a:endParaRPr kumimoji="1" lang="en-US" altLang="zh-CN" sz="2200" dirty="0" smtClean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838200" lvl="2" indent="-457200" algn="l" fontAlgn="ctr">
              <a:lnSpc>
                <a:spcPct val="150000"/>
              </a:lnSpc>
              <a:buBlip>
                <a:blip r:embed="rId3"/>
              </a:buBlip>
            </a:pP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设计</a:t>
            </a:r>
            <a:r>
              <a:rPr kumimoji="1" lang="zh-CN" altLang="en-US" sz="2200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解决冲突的方法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200" dirty="0" smtClean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71435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所以哈希表设计的重点：</a:t>
            </a:r>
            <a:endParaRPr lang="zh-CN" altLang="en-US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7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714356"/>
            <a:ext cx="5857916" cy="1384995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kumimoji="1"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z="2200" smtClean="0">
                <a:solidFill>
                  <a:srgbClr val="3333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好的哈希函数应该具有什么特点？    </a:t>
            </a:r>
            <a:endParaRPr kumimoji="1" lang="zh-CN" altLang="en-US" sz="2200" dirty="0">
              <a:solidFill>
                <a:srgbClr val="3333FF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/>
              <a:pPr/>
              <a:t>8</a:t>
            </a:fld>
            <a:r>
              <a:rPr lang="en-US" altLang="zh-CN" smtClean="0"/>
              <a:t>/35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68313" y="2339311"/>
            <a:ext cx="8458200" cy="124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直接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定址法是以关键字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本身或关键字加上某个数值常量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作为哈希地址的方法。直接定址法的哈希函数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2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kumimoji="1" lang="en-US" altLang="zh-CN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200" i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= 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kumimoji="1" lang="en-US" altLang="zh-CN" sz="2200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kumimoji="1" lang="en-US" altLang="zh-CN" sz="2200" i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0100" y="1497915"/>
            <a:ext cx="2500330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、直接定址法</a:t>
            </a:r>
            <a:endParaRPr lang="zh-CN" altLang="en-US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57224" y="4141121"/>
            <a:ext cx="5715040" cy="1002391"/>
            <a:chOff x="857224" y="3143248"/>
            <a:chExt cx="5715040" cy="1002391"/>
          </a:xfrm>
        </p:grpSpPr>
        <p:sp>
          <p:nvSpPr>
            <p:cNvPr id="5" name="Text Box 41"/>
            <p:cNvSpPr txBox="1">
              <a:spLocks noChangeArrowheads="1"/>
            </p:cNvSpPr>
            <p:nvPr/>
          </p:nvSpPr>
          <p:spPr bwMode="auto">
            <a:xfrm>
              <a:off x="2143108" y="3714752"/>
              <a:ext cx="442915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i="1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h</a:t>
              </a:r>
              <a:r>
                <a:rPr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学号</a:t>
              </a:r>
              <a:r>
                <a:rPr lang="en-US" altLang="zh-CN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) = 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学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号</a:t>
              </a:r>
              <a:r>
                <a:rPr lang="en-US" altLang="zh-CN" sz="2200" dirty="0"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201001001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7224" y="3143248"/>
              <a:ext cx="17145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例如：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" name="Text Box 2" descr="蓝色面巾纸"/>
          <p:cNvSpPr txBox="1">
            <a:spLocks noChangeArrowheads="1"/>
          </p:cNvSpPr>
          <p:nvPr/>
        </p:nvSpPr>
        <p:spPr bwMode="auto">
          <a:xfrm>
            <a:off x="468313" y="476250"/>
            <a:ext cx="5032381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chemeClr val="bg1"/>
                </a:solidFill>
                <a:ea typeface="隶书" pitchFamily="49" charset="-122"/>
              </a:rPr>
              <a:t>9.4.2  </a:t>
            </a:r>
            <a:r>
              <a:rPr kumimoji="1" lang="zh-CN" altLang="en-US" sz="3200" dirty="0">
                <a:solidFill>
                  <a:schemeClr val="bg1"/>
                </a:solidFill>
                <a:ea typeface="隶书" pitchFamily="49" charset="-122"/>
              </a:rPr>
              <a:t>哈希函数构造方法</a:t>
            </a:r>
            <a:endParaRPr lang="zh-CN" altLang="en-US" sz="3200" dirty="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4EAB-AF76-4CCC-B2BB-91B2CA8F47F6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/35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</TotalTime>
  <Words>2407</Words>
  <Application>Microsoft PowerPoint</Application>
  <PresentationFormat>全屏显示(4:3)</PresentationFormat>
  <Paragraphs>869</Paragraphs>
  <Slides>35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668</cp:revision>
  <dcterms:created xsi:type="dcterms:W3CDTF">2004-04-11T01:33:44Z</dcterms:created>
  <dcterms:modified xsi:type="dcterms:W3CDTF">2017-12-18T07:20:23Z</dcterms:modified>
</cp:coreProperties>
</file>