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9" r:id="rId2"/>
    <p:sldId id="272" r:id="rId3"/>
    <p:sldId id="260" r:id="rId4"/>
    <p:sldId id="294" r:id="rId5"/>
    <p:sldId id="262" r:id="rId6"/>
    <p:sldId id="263" r:id="rId7"/>
    <p:sldId id="264" r:id="rId8"/>
    <p:sldId id="265" r:id="rId9"/>
    <p:sldId id="266" r:id="rId10"/>
    <p:sldId id="309" r:id="rId11"/>
    <p:sldId id="267" r:id="rId12"/>
    <p:sldId id="268" r:id="rId13"/>
    <p:sldId id="271" r:id="rId14"/>
    <p:sldId id="319" r:id="rId15"/>
    <p:sldId id="291" r:id="rId16"/>
    <p:sldId id="292" r:id="rId17"/>
    <p:sldId id="293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6"/>
    <p:restoredTop sz="94660"/>
  </p:normalViewPr>
  <p:slideViewPr>
    <p:cSldViewPr showGuides="1">
      <p:cViewPr>
        <p:scale>
          <a:sx n="50" d="100"/>
          <a:sy n="50" d="100"/>
        </p:scale>
        <p:origin x="-69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2020/11/13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5856931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VDD</a:t>
            </a:r>
            <a:r>
              <a:rPr lang="zh-CN" altLang="en-US"/>
              <a:t>接</a:t>
            </a:r>
            <a:r>
              <a:rPr lang="en-US" altLang="zh-CN"/>
              <a:t>+5V</a:t>
            </a:r>
            <a:r>
              <a:rPr lang="zh-CN" altLang="en-US"/>
              <a:t>，</a:t>
            </a:r>
            <a:r>
              <a:rPr lang="en-US" altLang="zh-CN"/>
              <a:t>Vss</a:t>
            </a:r>
            <a:r>
              <a:rPr lang="zh-CN" altLang="en-US"/>
              <a:t>接地。</a:t>
            </a:r>
          </a:p>
          <a:p>
            <a:pPr lvl="0"/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CP</a:t>
            </a:r>
            <a:r>
              <a:rPr lang="zh-CN" altLang="en-US"/>
              <a:t>是时钟，脉冲上升沿有效。</a:t>
            </a:r>
          </a:p>
          <a:p>
            <a:pPr lvl="0"/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CR</a:t>
            </a:r>
            <a:r>
              <a:rPr lang="zh-CN" altLang="en-US"/>
              <a:t>清零，</a:t>
            </a:r>
            <a:r>
              <a:rPr lang="en-US" altLang="zh-CN"/>
              <a:t>LD</a:t>
            </a:r>
            <a:r>
              <a:rPr lang="zh-CN" altLang="en-US"/>
              <a:t>置数，都是低电平有效。</a:t>
            </a:r>
          </a:p>
          <a:p>
            <a:pPr lvl="0"/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CTT</a:t>
            </a:r>
            <a:r>
              <a:rPr lang="zh-CN" altLang="en-US"/>
              <a:t>与</a:t>
            </a:r>
            <a:r>
              <a:rPr lang="en-US" altLang="zh-CN"/>
              <a:t>CTP</a:t>
            </a:r>
            <a:r>
              <a:rPr lang="zh-CN" altLang="en-US"/>
              <a:t>合成使能信号</a:t>
            </a:r>
            <a:r>
              <a:rPr lang="en-US" altLang="zh-CN"/>
              <a:t>ET</a:t>
            </a:r>
            <a:r>
              <a:rPr lang="zh-CN" altLang="en-US"/>
              <a:t>。</a:t>
            </a:r>
          </a:p>
          <a:p>
            <a:pPr lvl="0"/>
            <a:r>
              <a:rPr lang="en-US" altLang="zh-CN"/>
              <a:t>5</a:t>
            </a:r>
            <a:r>
              <a:rPr lang="zh-CN" altLang="en-US"/>
              <a:t>：</a:t>
            </a:r>
            <a:r>
              <a:rPr lang="en-US" altLang="zh-CN"/>
              <a:t>Q3</a:t>
            </a:r>
            <a:r>
              <a:rPr lang="zh-CN" altLang="en-US"/>
              <a:t>到</a:t>
            </a:r>
            <a:r>
              <a:rPr lang="en-US" altLang="zh-CN"/>
              <a:t>Q0</a:t>
            </a:r>
          </a:p>
          <a:p>
            <a:pPr lvl="0"/>
            <a:r>
              <a:rPr lang="en-US" altLang="zh-CN"/>
              <a:t>6</a:t>
            </a:r>
            <a:r>
              <a:rPr lang="zh-CN" altLang="en-US"/>
              <a:t>：清零除了</a:t>
            </a:r>
            <a:r>
              <a:rPr lang="en-US" altLang="zh-CN"/>
              <a:t>CR</a:t>
            </a:r>
            <a:r>
              <a:rPr lang="zh-CN" altLang="en-US"/>
              <a:t>清零外，还有没有其他的方法。</a:t>
            </a:r>
          </a:p>
          <a:p>
            <a:pPr lvl="0"/>
            <a:r>
              <a:rPr lang="en-US" altLang="zh-CN"/>
              <a:t>7</a:t>
            </a:r>
            <a:r>
              <a:rPr lang="zh-CN" altLang="en-US"/>
              <a:t>：清零和预置有什么区别。</a:t>
            </a:r>
          </a:p>
          <a:p>
            <a:pPr lvl="0"/>
            <a:r>
              <a:rPr lang="zh-CN" altLang="en-US">
                <a:sym typeface="+mn-ea"/>
              </a:rPr>
              <a:t>异步是清零信号有效时，无视触发脉冲，立即清零。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是指与时钟同步，即时钟触发条件满足时检测是否有效，有效则在下一个时间周期的触发条件下，执行清零。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/>
              <a:t>1</a:t>
            </a:r>
            <a:r>
              <a:rPr lang="zh-CN" altLang="en-US"/>
              <a:t>：异步是清零信号有效时，无视触发脉冲，立即清零。</a:t>
            </a:r>
          </a:p>
          <a:p>
            <a:pPr lvl="0"/>
            <a:r>
              <a:rPr lang="en-US" altLang="zh-CN"/>
              <a:t>2</a:t>
            </a:r>
            <a:r>
              <a:rPr lang="zh-CN" altLang="en-US"/>
              <a:t>：是指与时钟同步，即时钟触发条件满足时检测是否有效，有效则在下一个时间周期的触发条件下，执行清零。，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/>
              <a:t>真值表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  <a:t>10</a:t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1026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1027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康简宋" charset="-122"/>
                <a:sym typeface="+mn-ea"/>
              </a:rPr>
              <a:t> 当数字钟接通电源或者计时出现误差时，需要校正时间（或称校时）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2269" y="188913"/>
            <a:ext cx="2108994" cy="62642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204721" cy="62642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3628" cy="53276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635" y="1125538"/>
            <a:ext cx="4133628" cy="53276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77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395288" y="1125538"/>
            <a:ext cx="8435975" cy="53276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</p:txBody>
      </p:sp>
      <p:pic>
        <p:nvPicPr>
          <p:cNvPr id="1028" name="图片 1031" descr="前进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02550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9" name="图片 1032" descr="播放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6763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图片 1033" descr="后退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8338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图片 1034" descr="机动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334125" y="6594475"/>
            <a:ext cx="619125" cy="17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矩形 1035"/>
          <p:cNvSpPr/>
          <p:nvPr userDrawn="1"/>
        </p:nvSpPr>
        <p:spPr>
          <a:xfrm>
            <a:off x="4151313" y="6584950"/>
            <a:ext cx="819150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>
              <a:buClr>
                <a:schemeClr val="bg1"/>
              </a:buClr>
            </a:pPr>
            <a:fld id="{9A0DB2DC-4C9A-4742-B13C-FB6460FD3503}" type="slidenum">
              <a:rPr lang="zh-CN" altLang="en-US" sz="14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‹#›</a:t>
            </a:fld>
            <a:endParaRPr lang="zh-CN" altLang="en-US" sz="14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FF3300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audio" Target="../media/audio1.wav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323528" y="2996952"/>
            <a:ext cx="7793355" cy="1321435"/>
          </a:xfrm>
        </p:spPr>
        <p:txBody>
          <a:bodyPr anchor="ctr"/>
          <a:lstStyle/>
          <a:p>
            <a:pPr fontAlgn="base"/>
            <a:r>
              <a:rPr lang="zh-CN" altLang="en-US" sz="4000" b="0" strike="noStrike" noProof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实验二十一计数、译码、显示与</a:t>
            </a:r>
            <a:r>
              <a:rPr lang="zh-CN" altLang="en-US" sz="4000" b="0" strike="noStrike" noProof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数字</a:t>
            </a:r>
            <a:r>
              <a:rPr lang="zh-CN" altLang="en-US" sz="4000" b="0" strike="noStrike" noProof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钟</a:t>
            </a:r>
            <a:endParaRPr lang="zh-CN" altLang="en-US" sz="4000" b="0" strike="noStrike" noProof="1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258888" y="260350"/>
            <a:ext cx="6697662" cy="720725"/>
          </a:xfrm>
        </p:spPr>
        <p:txBody>
          <a:bodyPr vert="horz" wrap="square" lIns="91440" tIns="45720" rIns="91440" bIns="45720" anchor="b"/>
          <a:lstStyle/>
          <a:p>
            <a:pPr algn="ctr" eaLnBrk="1" hangingPunct="1"/>
            <a:r>
              <a:rPr lang="zh-CN" altLang="en-US" b="1" dirty="0">
                <a:solidFill>
                  <a:schemeClr val="hlink"/>
                </a:solidFill>
              </a:rPr>
              <a:t>七段显示译码器  </a:t>
            </a: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</a:rPr>
              <a:t>CC4511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536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457325"/>
            <a:ext cx="3695700" cy="479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Text Box 5"/>
          <p:cNvSpPr txBox="1"/>
          <p:nvPr/>
        </p:nvSpPr>
        <p:spPr>
          <a:xfrm>
            <a:off x="6011863" y="6237288"/>
            <a:ext cx="17637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管脚定义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365" name="Text Box 6"/>
          <p:cNvSpPr txBox="1"/>
          <p:nvPr/>
        </p:nvSpPr>
        <p:spPr>
          <a:xfrm>
            <a:off x="6096000" y="3352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Top View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366" name="Text Box 7"/>
          <p:cNvSpPr txBox="1"/>
          <p:nvPr/>
        </p:nvSpPr>
        <p:spPr>
          <a:xfrm>
            <a:off x="971550" y="1963738"/>
            <a:ext cx="2327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7</a:t>
            </a:r>
            <a:r>
              <a:rPr lang="zh-CN" altLang="en-US" dirty="0">
                <a:latin typeface="Arial" panose="020B0604020202020204" pitchFamily="34" charset="0"/>
              </a:rPr>
              <a:t>段数码管定义</a:t>
            </a:r>
          </a:p>
        </p:txBody>
      </p:sp>
      <p:pic>
        <p:nvPicPr>
          <p:cNvPr id="15367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888" y="2397125"/>
            <a:ext cx="1557337" cy="175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8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827588"/>
            <a:ext cx="3962400" cy="658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9" name="Text Box 10"/>
          <p:cNvSpPr txBox="1"/>
          <p:nvPr/>
        </p:nvSpPr>
        <p:spPr>
          <a:xfrm>
            <a:off x="304800" y="4343400"/>
            <a:ext cx="383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表</a:t>
            </a:r>
            <a:r>
              <a:rPr lang="en-US" altLang="zh-CN" dirty="0">
                <a:latin typeface="Arial" panose="020B0604020202020204" pitchFamily="34" charset="0"/>
              </a:rPr>
              <a:t>5.18.1  CC4511</a:t>
            </a:r>
            <a:r>
              <a:rPr lang="zh-CN" altLang="en-US" dirty="0">
                <a:latin typeface="Arial" panose="020B0604020202020204" pitchFamily="34" charset="0"/>
              </a:rPr>
              <a:t>功能表</a:t>
            </a:r>
            <a:endParaRPr lang="zh-CN" altLang="en-US" b="0" dirty="0">
              <a:latin typeface="Tahoma" panose="020B0604030504040204" pitchFamily="34" charset="0"/>
            </a:endParaRPr>
          </a:p>
        </p:txBody>
      </p:sp>
      <p:sp>
        <p:nvSpPr>
          <p:cNvPr id="15370" name="Text Box 11"/>
          <p:cNvSpPr txBox="1"/>
          <p:nvPr/>
        </p:nvSpPr>
        <p:spPr>
          <a:xfrm>
            <a:off x="3276600" y="28194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ahoma" panose="020B0604030504040204" pitchFamily="34" charset="0"/>
              </a:rPr>
              <a:t>灯测试</a:t>
            </a:r>
          </a:p>
        </p:txBody>
      </p:sp>
      <p:sp>
        <p:nvSpPr>
          <p:cNvPr id="15371" name="Text Box 12"/>
          <p:cNvSpPr txBox="1"/>
          <p:nvPr/>
        </p:nvSpPr>
        <p:spPr>
          <a:xfrm>
            <a:off x="3429000" y="3336925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ahoma" panose="020B0604030504040204" pitchFamily="34" charset="0"/>
              </a:rPr>
              <a:t>灭灯</a:t>
            </a:r>
          </a:p>
        </p:txBody>
      </p:sp>
      <p:sp>
        <p:nvSpPr>
          <p:cNvPr id="15372" name="Text Box 13"/>
          <p:cNvSpPr txBox="1"/>
          <p:nvPr/>
        </p:nvSpPr>
        <p:spPr>
          <a:xfrm>
            <a:off x="3429000" y="38862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ahoma" panose="020B0604030504040204" pitchFamily="34" charset="0"/>
              </a:rPr>
              <a:t>锁存</a:t>
            </a:r>
          </a:p>
        </p:txBody>
      </p:sp>
      <p:sp>
        <p:nvSpPr>
          <p:cNvPr id="15373" name="Line 14"/>
          <p:cNvSpPr/>
          <p:nvPr/>
        </p:nvSpPr>
        <p:spPr>
          <a:xfrm flipH="1" flipV="1">
            <a:off x="4267200" y="3048000"/>
            <a:ext cx="990600" cy="0"/>
          </a:xfrm>
          <a:prstGeom prst="line">
            <a:avLst/>
          </a:prstGeom>
          <a:ln w="38100" cap="flat" cmpd="sng">
            <a:solidFill>
              <a:srgbClr val="99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374" name="Line 15"/>
          <p:cNvSpPr/>
          <p:nvPr/>
        </p:nvSpPr>
        <p:spPr>
          <a:xfrm flipH="1" flipV="1">
            <a:off x="4191000" y="3581400"/>
            <a:ext cx="1066800" cy="0"/>
          </a:xfrm>
          <a:prstGeom prst="line">
            <a:avLst/>
          </a:prstGeom>
          <a:ln w="38100" cap="flat" cmpd="sng">
            <a:solidFill>
              <a:srgbClr val="99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375" name="Line 16"/>
          <p:cNvSpPr/>
          <p:nvPr/>
        </p:nvSpPr>
        <p:spPr>
          <a:xfrm flipH="1" flipV="1">
            <a:off x="4343400" y="4114800"/>
            <a:ext cx="914400" cy="0"/>
          </a:xfrm>
          <a:prstGeom prst="line">
            <a:avLst/>
          </a:prstGeom>
          <a:ln w="38100" cap="flat" cmpd="sng">
            <a:solidFill>
              <a:srgbClr val="99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376" name="Text Box 18"/>
          <p:cNvSpPr txBox="1"/>
          <p:nvPr/>
        </p:nvSpPr>
        <p:spPr>
          <a:xfrm>
            <a:off x="179388" y="5573713"/>
            <a:ext cx="4897437" cy="376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Tahoma" panose="020B0604030504040204" pitchFamily="34" charset="0"/>
              </a:rPr>
              <a:t>4511</a:t>
            </a:r>
            <a:r>
              <a:rPr lang="zh-CN" altLang="en-US" sz="1800" dirty="0">
                <a:latin typeface="Tahoma" panose="020B0604030504040204" pitchFamily="34" charset="0"/>
              </a:rPr>
              <a:t>不显</a:t>
            </a:r>
            <a:r>
              <a:rPr lang="en-US" altLang="zh-CN" sz="1800" dirty="0">
                <a:latin typeface="Tahoma" panose="020B0604030504040204" pitchFamily="34" charset="0"/>
              </a:rPr>
              <a:t>9</a:t>
            </a:r>
            <a:r>
              <a:rPr lang="zh-CN" altLang="en-US" sz="1800" dirty="0">
                <a:latin typeface="Tahoma" panose="020B0604030504040204" pitchFamily="34" charset="0"/>
              </a:rPr>
              <a:t>以上数据。实验箱上的</a:t>
            </a:r>
            <a:r>
              <a:rPr lang="en-US" altLang="zh-CN" sz="1800" dirty="0">
                <a:latin typeface="Tahoma" panose="020B0604030504040204" pitchFamily="34" charset="0"/>
              </a:rPr>
              <a:t>74XX</a:t>
            </a:r>
            <a:r>
              <a:rPr lang="zh-CN" altLang="en-US" sz="1800" dirty="0">
                <a:latin typeface="Tahoma" panose="020B0604030504040204" pitchFamily="34" charset="0"/>
              </a:rPr>
              <a:t>显示</a:t>
            </a:r>
            <a:r>
              <a:rPr lang="en-US" altLang="zh-CN" sz="1800" dirty="0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5377" name="Text Box 19"/>
          <p:cNvSpPr txBox="1"/>
          <p:nvPr/>
        </p:nvSpPr>
        <p:spPr>
          <a:xfrm>
            <a:off x="4495800" y="434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  <a:latin typeface="Tahoma" panose="020B0604030504040204" pitchFamily="34" charset="0"/>
              </a:rPr>
              <a:t>Q</a:t>
            </a:r>
            <a:r>
              <a:rPr lang="en-US" altLang="zh-CN" baseline="-25000" dirty="0">
                <a:solidFill>
                  <a:srgbClr val="990000"/>
                </a:solidFill>
                <a:latin typeface="Tahoma" panose="020B0604030504040204" pitchFamily="34" charset="0"/>
              </a:rPr>
              <a:t>3 </a:t>
            </a:r>
            <a:r>
              <a:rPr lang="en-US" altLang="zh-CN" dirty="0">
                <a:solidFill>
                  <a:srgbClr val="99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endParaRPr lang="en-US" altLang="zh-CN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15378" name="Text Box 20"/>
          <p:cNvSpPr txBox="1"/>
          <p:nvPr/>
        </p:nvSpPr>
        <p:spPr>
          <a:xfrm>
            <a:off x="4495800" y="4876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  <a:latin typeface="Tahoma" panose="020B0604030504040204" pitchFamily="34" charset="0"/>
              </a:rPr>
              <a:t>Q</a:t>
            </a:r>
            <a:r>
              <a:rPr lang="en-US" altLang="zh-CN" baseline="-25000" dirty="0">
                <a:solidFill>
                  <a:srgbClr val="990000"/>
                </a:solidFill>
                <a:latin typeface="Tahoma" panose="020B0604030504040204" pitchFamily="34" charset="0"/>
              </a:rPr>
              <a:t>0 </a:t>
            </a:r>
            <a:r>
              <a:rPr lang="en-US" altLang="zh-CN" dirty="0">
                <a:solidFill>
                  <a:srgbClr val="99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endParaRPr lang="en-US" altLang="zh-CN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15379" name="Text Box 21"/>
          <p:cNvSpPr txBox="1"/>
          <p:nvPr/>
        </p:nvSpPr>
        <p:spPr>
          <a:xfrm>
            <a:off x="4419600" y="1828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  <a:latin typeface="Tahoma" panose="020B0604030504040204" pitchFamily="34" charset="0"/>
              </a:rPr>
              <a:t>Q</a:t>
            </a:r>
            <a:r>
              <a:rPr lang="en-US" altLang="zh-CN" baseline="-25000" dirty="0">
                <a:solidFill>
                  <a:srgbClr val="990000"/>
                </a:solidFill>
                <a:latin typeface="Tahoma" panose="020B0604030504040204" pitchFamily="34" charset="0"/>
              </a:rPr>
              <a:t>1 </a:t>
            </a:r>
            <a:r>
              <a:rPr lang="en-US" altLang="zh-CN" dirty="0">
                <a:solidFill>
                  <a:srgbClr val="99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endParaRPr lang="en-US" altLang="zh-CN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sp>
        <p:nvSpPr>
          <p:cNvPr id="15380" name="Text Box 22"/>
          <p:cNvSpPr txBox="1"/>
          <p:nvPr/>
        </p:nvSpPr>
        <p:spPr>
          <a:xfrm>
            <a:off x="4419600" y="2362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  <a:latin typeface="Tahoma" panose="020B0604030504040204" pitchFamily="34" charset="0"/>
              </a:rPr>
              <a:t>Q</a:t>
            </a:r>
            <a:r>
              <a:rPr lang="en-US" altLang="zh-CN" baseline="-25000" dirty="0">
                <a:solidFill>
                  <a:srgbClr val="990000"/>
                </a:solidFill>
                <a:latin typeface="Tahoma" panose="020B0604030504040204" pitchFamily="34" charset="0"/>
              </a:rPr>
              <a:t>2 </a:t>
            </a:r>
            <a:r>
              <a:rPr lang="en-US" altLang="zh-CN" dirty="0">
                <a:solidFill>
                  <a:srgbClr val="99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endParaRPr lang="en-US" altLang="zh-CN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pic>
        <p:nvPicPr>
          <p:cNvPr id="15381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13" y="6092825"/>
            <a:ext cx="2879725" cy="59848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5382" name="Text Box 29"/>
          <p:cNvSpPr txBox="1"/>
          <p:nvPr/>
        </p:nvSpPr>
        <p:spPr>
          <a:xfrm>
            <a:off x="1476375" y="955675"/>
            <a:ext cx="7199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BCD-to-7 Segment Latch/Decoder/Driver</a:t>
            </a:r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xfrm>
            <a:off x="179388" y="404813"/>
            <a:ext cx="8258175" cy="1295400"/>
          </a:xfrm>
        </p:spPr>
        <p:txBody>
          <a:bodyPr anchor="ctr"/>
          <a:lstStyle/>
          <a:p>
            <a:pPr fontAlgn="base"/>
            <a:r>
              <a:rPr lang="en-US" altLang="zh-CN" b="0" strike="noStrike" noProof="1"/>
              <a:t>Light Emitting Diode (LED) Readout</a:t>
            </a:r>
            <a:endParaRPr lang="en-US" altLang="zh-CN" strike="noStrike" noProof="1"/>
          </a:p>
        </p:txBody>
      </p:sp>
      <p:pic>
        <p:nvPicPr>
          <p:cNvPr id="14338" name="图片 245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133600"/>
            <a:ext cx="4343400" cy="401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文本框 24579"/>
          <p:cNvSpPr txBox="1"/>
          <p:nvPr/>
        </p:nvSpPr>
        <p:spPr>
          <a:xfrm>
            <a:off x="2743200" y="2590800"/>
            <a:ext cx="4191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共阴七段显示器</a:t>
            </a:r>
          </a:p>
        </p:txBody>
      </p:sp>
      <p:graphicFrame>
        <p:nvGraphicFramePr>
          <p:cNvPr id="14340" name="对象 24580"/>
          <p:cNvGraphicFramePr/>
          <p:nvPr/>
        </p:nvGraphicFramePr>
        <p:xfrm>
          <a:off x="5943600" y="1143000"/>
          <a:ext cx="2459038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5" imgW="1333500" imgH="2115820" progId="Word.Picture.8">
                  <p:embed/>
                </p:oleObj>
              </mc:Choice>
              <mc:Fallback>
                <p:oleObj r:id="rId5" imgW="1333500" imgH="2115820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rcRect l="-372" t="-1018" r="-1378" b="-1018"/>
                      <a:stretch>
                        <a:fillRect/>
                      </a:stretch>
                    </p:blipFill>
                    <p:spPr>
                      <a:xfrm>
                        <a:off x="5943600" y="1143000"/>
                        <a:ext cx="2459038" cy="388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组合 24581"/>
          <p:cNvGrpSpPr/>
          <p:nvPr/>
        </p:nvGrpSpPr>
        <p:grpSpPr>
          <a:xfrm>
            <a:off x="4876800" y="5105400"/>
            <a:ext cx="3810000" cy="1455738"/>
            <a:chOff x="2496" y="1392"/>
            <a:chExt cx="2400" cy="917"/>
          </a:xfrm>
        </p:grpSpPr>
        <p:graphicFrame>
          <p:nvGraphicFramePr>
            <p:cNvPr id="14342" name="对象 24582"/>
            <p:cNvGraphicFramePr/>
            <p:nvPr/>
          </p:nvGraphicFramePr>
          <p:xfrm>
            <a:off x="2496" y="1392"/>
            <a:ext cx="2400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r:id="rId7" imgW="1696720" imgH="647700" progId="Word.Picture.8">
                    <p:embed/>
                  </p:oleObj>
                </mc:Choice>
                <mc:Fallback>
                  <p:oleObj r:id="rId7" imgW="1696720" imgH="647700" progId="Word.Picture.8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96" y="1392"/>
                          <a:ext cx="2400" cy="9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3" name="矩形 24583"/>
            <p:cNvSpPr/>
            <p:nvPr/>
          </p:nvSpPr>
          <p:spPr>
            <a:xfrm>
              <a:off x="2544" y="1632"/>
              <a:ext cx="2304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5601"/>
          <p:cNvSpPr>
            <a:spLocks noGrp="1"/>
          </p:cNvSpPr>
          <p:nvPr>
            <p:ph type="title"/>
          </p:nvPr>
        </p:nvSpPr>
        <p:spPr>
          <a:xfrm>
            <a:off x="457200" y="442913"/>
            <a:ext cx="8229600" cy="523875"/>
          </a:xfrm>
        </p:spPr>
        <p:txBody>
          <a:bodyPr anchor="ctr"/>
          <a:lstStyle/>
          <a:p>
            <a:pPr fontAlgn="base"/>
            <a:r>
              <a:rPr lang="zh-CN" altLang="en-US" b="0" strike="noStrike" noProof="1">
                <a:ea typeface="黑体" panose="02010609060101010101" pitchFamily="2" charset="-122"/>
              </a:rPr>
              <a:t>译码显示电路</a:t>
            </a:r>
          </a:p>
        </p:txBody>
      </p:sp>
      <p:graphicFrame>
        <p:nvGraphicFramePr>
          <p:cNvPr id="15362" name="对象 25605"/>
          <p:cNvGraphicFramePr/>
          <p:nvPr/>
        </p:nvGraphicFramePr>
        <p:xfrm>
          <a:off x="2287588" y="1752600"/>
          <a:ext cx="45085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4" imgW="1468120" imgH="1485900" progId="Word.Picture.8">
                  <p:embed/>
                </p:oleObj>
              </mc:Choice>
              <mc:Fallback>
                <p:oleObj r:id="rId4" imgW="1468120" imgH="1485900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7588" y="1752600"/>
                        <a:ext cx="4508500" cy="45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椭圆形标注 25606"/>
          <p:cNvSpPr/>
          <p:nvPr/>
        </p:nvSpPr>
        <p:spPr>
          <a:xfrm>
            <a:off x="6858000" y="1143000"/>
            <a:ext cx="1524000" cy="1143000"/>
          </a:xfrm>
          <a:prstGeom prst="wedgeEllipseCallout">
            <a:avLst>
              <a:gd name="adj1" fmla="val -110000"/>
              <a:gd name="adj2" fmla="val 7152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Clr>
                <a:schemeClr val="bg1"/>
              </a:buClr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公共限流电阻</a:t>
            </a:r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28673"/>
          <p:cNvSpPr/>
          <p:nvPr/>
        </p:nvSpPr>
        <p:spPr>
          <a:xfrm>
            <a:off x="3552825" y="3014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86" name="对象 28674"/>
          <p:cNvGraphicFramePr/>
          <p:nvPr/>
        </p:nvGraphicFramePr>
        <p:xfrm>
          <a:off x="76200" y="3429000"/>
          <a:ext cx="4343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4" imgW="2077085" imgH="829310" progId="Word.Picture.8">
                  <p:embed/>
                </p:oleObj>
              </mc:Choice>
              <mc:Fallback>
                <p:oleObj r:id="rId4" imgW="2077085" imgH="82931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rcRect l="3044" r="-1378"/>
                      <a:stretch>
                        <a:fillRect/>
                      </a:stretch>
                    </p:blipFill>
                    <p:spPr>
                      <a:xfrm>
                        <a:off x="76200" y="3429000"/>
                        <a:ext cx="4343400" cy="176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文本框 28675"/>
          <p:cNvSpPr txBox="1"/>
          <p:nvPr/>
        </p:nvSpPr>
        <p:spPr>
          <a:xfrm>
            <a:off x="5105400" y="23622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CD40161   MC14161</a:t>
            </a:r>
          </a:p>
        </p:txBody>
      </p:sp>
      <p:sp>
        <p:nvSpPr>
          <p:cNvPr id="16388" name="文本框 28676"/>
          <p:cNvSpPr txBox="1"/>
          <p:nvPr/>
        </p:nvSpPr>
        <p:spPr>
          <a:xfrm>
            <a:off x="381000" y="54864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MC14011    CD4011</a:t>
            </a:r>
          </a:p>
        </p:txBody>
      </p:sp>
      <p:sp>
        <p:nvSpPr>
          <p:cNvPr id="16389" name="文本框 28677"/>
          <p:cNvSpPr txBox="1"/>
          <p:nvPr/>
        </p:nvSpPr>
        <p:spPr>
          <a:xfrm>
            <a:off x="4876800" y="58674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MC14511    CD4511</a:t>
            </a:r>
          </a:p>
        </p:txBody>
      </p:sp>
      <p:sp>
        <p:nvSpPr>
          <p:cNvPr id="16390" name="椭圆 28678"/>
          <p:cNvSpPr/>
          <p:nvPr/>
        </p:nvSpPr>
        <p:spPr>
          <a:xfrm>
            <a:off x="3581400" y="4343400"/>
            <a:ext cx="685800" cy="10668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椭圆 28679"/>
          <p:cNvSpPr/>
          <p:nvPr/>
        </p:nvSpPr>
        <p:spPr>
          <a:xfrm>
            <a:off x="304800" y="3200400"/>
            <a:ext cx="685800" cy="10668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矩形 28680"/>
          <p:cNvSpPr/>
          <p:nvPr/>
        </p:nvSpPr>
        <p:spPr>
          <a:xfrm>
            <a:off x="838200" y="5943600"/>
            <a:ext cx="1609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见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389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16393" name="直接连接符 28681"/>
          <p:cNvSpPr/>
          <p:nvPr/>
        </p:nvSpPr>
        <p:spPr>
          <a:xfrm>
            <a:off x="0" y="3048000"/>
            <a:ext cx="9144000" cy="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94" name="直接连接符 28682"/>
          <p:cNvSpPr/>
          <p:nvPr/>
        </p:nvSpPr>
        <p:spPr>
          <a:xfrm>
            <a:off x="4495800" y="0"/>
            <a:ext cx="0" cy="68580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</p:sp>
      <p:graphicFrame>
        <p:nvGraphicFramePr>
          <p:cNvPr id="16395" name="对象 28683"/>
          <p:cNvGraphicFramePr/>
          <p:nvPr/>
        </p:nvGraphicFramePr>
        <p:xfrm>
          <a:off x="4495800" y="0"/>
          <a:ext cx="4495800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6" imgW="2362200" imgH="1104900" progId="Word.Picture.8">
                  <p:embed/>
                </p:oleObj>
              </mc:Choice>
              <mc:Fallback>
                <p:oleObj r:id="rId6" imgW="2362200" imgH="110490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rcRect l="3044" t="-12791" r="-1378" b="-12791"/>
                      <a:stretch>
                        <a:fillRect/>
                      </a:stretch>
                    </p:blipFill>
                    <p:spPr>
                      <a:xfrm>
                        <a:off x="4495800" y="0"/>
                        <a:ext cx="4495800" cy="2690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对象 28684"/>
          <p:cNvGraphicFramePr/>
          <p:nvPr/>
        </p:nvGraphicFramePr>
        <p:xfrm>
          <a:off x="4495800" y="3219450"/>
          <a:ext cx="46482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8" imgW="2362200" imgH="838200" progId="Word.Picture.8">
                  <p:embed/>
                </p:oleObj>
              </mc:Choice>
              <mc:Fallback>
                <p:oleObj r:id="rId8" imgW="2362200" imgH="83820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9"/>
                      <a:srcRect l="3044" t="-12791" r="-1378" b="-12791"/>
                      <a:stretch>
                        <a:fillRect/>
                      </a:stretch>
                    </p:blipFill>
                    <p:spPr>
                      <a:xfrm>
                        <a:off x="4495800" y="3219450"/>
                        <a:ext cx="4648200" cy="211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矩形 28685"/>
          <p:cNvSpPr/>
          <p:nvPr/>
        </p:nvSpPr>
        <p:spPr>
          <a:xfrm>
            <a:off x="3833813" y="2605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98" name="对象 28686"/>
          <p:cNvGraphicFramePr/>
          <p:nvPr/>
        </p:nvGraphicFramePr>
        <p:xfrm>
          <a:off x="1055688" y="152400"/>
          <a:ext cx="2525712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10" imgW="1447800" imgH="1619885" progId="Word.Picture.8">
                  <p:embed/>
                </p:oleObj>
              </mc:Choice>
              <mc:Fallback>
                <p:oleObj r:id="rId10" imgW="1447800" imgH="161988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rcRect l="-372" t="-1018" r="-1378" b="-1018"/>
                      <a:stretch>
                        <a:fillRect/>
                      </a:stretch>
                    </p:blipFill>
                    <p:spPr>
                      <a:xfrm>
                        <a:off x="1055688" y="152400"/>
                        <a:ext cx="2525712" cy="281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标题 28687"/>
          <p:cNvSpPr>
            <a:spLocks noGrp="1"/>
          </p:cNvSpPr>
          <p:nvPr>
            <p:ph type="title"/>
          </p:nvPr>
        </p:nvSpPr>
        <p:spPr>
          <a:xfrm>
            <a:off x="3276600" y="2811463"/>
            <a:ext cx="2362200" cy="541338"/>
          </a:xfrm>
          <a:solidFill>
            <a:schemeClr val="accent1"/>
          </a:solidFill>
        </p:spPr>
        <p:txBody>
          <a:bodyPr anchor="ctr"/>
          <a:lstStyle/>
          <a:p>
            <a:pPr fontAlgn="base"/>
            <a:r>
              <a:rPr lang="zh-CN" altLang="en-US" sz="3200" b="0" strike="noStrike" noProof="1">
                <a:latin typeface="Times New Roman" panose="02020603050405020304" pitchFamily="18" charset="0"/>
              </a:rPr>
              <a:t>芯片管脚图</a:t>
            </a:r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/>
          <p:nvPr/>
        </p:nvSpPr>
        <p:spPr>
          <a:xfrm>
            <a:off x="107950" y="1700213"/>
            <a:ext cx="4105275" cy="16573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 algn="just">
              <a:spcBef>
                <a:spcPct val="20000"/>
              </a:spcBef>
              <a:buChar char="•"/>
            </a:pP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</a:rPr>
              <a:t>插板</a:t>
            </a:r>
          </a:p>
        </p:txBody>
      </p:sp>
      <p:sp>
        <p:nvSpPr>
          <p:cNvPr id="5123" name="Rectangle 5"/>
          <p:cNvSpPr/>
          <p:nvPr/>
        </p:nvSpPr>
        <p:spPr>
          <a:xfrm>
            <a:off x="107950" y="3500438"/>
            <a:ext cx="4106863" cy="30257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 algn="just">
              <a:spcBef>
                <a:spcPct val="20000"/>
              </a:spcBef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基本功能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以数字形式显示时、分、秒的时间；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小时计数器为同步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进制；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要求手动校时、校分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124" name="Line 6"/>
          <p:cNvSpPr/>
          <p:nvPr/>
        </p:nvSpPr>
        <p:spPr>
          <a:xfrm>
            <a:off x="179388" y="1628775"/>
            <a:ext cx="8640762" cy="0"/>
          </a:xfrm>
          <a:prstGeom prst="line">
            <a:avLst/>
          </a:prstGeom>
          <a:ln w="57150" cap="sq" cmpd="thinThick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5" name="Rectangle 7"/>
          <p:cNvSpPr/>
          <p:nvPr/>
        </p:nvSpPr>
        <p:spPr>
          <a:xfrm>
            <a:off x="4284663" y="1700213"/>
            <a:ext cx="4716462" cy="16573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 algn="just">
              <a:spcBef>
                <a:spcPct val="20000"/>
              </a:spcBef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扩展功能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仿广播电台正点报时；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定点闹时。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6" name="Rectangle 8"/>
          <p:cNvSpPr/>
          <p:nvPr/>
        </p:nvSpPr>
        <p:spPr>
          <a:xfrm>
            <a:off x="4284663" y="3429000"/>
            <a:ext cx="4679950" cy="2952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选做题：</a:t>
            </a: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）任意闹钟</a:t>
            </a: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）小时为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12/24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进制可切换</a:t>
            </a: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）报正点数（几点响几声）</a:t>
            </a:r>
          </a:p>
        </p:txBody>
      </p:sp>
      <p:sp>
        <p:nvSpPr>
          <p:cNvPr id="5127" name="文本框 1"/>
          <p:cNvSpPr txBox="1"/>
          <p:nvPr/>
        </p:nvSpPr>
        <p:spPr>
          <a:xfrm>
            <a:off x="795338" y="263525"/>
            <a:ext cx="7183437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dirty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实现多功能数字钟的设计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617538"/>
          </a:xfrm>
        </p:spPr>
        <p:txBody>
          <a:bodyPr vert="horz" wrap="square" anchor="b"/>
          <a:lstStyle/>
          <a:p>
            <a:pPr eaLnBrk="1" hangingPunct="1"/>
            <a:r>
              <a:rPr lang="zh-CN" altLang="en-US" sz="3200" b="0">
                <a:latin typeface="黑体" panose="02010609060101010101" pitchFamily="2" charset="-122"/>
                <a:ea typeface="黑体" panose="02010609060101010101" pitchFamily="2" charset="-122"/>
              </a:rPr>
              <a:t>简易数字电子钟电路基本功能要求</a:t>
            </a:r>
          </a:p>
        </p:txBody>
      </p:sp>
      <p:sp>
        <p:nvSpPr>
          <p:cNvPr id="9219" name="Text Box 3"/>
          <p:cNvSpPr txBox="1"/>
          <p:nvPr/>
        </p:nvSpPr>
        <p:spPr>
          <a:xfrm>
            <a:off x="685800" y="1219200"/>
            <a:ext cx="82788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康简宋" charset="-122"/>
              </a:rPr>
              <a:t>①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华康简宋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康简宋" charset="-122"/>
              </a:rPr>
              <a:t>数字形式显示时、分、秒的时间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1520" y="1882140"/>
            <a:ext cx="68395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  <a:sym typeface="+mn-ea"/>
              </a:rPr>
              <a:t>②</a:t>
            </a:r>
            <a:r>
              <a:rPr lang="zh-CN" altLang="en-US" sz="2800" dirty="0">
                <a:latin typeface="宋体" panose="02010600030101010101" pitchFamily="2" charset="-122"/>
                <a:ea typeface="华康简宋" charset="-122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  <a:sym typeface="+mn-ea"/>
              </a:rPr>
              <a:t>小时“</a:t>
            </a:r>
            <a:r>
              <a:rPr lang="en-US" altLang="x-none" sz="2800" dirty="0">
                <a:latin typeface="宋体" panose="02010600030101010101" pitchFamily="2" charset="-122"/>
                <a:ea typeface="华康简宋" charset="-122"/>
                <a:sym typeface="+mn-ea"/>
              </a:rPr>
              <a:t>24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进制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  <a:sym typeface="+mn-ea"/>
              </a:rPr>
              <a:t>”，分为</a:t>
            </a:r>
            <a:r>
              <a:rPr lang="en-US" altLang="x-none" sz="2800" dirty="0">
                <a:latin typeface="宋体" panose="02010600030101010101" pitchFamily="2" charset="-122"/>
                <a:ea typeface="华康简宋" charset="-122"/>
                <a:sym typeface="+mn-ea"/>
              </a:rPr>
              <a:t>60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  <a:sym typeface="+mn-ea"/>
              </a:rPr>
              <a:t>进位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700405" y="2658745"/>
            <a:ext cx="48545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  <a:sym typeface="+mn-ea"/>
              </a:rPr>
              <a:t>③</a:t>
            </a:r>
            <a:r>
              <a:rPr lang="zh-CN" altLang="en-US" sz="2800" dirty="0">
                <a:latin typeface="宋体" panose="02010600030101010101" pitchFamily="2" charset="-122"/>
                <a:ea typeface="华康简宋" charset="-122"/>
                <a:sym typeface="+mn-ea"/>
              </a:rPr>
              <a:t> 复位：可统一复位到零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720725" y="3449955"/>
            <a:ext cx="7126605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  <a:sym typeface="+mn-ea"/>
              </a:rPr>
              <a:t>④  手动校正时间。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康简宋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  <a:sym typeface="+mn-ea"/>
              </a:rPr>
              <a:t>      小时校正时不影响分的正常计数；分校正时不影响小时的正常计数。</a:t>
            </a:r>
            <a:endParaRPr lang="zh-CN" altLang="en-US" sz="2800"/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0" cy="0"/>
          </a:xfrm>
        </p:spPr>
        <p:txBody>
          <a:bodyPr vert="horz" wrap="square" anchor="ctr"/>
          <a:lstStyle/>
          <a:p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xfrm>
            <a:off x="467544" y="476672"/>
            <a:ext cx="0" cy="0"/>
          </a:xfrm>
        </p:spPr>
        <p:txBody>
          <a:bodyPr vert="horz" wrap="square" anchor="t"/>
          <a:lstStyle/>
          <a:p>
            <a:r>
              <a:rPr lang="zh-CN" altLang="en-US" sz="2800" b="1" dirty="0">
                <a:solidFill>
                  <a:srgbClr val="CC3300"/>
                </a:solidFill>
              </a:rPr>
              <a:t>自动校时：</a:t>
            </a:r>
            <a:r>
              <a:rPr lang="zh-CN" altLang="en-US" sz="2800" b="1" dirty="0"/>
              <a:t>由秒脉冲控制校时</a:t>
            </a:r>
          </a:p>
          <a:p>
            <a:r>
              <a:rPr lang="zh-CN" altLang="en-US" sz="2800" b="1" dirty="0">
                <a:solidFill>
                  <a:srgbClr val="CC3300"/>
                </a:solidFill>
              </a:rPr>
              <a:t>仿广播电台正点报时：</a:t>
            </a:r>
            <a:r>
              <a:rPr lang="zh-CN" altLang="en-US" sz="2800" b="1" dirty="0"/>
              <a:t>在</a:t>
            </a:r>
            <a:r>
              <a:rPr lang="en-US" altLang="x-none" sz="2800" b="1" dirty="0"/>
              <a:t>59</a:t>
            </a:r>
            <a:r>
              <a:rPr lang="zh-CN" altLang="en-US" sz="2800" b="1" dirty="0"/>
              <a:t>分</a:t>
            </a:r>
            <a:r>
              <a:rPr lang="en-US" altLang="x-none" sz="2800" b="1" dirty="0"/>
              <a:t>51</a:t>
            </a:r>
            <a:r>
              <a:rPr lang="zh-CN" altLang="en-US" sz="2800" b="1" dirty="0"/>
              <a:t>秒、</a:t>
            </a:r>
            <a:r>
              <a:rPr lang="en-US" altLang="x-none" sz="2800" b="1" dirty="0"/>
              <a:t>53</a:t>
            </a:r>
            <a:r>
              <a:rPr lang="zh-CN" altLang="en-US" sz="2800" b="1" dirty="0"/>
              <a:t>秒、</a:t>
            </a:r>
            <a:r>
              <a:rPr lang="en-US" altLang="x-none" sz="2800" b="1" dirty="0"/>
              <a:t>55</a:t>
            </a:r>
            <a:r>
              <a:rPr lang="zh-CN" altLang="en-US" sz="2800" b="1" dirty="0"/>
              <a:t>秒</a:t>
            </a:r>
            <a:r>
              <a:rPr lang="zh-CN" altLang="en-US" sz="2800" b="1" dirty="0" smtClean="0"/>
              <a:t>、</a:t>
            </a:r>
            <a:endParaRPr lang="en-US" altLang="zh-CN" sz="2800" b="1" dirty="0" smtClean="0"/>
          </a:p>
          <a:p>
            <a:r>
              <a:rPr lang="en-US" altLang="x-none" sz="2800" b="1" dirty="0" smtClean="0"/>
              <a:t>57</a:t>
            </a:r>
            <a:r>
              <a:rPr lang="zh-CN" altLang="en-US" sz="2800" b="1" dirty="0"/>
              <a:t>秒发出低音</a:t>
            </a:r>
            <a:r>
              <a:rPr lang="en-US" altLang="x-none" sz="2800" b="1" dirty="0"/>
              <a:t>512Hz</a:t>
            </a:r>
            <a:r>
              <a:rPr lang="zh-CN" altLang="en-US" sz="2800" b="1" dirty="0"/>
              <a:t>信号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在</a:t>
            </a:r>
            <a:r>
              <a:rPr lang="en-US" altLang="x-none" sz="2800" b="1" dirty="0"/>
              <a:t>59</a:t>
            </a:r>
            <a:r>
              <a:rPr lang="zh-CN" altLang="en-US" sz="2800" b="1" dirty="0"/>
              <a:t>分</a:t>
            </a:r>
            <a:r>
              <a:rPr lang="en-US" altLang="x-none" sz="2800" b="1" dirty="0"/>
              <a:t>59</a:t>
            </a:r>
            <a:r>
              <a:rPr lang="zh-CN" altLang="en-US" sz="2800" b="1" dirty="0"/>
              <a:t>秒时发出一次高音</a:t>
            </a:r>
            <a:r>
              <a:rPr lang="en-US" altLang="x-none" sz="2800" b="1" dirty="0"/>
              <a:t>1024Hz</a:t>
            </a:r>
            <a:r>
              <a:rPr lang="zh-CN" altLang="en-US" sz="2800" b="1" dirty="0"/>
              <a:t>信号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音响</a:t>
            </a:r>
            <a:r>
              <a:rPr lang="zh-CN" altLang="en-US" sz="2800" b="1" dirty="0"/>
              <a:t>持续</a:t>
            </a:r>
            <a:r>
              <a:rPr lang="en-US" altLang="x-none" sz="2800" b="1" dirty="0"/>
              <a:t>1</a:t>
            </a:r>
            <a:r>
              <a:rPr lang="zh-CN" altLang="en-US" sz="2800" b="1" dirty="0"/>
              <a:t>秒钟，在</a:t>
            </a:r>
            <a:r>
              <a:rPr lang="en-US" altLang="x-none" sz="2800" b="1" dirty="0"/>
              <a:t>1024Hz</a:t>
            </a:r>
            <a:r>
              <a:rPr lang="zh-CN" altLang="en-US" sz="2800" b="1" dirty="0"/>
              <a:t>音响结束时刻为整点。 </a:t>
            </a:r>
          </a:p>
          <a:p>
            <a:r>
              <a:rPr lang="zh-CN" altLang="en-US" sz="2800" b="1" dirty="0">
                <a:solidFill>
                  <a:srgbClr val="CC3300"/>
                </a:solidFill>
              </a:rPr>
              <a:t>定时闹钟</a:t>
            </a:r>
            <a:r>
              <a:rPr lang="zh-CN" altLang="en-US" sz="2800" b="1" dirty="0"/>
              <a:t>：其时间自定；</a:t>
            </a:r>
          </a:p>
          <a:p>
            <a:r>
              <a:rPr lang="zh-CN" altLang="en-US" sz="2800" b="1" dirty="0">
                <a:solidFill>
                  <a:srgbClr val="CC3300"/>
                </a:solidFill>
              </a:rPr>
              <a:t>报整点：</a:t>
            </a:r>
            <a:r>
              <a:rPr lang="zh-CN" altLang="en-US" sz="2800" b="1" dirty="0"/>
              <a:t>发出一次高音</a:t>
            </a:r>
            <a:r>
              <a:rPr lang="en-US" altLang="x-none" sz="2800" b="1" dirty="0"/>
              <a:t>1024Hz</a:t>
            </a:r>
            <a:r>
              <a:rPr lang="zh-CN" altLang="en-US" sz="2800" b="1" dirty="0"/>
              <a:t>信号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音响</a:t>
            </a:r>
            <a:r>
              <a:rPr lang="zh-CN" altLang="en-US" sz="2800" b="1" dirty="0"/>
              <a:t>持续</a:t>
            </a:r>
            <a:r>
              <a:rPr lang="en-US" altLang="x-none" sz="2800" b="1" dirty="0"/>
              <a:t>1</a:t>
            </a:r>
            <a:r>
              <a:rPr lang="zh-CN" altLang="en-US" sz="2800" b="1" dirty="0"/>
              <a:t>秒钟，间隔</a:t>
            </a:r>
            <a:r>
              <a:rPr lang="en-US" altLang="x-none" sz="2800" b="1" dirty="0"/>
              <a:t>1</a:t>
            </a:r>
            <a:r>
              <a:rPr lang="zh-CN" altLang="en-US" sz="2800" b="1" dirty="0"/>
              <a:t>秒，几点响几声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亦可</a:t>
            </a:r>
            <a:r>
              <a:rPr lang="zh-CN" altLang="en-US" sz="2800" b="1" dirty="0"/>
              <a:t>由按键控制报整点时数。 </a:t>
            </a:r>
          </a:p>
          <a:p>
            <a:r>
              <a:rPr lang="zh-CN" altLang="en-US" sz="2800" b="1" dirty="0">
                <a:solidFill>
                  <a:srgbClr val="CC3300"/>
                </a:solidFill>
              </a:rPr>
              <a:t>其他功能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r>
              <a:rPr lang="zh-CN" altLang="en-US">
                <a:ea typeface="华康简宋" charset="-122"/>
              </a:rPr>
              <a:t>数字钟电路系统的组成框图</a:t>
            </a:r>
            <a:r>
              <a:rPr lang="zh-CN" altLang="en-US"/>
              <a:t> </a:t>
            </a: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76200" y="1447800"/>
          <a:ext cx="8915400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3" imgW="4085590" imgH="1972310" progId="WPS.Doc.6">
                  <p:embed/>
                </p:oleObj>
              </mc:Choice>
              <mc:Fallback>
                <p:oleObj r:id="rId3" imgW="4085590" imgH="1972310" progId="WPS.Doc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1447800"/>
                        <a:ext cx="8915400" cy="430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8" name="Group 1032"/>
          <p:cNvGrpSpPr/>
          <p:nvPr/>
        </p:nvGrpSpPr>
        <p:grpSpPr>
          <a:xfrm>
            <a:off x="228600" y="2346325"/>
            <a:ext cx="8686800" cy="3978275"/>
            <a:chOff x="0" y="0"/>
            <a:chExt cx="5472" cy="2506"/>
          </a:xfrm>
        </p:grpSpPr>
        <p:sp>
          <p:nvSpPr>
            <p:cNvPr id="11269" name="Text Box 1029"/>
            <p:cNvSpPr txBox="1"/>
            <p:nvPr/>
          </p:nvSpPr>
          <p:spPr>
            <a:xfrm>
              <a:off x="48" y="2208"/>
              <a:ext cx="5424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>
              <a:spAutoFit/>
            </a:bodyPr>
            <a:lstStyle/>
            <a:p>
              <a:pPr algn="l" eaLnBrk="1" hangingPunct="1"/>
              <a:r>
                <a:rPr lang="zh-CN" altLang="en-US" sz="1800" dirty="0">
                  <a:solidFill>
                    <a:schemeClr val="tx1"/>
                  </a:solidFill>
                  <a:latin typeface="Verdana" panose="020B0604030504040204" pitchFamily="2" charset="0"/>
                  <a:ea typeface="宋体" panose="02010600030101010101" pitchFamily="2" charset="-122"/>
                </a:rPr>
                <a:t>数字钟电路系统由</a:t>
              </a:r>
              <a:r>
                <a:rPr lang="zh-CN" altLang="en-US" sz="1800" dirty="0">
                  <a:solidFill>
                    <a:srgbClr val="FF0000"/>
                  </a:solidFill>
                  <a:latin typeface="Verdana" panose="020B0604030504040204" pitchFamily="2" charset="0"/>
                  <a:ea typeface="宋体" panose="02010600030101010101" pitchFamily="2" charset="-122"/>
                </a:rPr>
                <a:t>主体电路</a:t>
              </a:r>
              <a:r>
                <a:rPr lang="zh-CN" altLang="en-US" sz="1800" dirty="0">
                  <a:solidFill>
                    <a:schemeClr val="tx1"/>
                  </a:solidFill>
                  <a:latin typeface="Verdana" panose="020B0604030504040204" pitchFamily="2" charset="0"/>
                  <a:ea typeface="宋体" panose="02010600030101010101" pitchFamily="2" charset="-122"/>
                </a:rPr>
                <a:t>和</a:t>
              </a:r>
              <a:r>
                <a:rPr lang="zh-CN" altLang="en-US" sz="1800" dirty="0">
                  <a:solidFill>
                    <a:srgbClr val="FF0000"/>
                  </a:solidFill>
                  <a:latin typeface="Verdana" panose="020B0604030504040204" pitchFamily="2" charset="0"/>
                  <a:ea typeface="宋体" panose="02010600030101010101" pitchFamily="2" charset="-122"/>
                </a:rPr>
                <a:t>扩展电路</a:t>
              </a:r>
              <a:r>
                <a:rPr lang="zh-CN" altLang="en-US" sz="1800" dirty="0">
                  <a:solidFill>
                    <a:schemeClr val="tx1"/>
                  </a:solidFill>
                  <a:latin typeface="Verdana" panose="020B0604030504040204" pitchFamily="2" charset="0"/>
                  <a:ea typeface="宋体" panose="02010600030101010101" pitchFamily="2" charset="-122"/>
                </a:rPr>
                <a:t>两大部分所组成</a:t>
              </a:r>
              <a:r>
                <a:rPr lang="zh-CN" altLang="en-US" sz="1800" dirty="0">
                  <a:solidFill>
                    <a:srgbClr val="3333CC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1270" name="Oval 1030"/>
            <p:cNvSpPr/>
            <p:nvPr/>
          </p:nvSpPr>
          <p:spPr>
            <a:xfrm>
              <a:off x="0" y="0"/>
              <a:ext cx="288" cy="96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/>
            <a:lstStyle/>
            <a:p>
              <a:pPr algn="l" eaLnBrk="1" hangingPunct="1"/>
              <a:endParaRPr lang="zh-CN" altLang="en-US" sz="1800" dirty="0">
                <a:solidFill>
                  <a:schemeClr val="tx1"/>
                </a:solidFill>
                <a:latin typeface="Verdan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Oval 1031"/>
            <p:cNvSpPr/>
            <p:nvPr/>
          </p:nvSpPr>
          <p:spPr>
            <a:xfrm>
              <a:off x="5136" y="0"/>
              <a:ext cx="288" cy="96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/>
            <a:lstStyle/>
            <a:p>
              <a:pPr algn="l" eaLnBrk="1" hangingPunct="1"/>
              <a:endParaRPr lang="zh-CN" altLang="en-US" sz="1800" dirty="0">
                <a:solidFill>
                  <a:schemeClr val="tx1"/>
                </a:solidFill>
                <a:latin typeface="Verdana" panose="020B060403050404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2" name="AutoShape 1033"/>
          <p:cNvSpPr/>
          <p:nvPr/>
        </p:nvSpPr>
        <p:spPr>
          <a:xfrm>
            <a:off x="304800" y="2362200"/>
            <a:ext cx="3733800" cy="2133600"/>
          </a:xfrm>
          <a:prstGeom prst="wedgeRectCallout">
            <a:avLst>
              <a:gd name="adj1" fmla="val 29037"/>
              <a:gd name="adj2" fmla="val 86606"/>
            </a:avLst>
          </a:prstGeom>
          <a:solidFill>
            <a:schemeClr val="bg1"/>
          </a:solidFill>
          <a:ln w="25400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anchor="ctr"/>
          <a:lstStyle/>
          <a:p>
            <a:pPr algn="l" eaLnBrk="1" hangingPunct="1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振荡器产生稳定的高频脉冲信号，作为数字钟的时间基准，再经分频器输出标准秒脉冲</a:t>
            </a:r>
            <a:r>
              <a:rPr lang="zh-CN" altLang="en-US" sz="1800" dirty="0">
                <a:solidFill>
                  <a:srgbClr val="3333CC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73" name="AutoShape 1034"/>
          <p:cNvSpPr/>
          <p:nvPr/>
        </p:nvSpPr>
        <p:spPr>
          <a:xfrm>
            <a:off x="5715000" y="4191000"/>
            <a:ext cx="3048000" cy="1066800"/>
          </a:xfrm>
          <a:prstGeom prst="wedgeRectCallout">
            <a:avLst>
              <a:gd name="adj1" fmla="val -99949"/>
              <a:gd name="adj2" fmla="val -106694"/>
            </a:avLst>
          </a:prstGeom>
          <a:solidFill>
            <a:schemeClr val="bg1"/>
          </a:solidFill>
          <a:ln w="25400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anchor="ctr"/>
          <a:lstStyle/>
          <a:p>
            <a:pPr algn="l" eaLnBrk="1" hangingPunct="1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秒计数器计满</a:t>
            </a:r>
            <a:r>
              <a:rPr lang="en-US" altLang="x-none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后向分计数器进位</a:t>
            </a:r>
            <a:r>
              <a:rPr lang="zh-CN" altLang="en-US" sz="1800" dirty="0">
                <a:solidFill>
                  <a:schemeClr val="tx1"/>
                </a:solidFill>
                <a:latin typeface="Verdana" panose="020B0604030504040204" pitchFamily="2" charset="0"/>
                <a:ea typeface="华康简宋" charset="-122"/>
              </a:rPr>
              <a:t> </a:t>
            </a:r>
            <a:r>
              <a:rPr lang="zh-CN" altLang="en-US" sz="1800" dirty="0">
                <a:solidFill>
                  <a:srgbClr val="33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74" name="AutoShape 1035"/>
          <p:cNvSpPr/>
          <p:nvPr/>
        </p:nvSpPr>
        <p:spPr>
          <a:xfrm>
            <a:off x="2590800" y="4876800"/>
            <a:ext cx="3124200" cy="1066800"/>
          </a:xfrm>
          <a:prstGeom prst="wedgeRectCallout">
            <a:avLst>
              <a:gd name="adj1" fmla="val -57218"/>
              <a:gd name="adj2" fmla="val -165625"/>
            </a:avLst>
          </a:prstGeom>
          <a:solidFill>
            <a:schemeClr val="bg1"/>
          </a:solidFill>
          <a:ln w="25400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anchor="ctr"/>
          <a:lstStyle/>
          <a:p>
            <a:pPr algn="l" eaLnBrk="1" hangingPunct="1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分计数器计满</a:t>
            </a:r>
            <a:r>
              <a:rPr lang="en-US" altLang="x-none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后向小时计数器进位</a:t>
            </a:r>
            <a:r>
              <a:rPr lang="zh-CN" altLang="en-US" sz="1800" dirty="0">
                <a:solidFill>
                  <a:schemeClr val="tx1"/>
                </a:solidFill>
                <a:latin typeface="Verdana" panose="020B0604030504040204" pitchFamily="2" charset="0"/>
                <a:ea typeface="华康简宋" charset="-122"/>
              </a:rPr>
              <a:t>  </a:t>
            </a:r>
            <a:r>
              <a:rPr lang="zh-CN" altLang="en-US" sz="1800" dirty="0">
                <a:solidFill>
                  <a:srgbClr val="33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75" name="AutoShape 1036"/>
          <p:cNvSpPr/>
          <p:nvPr/>
        </p:nvSpPr>
        <p:spPr>
          <a:xfrm>
            <a:off x="914400" y="4876800"/>
            <a:ext cx="3124200" cy="1066800"/>
          </a:xfrm>
          <a:prstGeom prst="wedgeRectCallout">
            <a:avLst>
              <a:gd name="adj1" fmla="val -34500"/>
              <a:gd name="adj2" fmla="val -179463"/>
            </a:avLst>
          </a:prstGeom>
          <a:solidFill>
            <a:schemeClr val="bg1"/>
          </a:solidFill>
          <a:ln w="25400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anchor="ctr"/>
          <a:lstStyle/>
          <a:p>
            <a:pPr algn="l" eaLnBrk="1" hangingPunct="1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小时计数器按照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x-none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翻</a:t>
            </a:r>
            <a:r>
              <a:rPr lang="en-US" altLang="x-none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0</a:t>
            </a:r>
            <a:r>
              <a:rPr lang="en-US" altLang="x-none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或“</a:t>
            </a:r>
            <a:r>
              <a:rPr lang="en-US" altLang="x-none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翻</a:t>
            </a:r>
            <a:r>
              <a:rPr lang="en-US" altLang="x-none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x-none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规律计数</a:t>
            </a:r>
            <a:r>
              <a:rPr lang="zh-CN" altLang="en-US" sz="1800" dirty="0">
                <a:solidFill>
                  <a:schemeClr val="tx1"/>
                </a:solidFill>
                <a:latin typeface="Verdana" panose="020B0604030504040204" pitchFamily="2" charset="0"/>
                <a:ea typeface="华康简宋" charset="-122"/>
              </a:rPr>
              <a:t>   </a:t>
            </a:r>
            <a:r>
              <a:rPr lang="zh-CN" altLang="en-US" sz="1800" dirty="0">
                <a:solidFill>
                  <a:srgbClr val="33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1276" name="Group 1041"/>
          <p:cNvGrpSpPr/>
          <p:nvPr/>
        </p:nvGrpSpPr>
        <p:grpSpPr>
          <a:xfrm>
            <a:off x="914400" y="1524000"/>
            <a:ext cx="6096000" cy="4816475"/>
            <a:chOff x="0" y="0"/>
            <a:chExt cx="3840" cy="3034"/>
          </a:xfrm>
        </p:grpSpPr>
        <p:sp>
          <p:nvSpPr>
            <p:cNvPr id="11277" name="Text Box 1037"/>
            <p:cNvSpPr txBox="1"/>
            <p:nvPr/>
          </p:nvSpPr>
          <p:spPr>
            <a:xfrm>
              <a:off x="576" y="2736"/>
              <a:ext cx="3264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>
              <a:spAutoFit/>
            </a:bodyPr>
            <a:lstStyle/>
            <a:p>
              <a:pPr algn="l" eaLnBrk="1" hangingPunct="1"/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2" charset="-122"/>
                  <a:ea typeface="宋体" panose="02010600030101010101" pitchFamily="2" charset="-122"/>
                </a:rPr>
                <a:t>计数器的输出经译码器送显示器</a:t>
              </a:r>
              <a:r>
                <a:rPr lang="zh-CN" altLang="en-US" sz="1800" dirty="0">
                  <a:solidFill>
                    <a:srgbClr val="3333CC"/>
                  </a:solidFill>
                  <a:latin typeface="黑体" panose="0201060906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1278" name="Oval 1038"/>
            <p:cNvSpPr/>
            <p:nvPr/>
          </p:nvSpPr>
          <p:spPr>
            <a:xfrm>
              <a:off x="2256" y="0"/>
              <a:ext cx="720" cy="96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/>
            <a:lstStyle/>
            <a:p>
              <a:pPr algn="l" eaLnBrk="1" hangingPunct="1"/>
              <a:endParaRPr lang="zh-CN" altLang="en-US" sz="1800" dirty="0">
                <a:solidFill>
                  <a:schemeClr val="tx1"/>
                </a:solidFill>
                <a:latin typeface="Verdan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Oval 1039"/>
            <p:cNvSpPr/>
            <p:nvPr/>
          </p:nvSpPr>
          <p:spPr>
            <a:xfrm>
              <a:off x="1104" y="0"/>
              <a:ext cx="720" cy="96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/>
            <a:lstStyle/>
            <a:p>
              <a:pPr algn="l" eaLnBrk="1" hangingPunct="1"/>
              <a:endParaRPr lang="zh-CN" altLang="en-US" sz="1800" dirty="0">
                <a:solidFill>
                  <a:schemeClr val="tx1"/>
                </a:solidFill>
                <a:latin typeface="Verdan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80" name="Oval 1040"/>
            <p:cNvSpPr/>
            <p:nvPr/>
          </p:nvSpPr>
          <p:spPr>
            <a:xfrm>
              <a:off x="0" y="0"/>
              <a:ext cx="720" cy="96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/>
            <a:lstStyle/>
            <a:p>
              <a:pPr algn="l" eaLnBrk="1" hangingPunct="1"/>
              <a:endParaRPr lang="zh-CN" altLang="en-US" sz="1800" dirty="0">
                <a:solidFill>
                  <a:schemeClr val="tx1"/>
                </a:solidFill>
                <a:latin typeface="Verdana" panose="020B060403050404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81" name="AutoShape 1042"/>
          <p:cNvSpPr/>
          <p:nvPr/>
        </p:nvSpPr>
        <p:spPr>
          <a:xfrm>
            <a:off x="1828800" y="5105400"/>
            <a:ext cx="4953000" cy="1066800"/>
          </a:xfrm>
          <a:prstGeom prst="wedgeRectCallout">
            <a:avLst>
              <a:gd name="adj1" fmla="val -25319"/>
              <a:gd name="adj2" fmla="val -113690"/>
            </a:avLst>
          </a:prstGeom>
          <a:solidFill>
            <a:schemeClr val="bg1"/>
          </a:solidFill>
          <a:ln w="25400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anchor="ctr"/>
          <a:lstStyle/>
          <a:p>
            <a:pPr algn="l" eaLnBrk="1" hangingPunct="1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计时出现误差时可以用校时电路进行校时、校分、校秒    </a:t>
            </a:r>
            <a:r>
              <a:rPr lang="zh-CN" altLang="en-US" sz="1800" dirty="0">
                <a:solidFill>
                  <a:srgbClr val="3333CC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82" name="AutoShape 1043"/>
          <p:cNvSpPr/>
          <p:nvPr/>
        </p:nvSpPr>
        <p:spPr>
          <a:xfrm>
            <a:off x="1692275" y="5157788"/>
            <a:ext cx="5105400" cy="1066800"/>
          </a:xfrm>
          <a:prstGeom prst="wedgeRectCallout">
            <a:avLst>
              <a:gd name="adj1" fmla="val 45366"/>
              <a:gd name="adj2" fmla="val -238838"/>
            </a:avLst>
          </a:prstGeom>
          <a:solidFill>
            <a:schemeClr val="bg1"/>
          </a:solidFill>
          <a:ln w="25400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anchor="ctr"/>
          <a:lstStyle/>
          <a:p>
            <a:pPr algn="l" eaLnBrk="1" hangingPunct="1"/>
            <a:r>
              <a:rPr lang="zh-CN" altLang="en-US" sz="1800" dirty="0">
                <a:solidFill>
                  <a:schemeClr val="tx1"/>
                </a:solidFill>
                <a:latin typeface="Verdana" panose="020B0604030504040204" pitchFamily="2" charset="0"/>
                <a:ea typeface="宋体" panose="02010600030101010101" pitchFamily="2" charset="-122"/>
              </a:rPr>
              <a:t>扩展电路必须在主体电路正常运行的情况下才能进行功能扩展</a:t>
            </a:r>
            <a:r>
              <a:rPr lang="zh-CN" altLang="en-US" sz="1800" dirty="0">
                <a:solidFill>
                  <a:schemeClr val="tx1"/>
                </a:solidFill>
                <a:latin typeface="Verdana" panose="020B0604030504040204" pitchFamily="2" charset="0"/>
                <a:ea typeface="华康简宋" charset="-122"/>
              </a:rPr>
              <a:t>     </a:t>
            </a:r>
            <a:r>
              <a:rPr lang="zh-CN" altLang="en-US" sz="1800" dirty="0">
                <a:solidFill>
                  <a:srgbClr val="33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ldLvl="0" animBg="1"/>
      <p:bldP spid="11273" grpId="0" bldLvl="0" animBg="1"/>
      <p:bldP spid="11274" grpId="0" bldLvl="0" animBg="1"/>
      <p:bldP spid="11275" grpId="0" bldLvl="0" animBg="1"/>
      <p:bldP spid="11281" grpId="0" bldLvl="0" animBg="1"/>
      <p:bldP spid="1128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36865"/>
          <p:cNvSpPr/>
          <p:nvPr/>
        </p:nvSpPr>
        <p:spPr>
          <a:xfrm>
            <a:off x="0" y="372904"/>
            <a:ext cx="9144000" cy="181483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校时电路的设计</a:t>
            </a:r>
          </a:p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只进行分和小时的校时。对校时电路的要求是，在小时校正时不影响分和秒的正常计数；在分校正时不影响秒和小时的正常计数。</a:t>
            </a:r>
          </a:p>
        </p:txBody>
      </p:sp>
      <p:pic>
        <p:nvPicPr>
          <p:cNvPr id="21506" name="图片 368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8" y="1979613"/>
            <a:ext cx="5867400" cy="4573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37889"/>
          <p:cNvSpPr/>
          <p:nvPr/>
        </p:nvSpPr>
        <p:spPr>
          <a:xfrm>
            <a:off x="179388" y="188913"/>
            <a:ext cx="8532812" cy="3503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校时方式有“快校时”和～慢校时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两种，“快校时’’是，通过开关控制，使计数器对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1 Hz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的校时脉冲计数。“慢校时’’是用手动产生单脉冲作校时脉冲。其中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S1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为校“分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用的控制开关，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为校“时’’用的控制开关。校时脉冲采用分频器输出的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1 Hz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脉冲，当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S1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分别为“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0"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时可进行“快校时’’。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072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93038" cy="846138"/>
          </a:xfrm>
        </p:spPr>
        <p:txBody>
          <a:bodyPr anchor="ctr"/>
          <a:lstStyle/>
          <a:p>
            <a:pPr fontAlgn="base"/>
            <a:r>
              <a:rPr lang="zh-CN" altLang="en-US" sz="4000" strike="noStrike" noProof="1"/>
              <a:t>实验二十一、计数译码显示电路</a:t>
            </a:r>
          </a:p>
        </p:txBody>
      </p:sp>
      <p:sp>
        <p:nvSpPr>
          <p:cNvPr id="4098" name="矩形 30722"/>
          <p:cNvSpPr/>
          <p:nvPr/>
        </p:nvSpPr>
        <p:spPr>
          <a:xfrm>
            <a:off x="533400" y="1447800"/>
            <a:ext cx="7924800" cy="828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一、实验目的</a:t>
            </a:r>
          </a:p>
        </p:txBody>
      </p:sp>
      <p:sp>
        <p:nvSpPr>
          <p:cNvPr id="4099" name="矩形 30723"/>
          <p:cNvSpPr/>
          <p:nvPr/>
        </p:nvSpPr>
        <p:spPr>
          <a:xfrm>
            <a:off x="608013" y="2349500"/>
            <a:ext cx="7924800" cy="2663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掌握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40161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的逻辑功能及使用方法。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掌握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CD4511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译码显示电路的构成及使用方法。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进一步熟悉计数器输出波形的测试方法。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掌握计数、译码、显示电路的设计方法。</a:t>
            </a:r>
          </a:p>
        </p:txBody>
      </p:sp>
    </p:spTree>
  </p:cSld>
  <p:clrMapOvr>
    <a:masterClrMapping/>
  </p:clrMapOvr>
  <p:transition>
    <p:zoom dir="in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z="4000" strike="noStrike" noProof="1"/>
              <a:t>定时控制电路的设计 </a:t>
            </a:r>
          </a:p>
        </p:txBody>
      </p:sp>
      <p:sp>
        <p:nvSpPr>
          <p:cNvPr id="23554" name="矩形 38914"/>
          <p:cNvSpPr/>
          <p:nvPr/>
        </p:nvSpPr>
        <p:spPr>
          <a:xfrm>
            <a:off x="179388" y="1825625"/>
            <a:ext cx="8659812" cy="30813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要求上午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时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59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分发出闹时信号，持续时间为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分钟。</a:t>
            </a:r>
          </a:p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时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59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分对应数字钟的时个位计数器的状态为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(Q3Q 2Q1Q0)H1=0101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，分十位计数器的状态为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(Q3Q2Q1Q0)M2=0101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，分个位计数器的状态为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(Q3Q2Q1Qo)M1=1001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。若将上述计数器输出为“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1”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的所有输出端经过与门电路去控制音响电路，可以使音响电路正好在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59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分响，持续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分钟后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点时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停响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17411"/>
          <p:cNvSpPr txBox="1"/>
          <p:nvPr/>
        </p:nvSpPr>
        <p:spPr>
          <a:xfrm>
            <a:off x="215900" y="1531938"/>
            <a:ext cx="59404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40161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位二进制同步加计数器</a:t>
            </a:r>
          </a:p>
        </p:txBody>
      </p:sp>
      <p:sp>
        <p:nvSpPr>
          <p:cNvPr id="5122" name="矩形 17412"/>
          <p:cNvSpPr/>
          <p:nvPr/>
        </p:nvSpPr>
        <p:spPr>
          <a:xfrm>
            <a:off x="3409950" y="2733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123" name="对象 17413"/>
          <p:cNvGraphicFramePr/>
          <p:nvPr/>
        </p:nvGraphicFramePr>
        <p:xfrm>
          <a:off x="381000" y="3043238"/>
          <a:ext cx="3733800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5" imgW="2362200" imgH="838200" progId="Word.Picture.8">
                  <p:embed/>
                </p:oleObj>
              </mc:Choice>
              <mc:Fallback>
                <p:oleObj r:id="rId5" imgW="2362200" imgH="838200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rcRect l="3044" t="-12791" r="-1378" b="-12791"/>
                      <a:stretch>
                        <a:fillRect/>
                      </a:stretch>
                    </p:blipFill>
                    <p:spPr>
                      <a:xfrm>
                        <a:off x="381000" y="3043238"/>
                        <a:ext cx="3733800" cy="208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矩形 17414"/>
          <p:cNvSpPr/>
          <p:nvPr/>
        </p:nvSpPr>
        <p:spPr>
          <a:xfrm>
            <a:off x="4643438" y="2108200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5.18.4  CC40161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功能表 </a:t>
            </a:r>
          </a:p>
        </p:txBody>
      </p:sp>
      <p:sp>
        <p:nvSpPr>
          <p:cNvPr id="17416" name="标题 17415"/>
          <p:cNvSpPr>
            <a:spLocks noGrp="1"/>
          </p:cNvSpPr>
          <p:nvPr>
            <p:ph type="title"/>
          </p:nvPr>
        </p:nvSpPr>
        <p:spPr>
          <a:xfrm>
            <a:off x="107950" y="874713"/>
            <a:ext cx="7793038" cy="609600"/>
          </a:xfrm>
        </p:spPr>
        <p:txBody>
          <a:bodyPr anchor="ctr"/>
          <a:lstStyle/>
          <a:p>
            <a:pPr algn="l" fontAlgn="base"/>
            <a:r>
              <a:rPr lang="en-US" altLang="zh-CN" sz="3200" b="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b="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、同步计数器</a:t>
            </a:r>
            <a:r>
              <a:rPr lang="en-US" altLang="zh-CN" sz="3200" b="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40161</a:t>
            </a:r>
            <a:r>
              <a:rPr lang="zh-CN" altLang="en-US" sz="3200" b="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的逻辑功能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57200" y="4948238"/>
            <a:ext cx="533400" cy="1441450"/>
            <a:chOff x="720" y="7793"/>
            <a:chExt cx="840" cy="2270"/>
          </a:xfrm>
        </p:grpSpPr>
        <p:sp>
          <p:nvSpPr>
            <p:cNvPr id="5127" name="文本框 17416"/>
            <p:cNvSpPr txBox="1"/>
            <p:nvPr/>
          </p:nvSpPr>
          <p:spPr>
            <a:xfrm>
              <a:off x="720" y="8752"/>
              <a:ext cx="840" cy="1310"/>
            </a:xfrm>
            <a:prstGeom prst="rect">
              <a:avLst/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清零</a:t>
              </a:r>
            </a:p>
          </p:txBody>
        </p:sp>
        <p:sp>
          <p:nvSpPr>
            <p:cNvPr id="5128" name="直接连接符 17417"/>
            <p:cNvSpPr/>
            <p:nvPr/>
          </p:nvSpPr>
          <p:spPr>
            <a:xfrm flipV="1">
              <a:off x="1080" y="7792"/>
              <a:ext cx="120" cy="108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4" name="组合 3"/>
          <p:cNvGrpSpPr/>
          <p:nvPr/>
        </p:nvGrpSpPr>
        <p:grpSpPr>
          <a:xfrm>
            <a:off x="3276600" y="3957638"/>
            <a:ext cx="685800" cy="2432050"/>
            <a:chOff x="5160" y="6233"/>
            <a:chExt cx="1080" cy="3830"/>
          </a:xfrm>
        </p:grpSpPr>
        <p:sp>
          <p:nvSpPr>
            <p:cNvPr id="5130" name="文本框 17419"/>
            <p:cNvSpPr txBox="1"/>
            <p:nvPr/>
          </p:nvSpPr>
          <p:spPr>
            <a:xfrm>
              <a:off x="5400" y="8752"/>
              <a:ext cx="840" cy="1310"/>
            </a:xfrm>
            <a:prstGeom prst="rect">
              <a:avLst/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使能</a:t>
              </a:r>
            </a:p>
          </p:txBody>
        </p:sp>
        <p:sp>
          <p:nvSpPr>
            <p:cNvPr id="5131" name="直接连接符 17420"/>
            <p:cNvSpPr/>
            <p:nvPr/>
          </p:nvSpPr>
          <p:spPr>
            <a:xfrm flipH="1" flipV="1">
              <a:off x="5160" y="7792"/>
              <a:ext cx="600" cy="96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32" name="直接连接符 17421"/>
            <p:cNvSpPr/>
            <p:nvPr/>
          </p:nvSpPr>
          <p:spPr>
            <a:xfrm flipH="1" flipV="1">
              <a:off x="5280" y="6232"/>
              <a:ext cx="480" cy="252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6" name="组合 5"/>
          <p:cNvGrpSpPr/>
          <p:nvPr/>
        </p:nvGrpSpPr>
        <p:grpSpPr>
          <a:xfrm>
            <a:off x="1447800" y="5024438"/>
            <a:ext cx="1524000" cy="1279525"/>
            <a:chOff x="2280" y="7913"/>
            <a:chExt cx="2400" cy="2014"/>
          </a:xfrm>
        </p:grpSpPr>
        <p:sp>
          <p:nvSpPr>
            <p:cNvPr id="5134" name="左大括号 17418"/>
            <p:cNvSpPr/>
            <p:nvPr/>
          </p:nvSpPr>
          <p:spPr>
            <a:xfrm rot="-5400000">
              <a:off x="3300" y="7012"/>
              <a:ext cx="480" cy="2280"/>
            </a:xfrm>
            <a:prstGeom prst="leftBrace">
              <a:avLst>
                <a:gd name="adj1" fmla="val 39561"/>
                <a:gd name="adj2" fmla="val 50000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5" name="文本框 17422"/>
            <p:cNvSpPr txBox="1"/>
            <p:nvPr/>
          </p:nvSpPr>
          <p:spPr>
            <a:xfrm>
              <a:off x="2280" y="8632"/>
              <a:ext cx="2400" cy="1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数据输入置数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52800" y="2195513"/>
            <a:ext cx="838200" cy="1066800"/>
            <a:chOff x="5280" y="3458"/>
            <a:chExt cx="1320" cy="1680"/>
          </a:xfrm>
        </p:grpSpPr>
        <p:sp>
          <p:nvSpPr>
            <p:cNvPr id="5137" name="文本框 17424"/>
            <p:cNvSpPr txBox="1"/>
            <p:nvPr/>
          </p:nvSpPr>
          <p:spPr>
            <a:xfrm>
              <a:off x="5280" y="3457"/>
              <a:ext cx="1320" cy="735"/>
            </a:xfrm>
            <a:prstGeom prst="rect">
              <a:avLst/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置数</a:t>
              </a:r>
            </a:p>
          </p:txBody>
        </p:sp>
        <p:sp>
          <p:nvSpPr>
            <p:cNvPr id="5138" name="直接连接符 17425"/>
            <p:cNvSpPr/>
            <p:nvPr/>
          </p:nvSpPr>
          <p:spPr>
            <a:xfrm flipH="1">
              <a:off x="5880" y="4297"/>
              <a:ext cx="120" cy="84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5" name="组合 4"/>
          <p:cNvGrpSpPr/>
          <p:nvPr/>
        </p:nvGrpSpPr>
        <p:grpSpPr>
          <a:xfrm>
            <a:off x="838200" y="2205038"/>
            <a:ext cx="838200" cy="990600"/>
            <a:chOff x="1320" y="3473"/>
            <a:chExt cx="1320" cy="1560"/>
          </a:xfrm>
        </p:grpSpPr>
        <p:sp>
          <p:nvSpPr>
            <p:cNvPr id="5140" name="文本框 17423"/>
            <p:cNvSpPr txBox="1"/>
            <p:nvPr/>
          </p:nvSpPr>
          <p:spPr>
            <a:xfrm>
              <a:off x="1320" y="3472"/>
              <a:ext cx="1320" cy="735"/>
            </a:xfrm>
            <a:prstGeom prst="rect">
              <a:avLst/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进位</a:t>
              </a:r>
            </a:p>
          </p:txBody>
        </p:sp>
        <p:sp>
          <p:nvSpPr>
            <p:cNvPr id="5141" name="直接连接符 17426"/>
            <p:cNvSpPr/>
            <p:nvPr/>
          </p:nvSpPr>
          <p:spPr>
            <a:xfrm flipH="1">
              <a:off x="1920" y="4192"/>
              <a:ext cx="120" cy="84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5142" name="文本框 17427"/>
          <p:cNvSpPr txBox="1"/>
          <p:nvPr/>
        </p:nvSpPr>
        <p:spPr>
          <a:xfrm>
            <a:off x="4953000" y="556418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ET=CT</a:t>
            </a:r>
            <a:r>
              <a:rPr lang="en-US" altLang="zh-CN" sz="2400" b="1" baseline="-25000"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&amp;CT</a:t>
            </a:r>
            <a:r>
              <a:rPr lang="en-US" altLang="zh-CN" sz="2400" b="1" baseline="-25000"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5143" name="文本框 17428"/>
          <p:cNvSpPr txBox="1"/>
          <p:nvPr/>
        </p:nvSpPr>
        <p:spPr>
          <a:xfrm>
            <a:off x="4953000" y="6067425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CO=Q</a:t>
            </a:r>
            <a:r>
              <a:rPr lang="en-US" altLang="zh-CN" sz="2400" b="1" baseline="-25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400" b="1" baseline="-25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400" b="1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400" b="1" baseline="-250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5144" name="组合 17429"/>
          <p:cNvGrpSpPr/>
          <p:nvPr/>
        </p:nvGrpSpPr>
        <p:grpSpPr>
          <a:xfrm>
            <a:off x="4724400" y="2625725"/>
            <a:ext cx="4343400" cy="2819400"/>
            <a:chOff x="2976" y="1536"/>
            <a:chExt cx="2736" cy="1776"/>
          </a:xfrm>
        </p:grpSpPr>
        <p:sp>
          <p:nvSpPr>
            <p:cNvPr id="5145" name="直接连接符 17430"/>
            <p:cNvSpPr/>
            <p:nvPr/>
          </p:nvSpPr>
          <p:spPr>
            <a:xfrm>
              <a:off x="2976" y="2592"/>
              <a:ext cx="2592" cy="0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46" name="直接连接符 17431"/>
            <p:cNvSpPr/>
            <p:nvPr/>
          </p:nvSpPr>
          <p:spPr>
            <a:xfrm>
              <a:off x="2976" y="1920"/>
              <a:ext cx="2592" cy="0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aphicFrame>
          <p:nvGraphicFramePr>
            <p:cNvPr id="5147" name="对象 17432"/>
            <p:cNvGraphicFramePr/>
            <p:nvPr/>
          </p:nvGraphicFramePr>
          <p:xfrm>
            <a:off x="3024" y="1584"/>
            <a:ext cx="36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r:id="rId7" imgW="254000" imgH="215900" progId="Equation.3">
                    <p:embed/>
                  </p:oleObj>
                </mc:Choice>
                <mc:Fallback>
                  <p:oleObj r:id="rId7" imgW="254000" imgH="2159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24" y="1584"/>
                          <a:ext cx="368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文本框 17433"/>
            <p:cNvSpPr txBox="1"/>
            <p:nvPr/>
          </p:nvSpPr>
          <p:spPr>
            <a:xfrm>
              <a:off x="4272" y="163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ET</a:t>
              </a:r>
            </a:p>
          </p:txBody>
        </p:sp>
        <p:graphicFrame>
          <p:nvGraphicFramePr>
            <p:cNvPr id="5149" name="对象 17434"/>
            <p:cNvGraphicFramePr/>
            <p:nvPr/>
          </p:nvGraphicFramePr>
          <p:xfrm>
            <a:off x="3456" y="1584"/>
            <a:ext cx="38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r:id="rId9" imgW="266700" imgH="203200" progId="Equation.3">
                    <p:embed/>
                  </p:oleObj>
                </mc:Choice>
                <mc:Fallback>
                  <p:oleObj r:id="rId9" imgW="266700" imgH="2032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56" y="1584"/>
                          <a:ext cx="38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" name="文本框 17435"/>
            <p:cNvSpPr txBox="1"/>
            <p:nvPr/>
          </p:nvSpPr>
          <p:spPr>
            <a:xfrm>
              <a:off x="3888" y="163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CP</a:t>
              </a:r>
            </a:p>
          </p:txBody>
        </p:sp>
        <p:sp>
          <p:nvSpPr>
            <p:cNvPr id="5151" name="文本框 17436"/>
            <p:cNvSpPr txBox="1"/>
            <p:nvPr/>
          </p:nvSpPr>
          <p:spPr>
            <a:xfrm>
              <a:off x="4656" y="1632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操作状态</a:t>
              </a:r>
            </a:p>
          </p:txBody>
        </p:sp>
        <p:sp>
          <p:nvSpPr>
            <p:cNvPr id="5152" name="矩形 17437"/>
            <p:cNvSpPr/>
            <p:nvPr/>
          </p:nvSpPr>
          <p:spPr>
            <a:xfrm>
              <a:off x="2976" y="1536"/>
              <a:ext cx="2592" cy="1776"/>
            </a:xfrm>
            <a:prstGeom prst="rect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3" name="文本框 17438"/>
            <p:cNvSpPr txBox="1"/>
            <p:nvPr/>
          </p:nvSpPr>
          <p:spPr>
            <a:xfrm>
              <a:off x="2976" y="1920"/>
              <a:ext cx="259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0      x      x     x  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异步清零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4" name="直接连接符 17439"/>
            <p:cNvSpPr/>
            <p:nvPr/>
          </p:nvSpPr>
          <p:spPr>
            <a:xfrm>
              <a:off x="2976" y="2256"/>
              <a:ext cx="2592" cy="0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5" name="文本框 17440"/>
            <p:cNvSpPr txBox="1"/>
            <p:nvPr/>
          </p:nvSpPr>
          <p:spPr>
            <a:xfrm>
              <a:off x="2976" y="2272"/>
              <a:ext cx="259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1      0      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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x  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sym typeface="+mn-ea"/>
                </a:rPr>
                <a:t>同步预置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6" name="直接连接符 17441"/>
            <p:cNvSpPr/>
            <p:nvPr/>
          </p:nvSpPr>
          <p:spPr>
            <a:xfrm>
              <a:off x="2976" y="2928"/>
              <a:ext cx="2592" cy="0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文本框 17442"/>
            <p:cNvSpPr txBox="1"/>
            <p:nvPr/>
          </p:nvSpPr>
          <p:spPr>
            <a:xfrm>
              <a:off x="2976" y="2624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1      1      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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0      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保持</a:t>
              </a:r>
            </a:p>
          </p:txBody>
        </p:sp>
        <p:sp>
          <p:nvSpPr>
            <p:cNvPr id="5158" name="文本框 17443"/>
            <p:cNvSpPr txBox="1"/>
            <p:nvPr/>
          </p:nvSpPr>
          <p:spPr>
            <a:xfrm>
              <a:off x="2976" y="2976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1      1      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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1      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计数</a:t>
              </a:r>
            </a:p>
          </p:txBody>
        </p:sp>
        <p:sp>
          <p:nvSpPr>
            <p:cNvPr id="5159" name="直接连接符 17444"/>
            <p:cNvSpPr/>
            <p:nvPr/>
          </p:nvSpPr>
          <p:spPr>
            <a:xfrm>
              <a:off x="3408" y="1536"/>
              <a:ext cx="0" cy="1776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0" name="直接连接符 17445"/>
            <p:cNvSpPr/>
            <p:nvPr/>
          </p:nvSpPr>
          <p:spPr>
            <a:xfrm>
              <a:off x="3840" y="1536"/>
              <a:ext cx="0" cy="1776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直接连接符 17446"/>
            <p:cNvSpPr/>
            <p:nvPr/>
          </p:nvSpPr>
          <p:spPr>
            <a:xfrm>
              <a:off x="4272" y="1536"/>
              <a:ext cx="0" cy="1776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2" name="直接连接符 17447"/>
            <p:cNvSpPr/>
            <p:nvPr/>
          </p:nvSpPr>
          <p:spPr>
            <a:xfrm>
              <a:off x="4656" y="1536"/>
              <a:ext cx="0" cy="1776"/>
            </a:xfrm>
            <a:prstGeom prst="line">
              <a:avLst/>
            </a:prstGeom>
            <a:ln w="1905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5163" name="矩形 17448"/>
          <p:cNvSpPr/>
          <p:nvPr/>
        </p:nvSpPr>
        <p:spPr>
          <a:xfrm>
            <a:off x="34925" y="188913"/>
            <a:ext cx="7734300" cy="6016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二、实验原理</a:t>
            </a:r>
            <a:endParaRPr lang="zh-CN" altLang="en-US" sz="3600" b="1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zoom dir="in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71550" y="1268413"/>
          <a:ext cx="5992813" cy="522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4" imgW="3524250" imgH="3476625" progId="WPS.Doc.6">
                  <p:embed/>
                </p:oleObj>
              </mc:Choice>
              <mc:Fallback>
                <p:oleObj r:id="rId4" imgW="3524250" imgH="3476625" progId="WPS.Doc.6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550" y="1268413"/>
                        <a:ext cx="5992813" cy="5221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Grp="1"/>
          </p:cNvSpPr>
          <p:nvPr>
            <p:ph type="title"/>
          </p:nvPr>
        </p:nvSpPr>
        <p:spPr>
          <a:xfrm>
            <a:off x="2238375" y="247650"/>
            <a:ext cx="5249863" cy="623888"/>
          </a:xfrm>
        </p:spPr>
        <p:txBody>
          <a:bodyPr vert="horz" wrap="square" anchor="b"/>
          <a:lstStyle/>
          <a:p>
            <a:pPr eaLnBrk="1" hangingPunct="1"/>
            <a:r>
              <a:rPr lang="en-US" altLang="x-none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rPr>
              <a:t>1. 40161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rPr>
              <a:t>的时序波形图</a:t>
            </a:r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xfrm>
            <a:off x="395288" y="333375"/>
            <a:ext cx="7793038" cy="574675"/>
          </a:xfrm>
        </p:spPr>
        <p:txBody>
          <a:bodyPr anchor="ctr"/>
          <a:lstStyle/>
          <a:p>
            <a:pPr algn="l" fontAlgn="base"/>
            <a:r>
              <a:rPr lang="en-US" altLang="zh-CN" sz="2800" b="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2800" b="0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构成任意进制计数器的方法</a:t>
            </a:r>
          </a:p>
        </p:txBody>
      </p:sp>
      <p:sp>
        <p:nvSpPr>
          <p:cNvPr id="8194" name="矩形 19458"/>
          <p:cNvSpPr/>
          <p:nvPr/>
        </p:nvSpPr>
        <p:spPr>
          <a:xfrm>
            <a:off x="3662363" y="27574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5" name="对象 19459"/>
          <p:cNvGraphicFramePr/>
          <p:nvPr/>
        </p:nvGraphicFramePr>
        <p:xfrm>
          <a:off x="0" y="1828800"/>
          <a:ext cx="43434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5" imgW="1818640" imgH="1343660" progId="Word.Picture.8">
                  <p:embed/>
                </p:oleObj>
              </mc:Choice>
              <mc:Fallback>
                <p:oleObj r:id="rId5" imgW="1818640" imgH="134366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828800"/>
                        <a:ext cx="4343400" cy="320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19460"/>
          <p:cNvGraphicFramePr/>
          <p:nvPr/>
        </p:nvGraphicFramePr>
        <p:xfrm>
          <a:off x="4572000" y="1905000"/>
          <a:ext cx="43434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7" imgW="1818640" imgH="1343660" progId="Word.Picture.8">
                  <p:embed/>
                </p:oleObj>
              </mc:Choice>
              <mc:Fallback>
                <p:oleObj r:id="rId7" imgW="1818640" imgH="134366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1905000"/>
                        <a:ext cx="4343400" cy="320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直接连接符 19461"/>
          <p:cNvSpPr/>
          <p:nvPr/>
        </p:nvSpPr>
        <p:spPr>
          <a:xfrm>
            <a:off x="4572000" y="1279525"/>
            <a:ext cx="0" cy="5029200"/>
          </a:xfrm>
          <a:prstGeom prst="line">
            <a:avLst/>
          </a:prstGeom>
          <a:ln w="2857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8" name="文本框 19462"/>
          <p:cNvSpPr txBox="1"/>
          <p:nvPr/>
        </p:nvSpPr>
        <p:spPr>
          <a:xfrm>
            <a:off x="4876800" y="12192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利用同步预置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清零</a:t>
            </a:r>
            <a:endParaRPr lang="zh-CN" altLang="en-US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文本框 19463"/>
          <p:cNvSpPr txBox="1"/>
          <p:nvPr/>
        </p:nvSpPr>
        <p:spPr>
          <a:xfrm>
            <a:off x="304800" y="12192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利用异步清零</a:t>
            </a:r>
          </a:p>
        </p:txBody>
      </p:sp>
      <p:sp>
        <p:nvSpPr>
          <p:cNvPr id="8200" name="文本框 19465"/>
          <p:cNvSpPr txBox="1"/>
          <p:nvPr/>
        </p:nvSpPr>
        <p:spPr>
          <a:xfrm>
            <a:off x="4724400" y="5105400"/>
            <a:ext cx="3886200" cy="1004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优点：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清零可靠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 输出没有毛刺</a:t>
            </a:r>
          </a:p>
        </p:txBody>
      </p:sp>
    </p:spTree>
  </p:cSld>
  <p:clrMapOvr>
    <a:masterClrMapping/>
  </p:clrMapOvr>
  <p:transition>
    <p:zoom dir="in"/>
    <p:sndAc>
      <p:stSnd>
        <p:snd r:embed="rId4" name="projctor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05800" cy="769938"/>
          </a:xfrm>
        </p:spPr>
        <p:txBody>
          <a:bodyPr anchor="ctr"/>
          <a:lstStyle/>
          <a:p>
            <a:pPr fontAlgn="base"/>
            <a:r>
              <a:rPr lang="zh-CN" altLang="en-US" sz="4000" b="0" strike="noStrike" noProof="1">
                <a:solidFill>
                  <a:srgbClr val="0000FF"/>
                </a:solidFill>
                <a:ea typeface="黑体" panose="02010609060101010101" pitchFamily="2" charset="-122"/>
              </a:rPr>
              <a:t>构成多位计数器的级联方法</a:t>
            </a:r>
          </a:p>
        </p:txBody>
      </p:sp>
      <p:sp>
        <p:nvSpPr>
          <p:cNvPr id="10242" name="矩形 20482"/>
          <p:cNvSpPr/>
          <p:nvPr/>
        </p:nvSpPr>
        <p:spPr>
          <a:xfrm>
            <a:off x="2733675" y="27574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矩形 20483"/>
          <p:cNvSpPr/>
          <p:nvPr/>
        </p:nvSpPr>
        <p:spPr>
          <a:xfrm>
            <a:off x="2495550" y="2743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4" name="对象 20484"/>
          <p:cNvGraphicFramePr/>
          <p:nvPr/>
        </p:nvGraphicFramePr>
        <p:xfrm>
          <a:off x="76200" y="2160588"/>
          <a:ext cx="8915400" cy="294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4" imgW="4152900" imgH="1371600" progId="Word.Picture.8">
                  <p:embed/>
                </p:oleObj>
              </mc:Choice>
              <mc:Fallback>
                <p:oleObj r:id="rId4" imgW="4152900" imgH="137160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2160588"/>
                        <a:ext cx="8915400" cy="294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文本框 20485"/>
          <p:cNvSpPr txBox="1"/>
          <p:nvPr/>
        </p:nvSpPr>
        <p:spPr>
          <a:xfrm>
            <a:off x="3276600" y="53340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串行进位（异步）</a:t>
            </a:r>
          </a:p>
        </p:txBody>
      </p:sp>
      <p:sp>
        <p:nvSpPr>
          <p:cNvPr id="10246" name="文本框 20486"/>
          <p:cNvSpPr txBox="1"/>
          <p:nvPr/>
        </p:nvSpPr>
        <p:spPr>
          <a:xfrm>
            <a:off x="3276600" y="5867400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优点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：简单；</a:t>
            </a: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缺点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：速度较慢</a:t>
            </a:r>
          </a:p>
        </p:txBody>
      </p:sp>
      <p:sp>
        <p:nvSpPr>
          <p:cNvPr id="10247" name="文本框 20487"/>
          <p:cNvSpPr txBox="1"/>
          <p:nvPr/>
        </p:nvSpPr>
        <p:spPr>
          <a:xfrm>
            <a:off x="228600" y="5334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六十进制计数器</a:t>
            </a:r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21505"/>
          <p:cNvSpPr/>
          <p:nvPr/>
        </p:nvSpPr>
        <p:spPr>
          <a:xfrm>
            <a:off x="304800" y="228600"/>
            <a:ext cx="8305800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Clr>
                <a:schemeClr val="bg1"/>
              </a:buClr>
            </a:pPr>
            <a:r>
              <a:rPr lang="zh-CN" altLang="en-US" sz="4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构成多位计数器的级联方法</a:t>
            </a:r>
          </a:p>
        </p:txBody>
      </p:sp>
      <p:sp>
        <p:nvSpPr>
          <p:cNvPr id="11266" name="矩形 21506"/>
          <p:cNvSpPr/>
          <p:nvPr/>
        </p:nvSpPr>
        <p:spPr>
          <a:xfrm>
            <a:off x="2333625" y="26431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7" name="对象 21507"/>
          <p:cNvGraphicFramePr/>
          <p:nvPr/>
        </p:nvGraphicFramePr>
        <p:xfrm>
          <a:off x="76200" y="2051050"/>
          <a:ext cx="891540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4" imgW="4477385" imgH="1570990" progId="Word.Picture.8">
                  <p:embed/>
                </p:oleObj>
              </mc:Choice>
              <mc:Fallback>
                <p:oleObj r:id="rId4" imgW="4477385" imgH="1570990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2051050"/>
                        <a:ext cx="8915400" cy="313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文本框 21508"/>
          <p:cNvSpPr txBox="1"/>
          <p:nvPr/>
        </p:nvSpPr>
        <p:spPr>
          <a:xfrm>
            <a:off x="228600" y="5334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六十进制计数器</a:t>
            </a:r>
          </a:p>
        </p:txBody>
      </p:sp>
      <p:sp>
        <p:nvSpPr>
          <p:cNvPr id="11269" name="文本框 21509"/>
          <p:cNvSpPr txBox="1"/>
          <p:nvPr/>
        </p:nvSpPr>
        <p:spPr>
          <a:xfrm>
            <a:off x="3276600" y="53340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并行进位（同步）</a:t>
            </a:r>
          </a:p>
        </p:txBody>
      </p:sp>
      <p:sp>
        <p:nvSpPr>
          <p:cNvPr id="11270" name="文本框 21510"/>
          <p:cNvSpPr txBox="1"/>
          <p:nvPr/>
        </p:nvSpPr>
        <p:spPr>
          <a:xfrm>
            <a:off x="3276600" y="5867400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优点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：速度较快；</a:t>
            </a:r>
            <a:r>
              <a:rPr lang="zh-CN" altLang="en-US" sz="24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缺点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：较复杂</a:t>
            </a:r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22529"/>
          <p:cNvSpPr>
            <a:spLocks noGrp="1"/>
          </p:cNvSpPr>
          <p:nvPr>
            <p:ph type="title"/>
          </p:nvPr>
        </p:nvSpPr>
        <p:spPr>
          <a:xfrm>
            <a:off x="250825" y="908050"/>
            <a:ext cx="8424863" cy="649288"/>
          </a:xfrm>
        </p:spPr>
        <p:txBody>
          <a:bodyPr anchor="ctr"/>
          <a:lstStyle/>
          <a:p>
            <a:pPr algn="l"/>
            <a:r>
              <a:rPr lang="en-US" altLang="zh-CN" sz="3200">
                <a:effectLst/>
                <a:latin typeface="Times New Roman" panose="02020603050405020304" pitchFamily="18" charset="0"/>
              </a:rPr>
              <a:t> CD4511BC</a:t>
            </a:r>
            <a:r>
              <a:rPr lang="en-US" altLang="zh-CN" sz="1800">
                <a:effectLst/>
                <a:latin typeface="Times New Roman" panose="02020603050405020304" pitchFamily="18" charset="0"/>
              </a:rPr>
              <a:t> — </a:t>
            </a:r>
            <a:r>
              <a:rPr lang="en-US" altLang="zh-CN" sz="2400">
                <a:effectLst/>
                <a:latin typeface="Times New Roman" panose="02020603050405020304" pitchFamily="18" charset="0"/>
              </a:rPr>
              <a:t>BCD-to-7 Segment Latch/Decoder/Driver</a:t>
            </a:r>
            <a:r>
              <a:rPr lang="en-US" altLang="zh-CN" sz="1800">
                <a:effectLst/>
                <a:latin typeface="Times New Roman" panose="02020603050405020304" pitchFamily="18" charset="0"/>
              </a:rPr>
              <a:t> </a:t>
            </a:r>
            <a:br>
              <a:rPr lang="en-US" altLang="zh-CN" sz="1800">
                <a:effectLst/>
                <a:latin typeface="Times New Roman" panose="02020603050405020304" pitchFamily="18" charset="0"/>
              </a:rPr>
            </a:br>
            <a:endParaRPr lang="en-US" altLang="zh-CN" sz="180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2290" name="图片 225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88" y="1590675"/>
            <a:ext cx="3695700" cy="479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文本框 22533"/>
          <p:cNvSpPr txBox="1"/>
          <p:nvPr/>
        </p:nvSpPr>
        <p:spPr>
          <a:xfrm>
            <a:off x="2411413" y="3573463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Top View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293" name="图片 225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688" y="1700213"/>
            <a:ext cx="1444625" cy="175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225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4076700"/>
            <a:ext cx="3962400" cy="658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5" name="文本框 22537"/>
          <p:cNvSpPr txBox="1"/>
          <p:nvPr/>
        </p:nvSpPr>
        <p:spPr>
          <a:xfrm>
            <a:off x="5213350" y="36449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Display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文本框 22538"/>
          <p:cNvSpPr txBox="1"/>
          <p:nvPr/>
        </p:nvSpPr>
        <p:spPr>
          <a:xfrm>
            <a:off x="107950" y="2960688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灯测试</a:t>
            </a:r>
          </a:p>
        </p:txBody>
      </p:sp>
      <p:sp>
        <p:nvSpPr>
          <p:cNvPr id="12297" name="文本框 22539"/>
          <p:cNvSpPr txBox="1"/>
          <p:nvPr/>
        </p:nvSpPr>
        <p:spPr>
          <a:xfrm>
            <a:off x="404813" y="3463925"/>
            <a:ext cx="711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灭灯</a:t>
            </a:r>
          </a:p>
        </p:txBody>
      </p:sp>
      <p:sp>
        <p:nvSpPr>
          <p:cNvPr id="12298" name="文本框 22540"/>
          <p:cNvSpPr txBox="1"/>
          <p:nvPr/>
        </p:nvSpPr>
        <p:spPr>
          <a:xfrm>
            <a:off x="404813" y="4005263"/>
            <a:ext cx="75565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锁存</a:t>
            </a:r>
          </a:p>
        </p:txBody>
      </p:sp>
      <p:sp>
        <p:nvSpPr>
          <p:cNvPr id="12299" name="直接连接符 22541"/>
          <p:cNvSpPr/>
          <p:nvPr/>
        </p:nvSpPr>
        <p:spPr>
          <a:xfrm flipH="1" flipV="1">
            <a:off x="1042988" y="3181350"/>
            <a:ext cx="541337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00" name="直接连接符 22542"/>
          <p:cNvSpPr/>
          <p:nvPr/>
        </p:nvSpPr>
        <p:spPr>
          <a:xfrm flipH="1" flipV="1">
            <a:off x="1042988" y="3714750"/>
            <a:ext cx="541337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01" name="直接连接符 22543"/>
          <p:cNvSpPr/>
          <p:nvPr/>
        </p:nvSpPr>
        <p:spPr>
          <a:xfrm flipH="1" flipV="1">
            <a:off x="1042988" y="4248150"/>
            <a:ext cx="541337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02" name="椭圆 22544"/>
          <p:cNvSpPr/>
          <p:nvPr/>
        </p:nvSpPr>
        <p:spPr>
          <a:xfrm>
            <a:off x="323850" y="4005263"/>
            <a:ext cx="863600" cy="503237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3" name="文本框 22545"/>
          <p:cNvSpPr txBox="1"/>
          <p:nvPr/>
        </p:nvSpPr>
        <p:spPr>
          <a:xfrm>
            <a:off x="5364163" y="5803583"/>
            <a:ext cx="3581400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74LS48</a:t>
            </a:r>
            <a:r>
              <a:rPr lang="zh-CN" altLang="en-US" sz="24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管脚基本兼容</a:t>
            </a:r>
          </a:p>
        </p:txBody>
      </p:sp>
      <p:sp>
        <p:nvSpPr>
          <p:cNvPr id="12304" name="文本框 22546"/>
          <p:cNvSpPr txBox="1"/>
          <p:nvPr/>
        </p:nvSpPr>
        <p:spPr>
          <a:xfrm>
            <a:off x="750888" y="447675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 </a:t>
            </a:r>
            <a:r>
              <a:rPr lang="en-US" altLang="zh-CN" sz="2400" b="1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2400" b="1">
              <a:solidFill>
                <a:srgbClr val="99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5" name="文本框 22547"/>
          <p:cNvSpPr txBox="1"/>
          <p:nvPr/>
        </p:nvSpPr>
        <p:spPr>
          <a:xfrm>
            <a:off x="750888" y="501015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 </a:t>
            </a:r>
            <a:r>
              <a:rPr lang="en-US" altLang="zh-CN" sz="2400" b="1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2400" b="1">
              <a:solidFill>
                <a:srgbClr val="99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6" name="文本框 22548"/>
          <p:cNvSpPr txBox="1"/>
          <p:nvPr/>
        </p:nvSpPr>
        <p:spPr>
          <a:xfrm>
            <a:off x="674688" y="196215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 </a:t>
            </a:r>
            <a:r>
              <a:rPr lang="en-US" altLang="zh-CN" sz="2400" b="1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2400" b="1">
              <a:solidFill>
                <a:srgbClr val="99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7" name="文本框 22549"/>
          <p:cNvSpPr txBox="1"/>
          <p:nvPr/>
        </p:nvSpPr>
        <p:spPr>
          <a:xfrm>
            <a:off x="674688" y="249555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 </a:t>
            </a:r>
            <a:r>
              <a:rPr lang="en-US" altLang="zh-CN" sz="2400" b="1">
                <a:solidFill>
                  <a:srgbClr val="99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2400" b="1">
              <a:solidFill>
                <a:srgbClr val="99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8" name="文本框 22550"/>
          <p:cNvSpPr txBox="1"/>
          <p:nvPr/>
        </p:nvSpPr>
        <p:spPr>
          <a:xfrm>
            <a:off x="179388" y="188913"/>
            <a:ext cx="64801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七段显示译码器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CD4511BC</a:t>
            </a:r>
          </a:p>
        </p:txBody>
      </p:sp>
      <p:sp>
        <p:nvSpPr>
          <p:cNvPr id="15376" name="Text Box 18"/>
          <p:cNvSpPr txBox="1"/>
          <p:nvPr/>
        </p:nvSpPr>
        <p:spPr>
          <a:xfrm>
            <a:off x="5202238" y="4927918"/>
            <a:ext cx="4897437" cy="368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4511</a:t>
            </a:r>
            <a:r>
              <a:rPr lang="zh-CN" altLang="en-US" sz="1800" dirty="0">
                <a:solidFill>
                  <a:srgbClr val="FF0000"/>
                </a:solidFill>
                <a:latin typeface="Tahoma" panose="020B0604030504040204" pitchFamily="34" charset="0"/>
              </a:rPr>
              <a:t>不显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9</a:t>
            </a:r>
            <a:r>
              <a:rPr lang="zh-CN" altLang="en-US" sz="1800" dirty="0">
                <a:solidFill>
                  <a:srgbClr val="FF0000"/>
                </a:solidFill>
                <a:latin typeface="Tahoma" panose="020B0604030504040204" pitchFamily="34" charset="0"/>
              </a:rPr>
              <a:t>以上数据。</a:t>
            </a:r>
          </a:p>
        </p:txBody>
      </p:sp>
    </p:spTree>
  </p:cSld>
  <p:clrMapOvr>
    <a:masterClrMapping/>
  </p:clrMapOvr>
  <p:transition>
    <p:zoom dir="in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35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189230"/>
            <a:ext cx="6629400" cy="6297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1085</Words>
  <Application>Microsoft Office PowerPoint</Application>
  <PresentationFormat>全屏显示(4:3)</PresentationFormat>
  <Paragraphs>133</Paragraphs>
  <Slides>20</Slides>
  <Notes>5</Notes>
  <HiddenSlides>5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默认设计模板</vt:lpstr>
      <vt:lpstr>Microsoft Word Picture</vt:lpstr>
      <vt:lpstr>Microsoft 公式 3.0</vt:lpstr>
      <vt:lpstr>WPS.Doc.6</vt:lpstr>
      <vt:lpstr>实验二十一计数、译码、显示与数字钟</vt:lpstr>
      <vt:lpstr>实验二十一、计数译码显示电路</vt:lpstr>
      <vt:lpstr>1、同步计数器40161的逻辑功能</vt:lpstr>
      <vt:lpstr>1. 40161的时序波形图</vt:lpstr>
      <vt:lpstr>2. 构成任意进制计数器的方法</vt:lpstr>
      <vt:lpstr>构成多位计数器的级联方法</vt:lpstr>
      <vt:lpstr>PowerPoint 演示文稿</vt:lpstr>
      <vt:lpstr> CD4511BC — BCD-to-7 Segment Latch/Decoder/Driver  </vt:lpstr>
      <vt:lpstr>PowerPoint 演示文稿</vt:lpstr>
      <vt:lpstr>七段显示译码器  CC4511</vt:lpstr>
      <vt:lpstr>Light Emitting Diode (LED) Readout</vt:lpstr>
      <vt:lpstr>译码显示电路</vt:lpstr>
      <vt:lpstr>芯片管脚图</vt:lpstr>
      <vt:lpstr>PowerPoint 演示文稿</vt:lpstr>
      <vt:lpstr>简易数字电子钟电路基本功能要求</vt:lpstr>
      <vt:lpstr>PowerPoint 演示文稿</vt:lpstr>
      <vt:lpstr>数字钟电路系统的组成框图 </vt:lpstr>
      <vt:lpstr>PowerPoint 演示文稿</vt:lpstr>
      <vt:lpstr>PowerPoint 演示文稿</vt:lpstr>
      <vt:lpstr>定时控制电路的设计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    论</dc:title>
  <dc:creator>lj</dc:creator>
  <cp:lastModifiedBy>Administrator</cp:lastModifiedBy>
  <cp:revision>74</cp:revision>
  <dcterms:created xsi:type="dcterms:W3CDTF">2005-06-04T01:30:00Z</dcterms:created>
  <dcterms:modified xsi:type="dcterms:W3CDTF">2020-11-13T10:50:13Z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