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51" r:id="rId3"/>
    <p:sldId id="282" r:id="rId4"/>
    <p:sldId id="482" r:id="rId5"/>
    <p:sldId id="485" r:id="rId6"/>
    <p:sldId id="483" r:id="rId7"/>
    <p:sldId id="484" r:id="rId8"/>
    <p:sldId id="319" r:id="rId9"/>
    <p:sldId id="345" r:id="rId11"/>
    <p:sldId id="346" r:id="rId12"/>
    <p:sldId id="293" r:id="rId13"/>
    <p:sldId id="407" r:id="rId14"/>
    <p:sldId id="309" r:id="rId15"/>
    <p:sldId id="368" r:id="rId16"/>
    <p:sldId id="323" r:id="rId17"/>
    <p:sldId id="431" r:id="rId18"/>
    <p:sldId id="353" r:id="rId19"/>
    <p:sldId id="432" r:id="rId20"/>
    <p:sldId id="349" r:id="rId21"/>
    <p:sldId id="350" r:id="rId22"/>
    <p:sldId id="351" r:id="rId23"/>
    <p:sldId id="352" r:id="rId24"/>
    <p:sldId id="295" r:id="rId25"/>
    <p:sldId id="409" r:id="rId26"/>
    <p:sldId id="296" r:id="rId27"/>
    <p:sldId id="410" r:id="rId28"/>
    <p:sldId id="411" r:id="rId29"/>
    <p:sldId id="412" r:id="rId30"/>
    <p:sldId id="516" r:id="rId31"/>
    <p:sldId id="321" r:id="rId32"/>
    <p:sldId id="322" r:id="rId33"/>
    <p:sldId id="324" r:id="rId34"/>
    <p:sldId id="306" r:id="rId35"/>
    <p:sldId id="289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13" autoAdjust="0"/>
  </p:normalViewPr>
  <p:slideViewPr>
    <p:cSldViewPr showGuides="1">
      <p:cViewPr varScale="1">
        <p:scale>
          <a:sx n="52" d="100"/>
          <a:sy n="52" d="100"/>
        </p:scale>
        <p:origin x="-1884" y="-102"/>
      </p:cViewPr>
      <p:guideLst>
        <p:guide orient="horz" pos="21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3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jpe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jpeg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jpeg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4.jpeg"/><Relationship Id="rId2" Type="http://schemas.openxmlformats.org/officeDocument/2006/relationships/image" Target="../media/image12.wmf"/><Relationship Id="rId1" Type="http://schemas.openxmlformats.org/officeDocument/2006/relationships/image" Target="../media/image11.jpe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1.jpeg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en-US" altLang="x-none" sz="1200" strike="noStrike" noProof="1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strike="noStrike" noProof="1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：必须要</a:t>
            </a:r>
            <a:r>
              <a:rPr lang="en-US" altLang="zh-CN" dirty="0" err="1" smtClean="0">
                <a:sym typeface="+mn-ea"/>
              </a:rPr>
              <a:t>vdd</a:t>
            </a:r>
            <a:r>
              <a:rPr lang="zh-CN" altLang="en-US" dirty="0">
                <a:sym typeface="+mn-ea"/>
              </a:rPr>
              <a:t>接</a:t>
            </a:r>
            <a:r>
              <a:rPr lang="en-US" altLang="zh-CN" dirty="0">
                <a:sym typeface="+mn-ea"/>
              </a:rPr>
              <a:t>+5v,VSS</a:t>
            </a:r>
            <a:r>
              <a:rPr lang="zh-CN" altLang="en-US" dirty="0">
                <a:sym typeface="+mn-ea"/>
              </a:rPr>
              <a:t>接地</a:t>
            </a:r>
            <a:r>
              <a:rPr lang="zh-CN" altLang="en-US" dirty="0" smtClean="0">
                <a:sym typeface="+mn-ea"/>
              </a:rPr>
              <a:t>。才能够正确工作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：有</a:t>
            </a:r>
            <a:r>
              <a:rPr lang="zh-CN" altLang="en-US" dirty="0">
                <a:sym typeface="+mn-ea"/>
              </a:rPr>
              <a:t>两</a:t>
            </a:r>
            <a:r>
              <a:rPr lang="zh-CN" altLang="en-US" dirty="0" smtClean="0">
                <a:sym typeface="+mn-ea"/>
              </a:rPr>
              <a:t>个上升</a:t>
            </a:r>
            <a:r>
              <a:rPr lang="zh-CN" altLang="en-US" dirty="0">
                <a:sym typeface="+mn-ea"/>
              </a:rPr>
              <a:t>沿触发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smtClean="0">
                <a:sym typeface="+mn-ea"/>
              </a:rPr>
              <a:t>JK</a:t>
            </a:r>
            <a:r>
              <a:rPr lang="zh-CN" altLang="en-US" dirty="0" smtClean="0">
                <a:sym typeface="+mn-ea"/>
              </a:rPr>
              <a:t>触发器。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：每个触发器有</a:t>
            </a:r>
            <a:r>
              <a:rPr lang="en-US" altLang="zh-CN" dirty="0">
                <a:sym typeface="+mn-ea"/>
              </a:rPr>
              <a:t>JK</a:t>
            </a:r>
            <a:r>
              <a:rPr lang="zh-CN" altLang="en-US" dirty="0">
                <a:sym typeface="+mn-ea"/>
              </a:rPr>
              <a:t>两个输入端，两个互补的输出端</a:t>
            </a:r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非。一个时钟输入端</a:t>
            </a:r>
            <a:r>
              <a:rPr lang="en-US" altLang="zh-CN" dirty="0">
                <a:sym typeface="+mn-ea"/>
              </a:rPr>
              <a:t>CP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SD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RD</a:t>
            </a:r>
            <a:r>
              <a:rPr lang="zh-CN" altLang="en-US" dirty="0">
                <a:sym typeface="+mn-ea"/>
              </a:rPr>
              <a:t>是功能控制。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SD</a:t>
            </a:r>
            <a:r>
              <a:rPr lang="zh-CN" altLang="en-US" dirty="0"/>
              <a:t>和</a:t>
            </a:r>
            <a:r>
              <a:rPr lang="en-US" altLang="zh-CN" dirty="0"/>
              <a:t>Rd</a:t>
            </a:r>
            <a:r>
              <a:rPr lang="zh-CN" altLang="en-US" dirty="0"/>
              <a:t>不能够同时为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通过屏幕可以看到触发设置的三要素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：触发源为</a:t>
            </a:r>
            <a:r>
              <a:rPr lang="en-US" altLang="zh-CN"/>
              <a:t>CH1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：触发店铺为屏幕右边箭头指引的地方。同样的触发电平在信号的两个地方出现。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：上升沿触发，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：因为示波器只有两个通道，因此需要两两比较。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：信号发生器使用同步输出，尝试</a:t>
            </a:r>
            <a:r>
              <a:rPr lang="en-US" altLang="zh-CN"/>
              <a:t>TTL </a:t>
            </a:r>
            <a:r>
              <a:rPr lang="zh-CN" altLang="en-US"/>
              <a:t>方波信号，不用</a:t>
            </a:r>
            <a:r>
              <a:rPr lang="en-US" altLang="zh-CN"/>
              <a:t>CMOS</a:t>
            </a:r>
            <a:r>
              <a:rPr lang="zh-CN" altLang="en-US"/>
              <a:t>模式。，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：</a:t>
            </a:r>
            <a:r>
              <a:rPr lang="en-US" altLang="zh-CN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LED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灯导通电源是</a:t>
            </a:r>
            <a:r>
              <a:rPr lang="en-US" altLang="zh-CN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1.8V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左右，如果不接入分压电阻，会有什么后果？</a:t>
            </a:r>
            <a:endParaRPr lang="zh-CN" altLang="en-US" dirty="0">
              <a:solidFill>
                <a:schemeClr val="hlink"/>
              </a:solidFill>
              <a:latin typeface="Tahoma" panose="020B0604030504040204" pitchFamily="2" charset="0"/>
              <a:sym typeface="+mn-ea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2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：</a:t>
            </a:r>
            <a:r>
              <a:rPr lang="en-US" altLang="zh-CN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LED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  <a:sym typeface="+mn-ea"/>
              </a:rPr>
              <a:t>灯的分压电阻还有另外一个作用，拉高输出端的高电平。。</a:t>
            </a:r>
            <a:endParaRPr lang="zh-CN" altLang="en-US" dirty="0">
              <a:solidFill>
                <a:schemeClr val="hlink"/>
              </a:solidFill>
              <a:latin typeface="Tahoma" panose="020B0604030504040204" pitchFamily="2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：这里要理解同步的含义。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dirty="0" smtClean="0">
                <a:latin typeface="Times New Roman" panose="02020603050405020304" pitchFamily="2" charset="0"/>
              </a:rPr>
              <a:t>M＝0</a:t>
            </a:r>
            <a:r>
              <a:rPr lang="zh-CN" altLang="en-US" sz="1200" dirty="0" smtClean="0">
                <a:latin typeface="Times New Roman" panose="02020603050405020304" pitchFamily="2" charset="0"/>
              </a:rPr>
              <a:t>时，进行递增计数；</a:t>
            </a:r>
            <a:endParaRPr lang="zh-CN" altLang="en-US" sz="1200" dirty="0" smtClean="0">
              <a:latin typeface="Times New Roman" panose="02020603050405020304" pitchFamily="2" charset="0"/>
            </a:endParaRPr>
          </a:p>
          <a:p>
            <a:r>
              <a:rPr lang="en-US" altLang="x-none" sz="1200" dirty="0" smtClean="0">
                <a:latin typeface="Times New Roman" panose="02020603050405020304" pitchFamily="2" charset="0"/>
              </a:rPr>
              <a:t>M＝1</a:t>
            </a:r>
            <a:r>
              <a:rPr lang="zh-CN" altLang="en-US" sz="1200" dirty="0" smtClean="0">
                <a:latin typeface="Times New Roman" panose="02020603050405020304" pitchFamily="2" charset="0"/>
              </a:rPr>
              <a:t>时，进行递减计数。</a:t>
            </a:r>
            <a:endParaRPr lang="zh-CN" altLang="en-US" sz="1200" dirty="0" smtClean="0">
              <a:latin typeface="Times New Roman" panose="02020603050405020304" pitchFamily="2" charset="0"/>
            </a:endParaRPr>
          </a:p>
          <a:p>
            <a:r>
              <a:rPr lang="en-US" altLang="x-none" sz="1200" dirty="0" smtClean="0">
                <a:latin typeface="Times New Roman" panose="02020603050405020304" pitchFamily="2" charset="0"/>
              </a:rPr>
              <a:t>Z</a:t>
            </a:r>
            <a:r>
              <a:rPr lang="zh-CN" altLang="en-US" sz="1200" dirty="0" smtClean="0">
                <a:latin typeface="Times New Roman" panose="02020603050405020304" pitchFamily="2" charset="0"/>
              </a:rPr>
              <a:t>为进位或借位信号。</a:t>
            </a:r>
            <a:endParaRPr lang="zh-CN" altLang="en-US" sz="1200" dirty="0" smtClean="0">
              <a:latin typeface="Times New Roman" panose="02020603050405020304" pitchFamily="2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：在坐标纸上画图的时候，要将图上下垂直画出来，不能够并排画。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zh-CN" altLang="en-US" b="1" dirty="0">
              <a:ea typeface="楷体_GB2312" pitchFamily="1" charset="-122"/>
              <a:sym typeface="+mn-ea"/>
            </a:endParaRP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b="1" dirty="0">
                <a:ea typeface="楷体_GB2312" pitchFamily="1" charset="-122"/>
                <a:sym typeface="+mn-ea"/>
              </a:rPr>
              <a:t>实验报告要体现下列过程</a:t>
            </a:r>
            <a:endParaRPr lang="zh-CN" altLang="en-US" b="1" dirty="0">
              <a:ea typeface="楷体_GB2312" pitchFamily="1" charset="-122"/>
              <a:sym typeface="+mn-ea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zh-CN" altLang="en-US" b="1" dirty="0">
              <a:ea typeface="楷体_GB2312" pitchFamily="1" charset="-122"/>
              <a:sym typeface="+mn-ea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楷体_GB2312" pitchFamily="1" charset="-122"/>
                <a:sym typeface="+mn-ea"/>
              </a:rPr>
              <a:t>实际问题分析，建立状态图和状态表</a:t>
            </a:r>
            <a:endParaRPr lang="zh-CN" altLang="en-US" b="1" dirty="0"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楷体_GB2312" pitchFamily="1" charset="-122"/>
                <a:sym typeface="+mn-ea"/>
              </a:rPr>
              <a:t>进行状态化简，确定最简状态数</a:t>
            </a:r>
            <a:endParaRPr lang="zh-CN" altLang="en-US" b="1" dirty="0"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楷体_GB2312" pitchFamily="1" charset="-122"/>
                <a:sym typeface="+mn-ea"/>
              </a:rPr>
              <a:t>计算状态位数，进行状态编码</a:t>
            </a:r>
            <a:endParaRPr lang="zh-CN" altLang="en-US" b="1" dirty="0"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  <a:sym typeface="+mn-ea"/>
              </a:rPr>
              <a:t>触发器类型选择确定（本实验只</a:t>
            </a:r>
            <a:r>
              <a:rPr lang="en-US" altLang="zh-CN" b="1">
                <a:solidFill>
                  <a:schemeClr val="folHlink"/>
                </a:solidFill>
                <a:ea typeface="楷体_GB2312" pitchFamily="1" charset="-122"/>
                <a:sym typeface="+mn-ea"/>
              </a:rPr>
              <a:t>JK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  <a:sym typeface="+mn-ea"/>
              </a:rPr>
              <a:t>型）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chemeClr val="hlink"/>
                </a:solidFill>
                <a:ea typeface="楷体_GB2312" pitchFamily="1" charset="-122"/>
                <a:sym typeface="+mn-ea"/>
              </a:rPr>
              <a:t>激励方程组和输出方程组的计算及化简</a:t>
            </a:r>
            <a:endParaRPr lang="zh-CN" altLang="en-US" b="1" dirty="0">
              <a:solidFill>
                <a:schemeClr val="hlink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990000"/>
                </a:solidFill>
                <a:ea typeface="楷体_GB2312" pitchFamily="1" charset="-122"/>
                <a:sym typeface="+mn-ea"/>
              </a:rPr>
              <a:t>逻辑电路图的确定和简化</a:t>
            </a:r>
            <a:endParaRPr lang="zh-CN" altLang="en-US" b="1" dirty="0">
              <a:solidFill>
                <a:srgbClr val="990000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楷体_GB2312" pitchFamily="1" charset="-122"/>
                <a:sym typeface="+mn-ea"/>
              </a:rPr>
              <a:t>实验验证设计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2" charset="0"/>
                <a:sym typeface="+mn-ea"/>
              </a:rPr>
              <a:t>      </a:t>
            </a:r>
            <a:r>
              <a:rPr lang="en-US" altLang="zh-CN" dirty="0">
                <a:latin typeface="Tahoma" panose="020B0604030504040204" pitchFamily="2" charset="0"/>
                <a:sym typeface="+mn-ea"/>
              </a:rPr>
              <a:t>1</a:t>
            </a:r>
            <a:r>
              <a:rPr lang="zh-CN" altLang="en-US" dirty="0" smtClean="0">
                <a:latin typeface="Tahoma" panose="020B0604030504040204" pitchFamily="2" charset="0"/>
                <a:sym typeface="+mn-ea"/>
              </a:rPr>
              <a:t>：一旦</a:t>
            </a:r>
            <a:r>
              <a:rPr lang="zh-CN" altLang="en-US" dirty="0">
                <a:latin typeface="Tahoma" panose="020B0604030504040204" pitchFamily="2" charset="0"/>
                <a:sym typeface="+mn-ea"/>
              </a:rPr>
              <a:t>触发被正确设定，它可以把不稳定的显示转换为有意义的波形</a:t>
            </a:r>
            <a:endParaRPr lang="zh-CN" altLang="en-US" dirty="0">
              <a:latin typeface="Tahoma" panose="020B0604030504040204" pitchFamily="2" charset="0"/>
              <a:sym typeface="+mn-ea"/>
            </a:endParaRPr>
          </a:p>
          <a:p>
            <a:r>
              <a:rPr lang="zh-CN" altLang="en-US" dirty="0">
                <a:latin typeface="Tahoma" panose="020B0604030504040204" pitchFamily="2" charset="0"/>
                <a:sym typeface="+mn-ea"/>
              </a:rPr>
              <a:t>      </a:t>
            </a:r>
            <a:r>
              <a:rPr lang="en-US" altLang="zh-CN" dirty="0">
                <a:latin typeface="Tahoma" panose="020B0604030504040204" pitchFamily="2" charset="0"/>
                <a:sym typeface="+mn-ea"/>
              </a:rPr>
              <a:t>2</a:t>
            </a:r>
            <a:r>
              <a:rPr lang="zh-CN" altLang="en-US" dirty="0">
                <a:latin typeface="Tahoma" panose="020B0604030504040204" pitchFamily="2" charset="0"/>
                <a:sym typeface="+mn-ea"/>
              </a:rPr>
              <a:t>：示波器原理是：达到</a:t>
            </a:r>
            <a:r>
              <a:rPr lang="zh-CN" altLang="en-US" dirty="0" smtClean="0">
                <a:latin typeface="Tahoma" panose="020B0604030504040204" pitchFamily="2" charset="0"/>
                <a:sym typeface="+mn-ea"/>
              </a:rPr>
              <a:t>触发标准后</a:t>
            </a:r>
            <a:r>
              <a:rPr lang="zh-CN" altLang="en-US" dirty="0">
                <a:latin typeface="Tahoma" panose="020B0604030504040204" pitchFamily="2" charset="0"/>
                <a:sym typeface="+mn-ea"/>
              </a:rPr>
              <a:t>，开始采集一屏数据，进行显示。</a:t>
            </a:r>
            <a:endParaRPr lang="zh-CN" altLang="en-US" dirty="0">
              <a:latin typeface="Tahoma" panose="020B0604030504040204" pitchFamily="2" charset="0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：示波器是先采集一段时间的数据，然后显示到示波器屏幕上，采集时间长度就是屏幕的时间长度，屏幕的横坐标是时间。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：如果没有</a:t>
            </a:r>
            <a:r>
              <a:rPr lang="zh-CN" altLang="en-US" dirty="0" smtClean="0"/>
              <a:t>触发标准</a:t>
            </a:r>
            <a:r>
              <a:rPr lang="zh-CN" altLang="en-US" dirty="0"/>
              <a:t>，就不停的连续采集。这样就有一个问题，屏幕的时间长度不一定是被采集信号的周期。</a:t>
            </a:r>
            <a:endParaRPr lang="zh-CN" altLang="en-US" dirty="0"/>
          </a:p>
          <a:p>
            <a:r>
              <a:rPr lang="zh-CN" altLang="en-US" dirty="0"/>
              <a:t>     这样屏幕的显示就不稳定了。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：如果有正确的触发设置</a:t>
            </a:r>
            <a:r>
              <a:rPr lang="zh-CN" altLang="en-US"/>
              <a:t>，</a:t>
            </a:r>
            <a:r>
              <a:rPr lang="zh-CN" altLang="en-US" smtClean="0"/>
              <a:t>采集一屏数据后，不在采集，</a:t>
            </a:r>
            <a:r>
              <a:rPr lang="zh-CN" altLang="en-US" dirty="0"/>
              <a:t>当满足这个标准时候，再次采集。这样</a:t>
            </a:r>
            <a:r>
              <a:rPr lang="zh-CN" altLang="en-US" dirty="0" smtClean="0"/>
              <a:t>整个采集和释放时间</a:t>
            </a:r>
            <a:r>
              <a:rPr lang="zh-CN" altLang="en-US" dirty="0"/>
              <a:t>长度是信号周期的倍数。</a:t>
            </a:r>
            <a:r>
              <a:rPr lang="zh-CN" altLang="en-US" dirty="0" smtClean="0">
                <a:sym typeface="+mn-ea"/>
              </a:rPr>
              <a:t>正确的触发设置就会保证再次采集时候能够满足这个标准。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：触发设置包括</a:t>
            </a:r>
            <a:r>
              <a:rPr lang="zh-CN" altLang="en-US" dirty="0"/>
              <a:t>，触发源，触发电平，是上升沿触发还是下降沿触发等等</a:t>
            </a:r>
            <a:r>
              <a:rPr lang="zh-CN" altLang="en-US" dirty="0" smtClean="0"/>
              <a:t>。这样连续两次采集的位置就相同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：如果同时显示不同周期的两个信号，该如何操作？前提条件，两个信号要有共同的周期。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50825"/>
            <a:ext cx="1951038" cy="58816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50825"/>
            <a:ext cx="5740009" cy="58816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50825"/>
            <a:ext cx="779303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371600"/>
            <a:ext cx="3810000" cy="2303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27463"/>
            <a:ext cx="3810000" cy="2305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4B2E6F-A7CE-4992-978E-D808FE63AAE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08476" cy="47609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1371600"/>
            <a:ext cx="3808476" cy="47609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/>
          <p:nvPr userDrawn="1"/>
        </p:nvGrpSpPr>
        <p:grpSpPr>
          <a:xfrm>
            <a:off x="127000" y="319088"/>
            <a:ext cx="8542338" cy="1052512"/>
            <a:chOff x="0" y="0"/>
            <a:chExt cx="5381" cy="663"/>
          </a:xfrm>
        </p:grpSpPr>
        <p:sp>
          <p:nvSpPr>
            <p:cNvPr id="1027" name="Rectangle 2"/>
            <p:cNvSpPr/>
            <p:nvPr/>
          </p:nvSpPr>
          <p:spPr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8" name="Rectangle 3"/>
            <p:cNvSpPr/>
            <p:nvPr/>
          </p:nvSpPr>
          <p:spPr>
            <a:xfrm>
              <a:off x="424" y="68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9" name="Rectangle 4"/>
            <p:cNvSpPr/>
            <p:nvPr/>
          </p:nvSpPr>
          <p:spPr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0" name="Rectangle 5"/>
            <p:cNvSpPr/>
            <p:nvPr/>
          </p:nvSpPr>
          <p:spPr>
            <a:xfrm>
              <a:off x="494" y="334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8"/>
            <p:cNvSpPr/>
            <p:nvPr/>
          </p:nvSpPr>
          <p:spPr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endParaRPr lang="zh-CN" altLang="en-US" b="0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50938" y="250825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6" name="Rectangle 11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7" name="Rectangle 12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8" name="Rectangle 1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039" name="AutoShape 15">
            <a:hlinkClick r:id="" action="ppaction://hlinkshowjump?jump=previousslide"/>
          </p:cNvPr>
          <p:cNvSpPr/>
          <p:nvPr userDrawn="1"/>
        </p:nvSpPr>
        <p:spPr>
          <a:xfrm rot="5400000">
            <a:off x="8763000" y="6096000"/>
            <a:ext cx="304800" cy="304800"/>
          </a:xfrm>
          <a:prstGeom prst="actionButtonBackPrevious">
            <a:avLst/>
          </a:prstGeom>
          <a:solidFill>
            <a:srgbClr val="AD957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40" name="AutoShape 16">
            <a:hlinkClick r:id="" action="ppaction://hlinkshowjump?jump=nextslide"/>
          </p:cNvPr>
          <p:cNvSpPr/>
          <p:nvPr userDrawn="1"/>
        </p:nvSpPr>
        <p:spPr>
          <a:xfrm rot="5400000">
            <a:off x="8763000" y="6477000"/>
            <a:ext cx="304800" cy="304800"/>
          </a:xfrm>
          <a:prstGeom prst="actionButtonForwardNext">
            <a:avLst/>
          </a:prstGeom>
          <a:solidFill>
            <a:srgbClr val="AD957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41" name="AutoShape 17">
            <a:hlinkClick r:id="" action="ppaction://hlinkshowjump?jump=firstslide"/>
          </p:cNvPr>
          <p:cNvSpPr/>
          <p:nvPr userDrawn="1"/>
        </p:nvSpPr>
        <p:spPr>
          <a:xfrm rot="5400000">
            <a:off x="8763000" y="76200"/>
            <a:ext cx="304800" cy="304800"/>
          </a:xfrm>
          <a:prstGeom prst="actionButtonBeginning">
            <a:avLst/>
          </a:prstGeom>
          <a:solidFill>
            <a:srgbClr val="AD9579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1.jpe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1.jpe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/>
        </p:nvSpPr>
        <p:spPr>
          <a:xfrm>
            <a:off x="1490345" y="2071370"/>
            <a:ext cx="6924040" cy="1659255"/>
          </a:xfrm>
          <a:prstGeom prst="rect">
            <a:avLst/>
          </a:prstGeom>
          <a:noFill/>
          <a:ln w="9525">
            <a:noFill/>
          </a:ln>
        </p:spPr>
        <p:txBody>
          <a:bodyPr wrap="square" anchor="b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>
                <a:solidFill>
                  <a:srgbClr val="0070C0"/>
                </a:solidFill>
              </a:rPr>
              <a:t>集成触发器与时序逻辑设计</a:t>
            </a:r>
            <a:endParaRPr lang="zh-CN" altLang="en-US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>
                <a:solidFill>
                  <a:srgbClr val="0070C0"/>
                </a:solidFill>
              </a:rPr>
              <a:t>实验十七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8"/>
          <p:cNvSpPr txBox="1">
            <a:spLocks noGrp="1"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4"/>
          <p:cNvSpPr>
            <a:spLocks noGrp="1"/>
          </p:cNvSpPr>
          <p:nvPr>
            <p:ph type="title" sz="quarter"/>
          </p:nvPr>
        </p:nvSpPr>
        <p:spPr>
          <a:xfrm>
            <a:off x="1379855" y="455930"/>
            <a:ext cx="7217410" cy="723265"/>
          </a:xfrm>
        </p:spPr>
        <p:txBody>
          <a:bodyPr wrap="square" anchor="b"/>
          <a:lstStyle/>
          <a:p>
            <a:pPr eaLnBrk="1" hangingPunct="1"/>
            <a:r>
              <a:rPr lang="zh-CN" altLang="en-US" sz="400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二：内容</a:t>
            </a:r>
            <a:r>
              <a:rPr lang="en-US" altLang="x-none" sz="400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1:  </a:t>
            </a:r>
            <a:r>
              <a:rPr lang="zh-CN" altLang="en-US" sz="400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同步三分频电路</a:t>
            </a:r>
            <a:endParaRPr lang="zh-CN" altLang="en-US" sz="4000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aphicFrame>
        <p:nvGraphicFramePr>
          <p:cNvPr id="8195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41780" y="2075180"/>
          <a:ext cx="597598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1" imgW="3543300" imgH="1763395" progId="WPS.Doc.6">
                  <p:embed/>
                </p:oleObj>
              </mc:Choice>
              <mc:Fallback>
                <p:oleObj name="" r:id="rId1" imgW="3543300" imgH="1763395" progId="WPS.Doc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1780" y="2075180"/>
                        <a:ext cx="5975985" cy="29737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8"/>
          <p:cNvSpPr txBox="1">
            <a:spLocks noGrp="1"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4"/>
          <p:cNvSpPr>
            <a:spLocks noGrp="1"/>
          </p:cNvSpPr>
          <p:nvPr>
            <p:ph type="title" sz="quarter"/>
          </p:nvPr>
        </p:nvSpPr>
        <p:spPr/>
        <p:txBody>
          <a:bodyPr wrap="square" anchor="b"/>
          <a:lstStyle/>
          <a:p>
            <a:pPr eaLnBrk="1" hangingPunct="1"/>
            <a:r>
              <a:rPr lang="zh-CN" altLang="en-US" sz="4000" dirty="0"/>
              <a:t>二：内容</a:t>
            </a:r>
            <a:r>
              <a:rPr lang="en-US" altLang="x-none" sz="4000" dirty="0"/>
              <a:t>1:  </a:t>
            </a:r>
            <a:r>
              <a:rPr lang="zh-CN" altLang="en-US" sz="4000" dirty="0"/>
              <a:t>同步三分频电路</a:t>
            </a:r>
            <a:endParaRPr lang="zh-CN" altLang="en-US" sz="4000" dirty="0"/>
          </a:p>
        </p:txBody>
      </p:sp>
      <p:graphicFrame>
        <p:nvGraphicFramePr>
          <p:cNvPr id="8195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763" y="1363663"/>
          <a:ext cx="41862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" r:id="rId1" imgW="3543300" imgH="1763395" progId="WPS.Doc.6">
                  <p:embed/>
                </p:oleObj>
              </mc:Choice>
              <mc:Fallback>
                <p:oleObj name="" r:id="rId1" imgW="3543300" imgH="1763395" progId="WPS.Doc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763" y="1363663"/>
                        <a:ext cx="4186237" cy="2082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内容占位符 8196"/>
          <p:cNvGraphicFramePr>
            <a:graphicFrameLocks noGrp="1"/>
          </p:cNvGraphicFramePr>
          <p:nvPr>
            <p:ph sz="quarter" idx="1"/>
          </p:nvPr>
        </p:nvGraphicFramePr>
        <p:xfrm>
          <a:off x="5202238" y="1541463"/>
          <a:ext cx="2717800" cy="1674813"/>
        </p:xfrm>
        <a:graphic>
          <a:graphicData uri="http://schemas.openxmlformats.org/drawingml/2006/table">
            <a:tbl>
              <a:tblPr/>
              <a:tblGrid>
                <a:gridCol w="501650"/>
                <a:gridCol w="565150"/>
                <a:gridCol w="792163"/>
                <a:gridCol w="858837"/>
              </a:tblGrid>
              <a:tr h="4111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/>
                        <a:t>2Q</a:t>
                      </a:r>
                      <a:endParaRPr lang="en-US" altLang="x-none" sz="1800" baseline="-25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/>
                        <a:t>1Q</a:t>
                      </a:r>
                      <a:endParaRPr lang="zh-CN" altLang="en-US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/>
                        <a:t>2Q</a:t>
                      </a:r>
                      <a:r>
                        <a:rPr lang="en-US" altLang="x-none" sz="1600" baseline="30000" dirty="0"/>
                        <a:t>n+1</a:t>
                      </a:r>
                      <a:endParaRPr lang="en-US" altLang="x-none" sz="1600" baseline="30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dirty="0"/>
                        <a:t>1Q</a:t>
                      </a:r>
                      <a:r>
                        <a:rPr lang="en-US" altLang="x-none" sz="1600" baseline="30000" dirty="0"/>
                        <a:t>n+1</a:t>
                      </a:r>
                      <a:r>
                        <a:rPr lang="en-US" altLang="x-none" sz="1600" dirty="0"/>
                        <a:t> </a:t>
                      </a:r>
                      <a:endParaRPr lang="en-US" altLang="x-none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 0</a:t>
                      </a:r>
                      <a:endParaRPr lang="zh-CN" altLang="en-US" sz="1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0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1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1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0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0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0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x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dirty="0"/>
                        <a:t>x</a:t>
                      </a:r>
                      <a:endParaRPr lang="en-US" altLang="x-none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8" name="Object 74" descr="羊皮纸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1313" y="3924300"/>
          <a:ext cx="3735387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" r:id="rId3" imgW="3143250" imgH="2143760" progId="WPS.Doc.6">
                  <p:embed/>
                </p:oleObj>
              </mc:Choice>
              <mc:Fallback>
                <p:oleObj name="" r:id="rId3" imgW="3143250" imgH="2143760" progId="WPS.Doc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313" y="3924300"/>
                        <a:ext cx="3735387" cy="2546350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内容占位符 82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16450" y="3878263"/>
          <a:ext cx="1590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" r:id="rId6" imgW="876935" imgH="241300" progId="Equation.3">
                  <p:embed/>
                </p:oleObj>
              </mc:Choice>
              <mc:Fallback>
                <p:oleObj name="" r:id="rId6" imgW="87693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6450" y="3878263"/>
                        <a:ext cx="1590675" cy="438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对象 8230"/>
          <p:cNvGraphicFramePr>
            <a:graphicFrameLocks noChangeAspect="1"/>
          </p:cNvGraphicFramePr>
          <p:nvPr/>
        </p:nvGraphicFramePr>
        <p:xfrm>
          <a:off x="4616450" y="4464050"/>
          <a:ext cx="2628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" r:id="rId8" imgW="1448435" imgH="241300" progId="Equation.3">
                  <p:embed/>
                </p:oleObj>
              </mc:Choice>
              <mc:Fallback>
                <p:oleObj name="" r:id="rId8" imgW="1448435" imgH="24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6450" y="4464050"/>
                        <a:ext cx="26289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对象 8231"/>
          <p:cNvGraphicFramePr>
            <a:graphicFrameLocks noChangeAspect="1"/>
          </p:cNvGraphicFramePr>
          <p:nvPr/>
        </p:nvGraphicFramePr>
        <p:xfrm>
          <a:off x="4616450" y="5273675"/>
          <a:ext cx="1614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" r:id="rId10" imgW="889000" imgH="241300" progId="Equation.3">
                  <p:embed/>
                </p:oleObj>
              </mc:Choice>
              <mc:Fallback>
                <p:oleObj name="" r:id="rId10" imgW="8890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16450" y="5273675"/>
                        <a:ext cx="16144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对象 8232"/>
          <p:cNvGraphicFramePr>
            <a:graphicFrameLocks noChangeAspect="1"/>
          </p:cNvGraphicFramePr>
          <p:nvPr/>
        </p:nvGraphicFramePr>
        <p:xfrm>
          <a:off x="4616450" y="5859463"/>
          <a:ext cx="2559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" r:id="rId12" imgW="1409700" imgH="241300" progId="Equation.3">
                  <p:embed/>
                </p:oleObj>
              </mc:Choice>
              <mc:Fallback>
                <p:oleObj name="" r:id="rId12" imgW="14097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16450" y="5859463"/>
                        <a:ext cx="25590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" name="AutoShape 85"/>
          <p:cNvSpPr/>
          <p:nvPr/>
        </p:nvSpPr>
        <p:spPr>
          <a:xfrm>
            <a:off x="7272338" y="4059238"/>
            <a:ext cx="134937" cy="674687"/>
          </a:xfrm>
          <a:prstGeom prst="rightBrace">
            <a:avLst>
              <a:gd name="adj1" fmla="val 4159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8234" name="AutoShape 86"/>
          <p:cNvSpPr/>
          <p:nvPr/>
        </p:nvSpPr>
        <p:spPr>
          <a:xfrm>
            <a:off x="7272338" y="5499100"/>
            <a:ext cx="134937" cy="674688"/>
          </a:xfrm>
          <a:prstGeom prst="rightBrace">
            <a:avLst>
              <a:gd name="adj1" fmla="val 4159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graphicFrame>
        <p:nvGraphicFramePr>
          <p:cNvPr id="8235" name="对象 8235"/>
          <p:cNvGraphicFramePr>
            <a:graphicFrameLocks noChangeAspect="1"/>
          </p:cNvGraphicFramePr>
          <p:nvPr/>
        </p:nvGraphicFramePr>
        <p:xfrm>
          <a:off x="7677150" y="4014788"/>
          <a:ext cx="9223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" r:id="rId14" imgW="508000" imgH="457200" progId="Equation.3">
                  <p:embed/>
                </p:oleObj>
              </mc:Choice>
              <mc:Fallback>
                <p:oleObj name="" r:id="rId14" imgW="5080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77150" y="4014788"/>
                        <a:ext cx="922338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对象 8236"/>
          <p:cNvGraphicFramePr>
            <a:graphicFrameLocks noChangeAspect="1"/>
          </p:cNvGraphicFramePr>
          <p:nvPr/>
        </p:nvGraphicFramePr>
        <p:xfrm>
          <a:off x="7632700" y="5364163"/>
          <a:ext cx="9445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" r:id="rId16" imgW="520700" imgH="482600" progId="Equation.3">
                  <p:embed/>
                </p:oleObj>
              </mc:Choice>
              <mc:Fallback>
                <p:oleObj name="" r:id="rId16" imgW="520700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32700" y="5364163"/>
                        <a:ext cx="94456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" grpId="0" bldLvl="0" animBg="1"/>
      <p:bldP spid="823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sz="quarter"/>
          </p:nvPr>
        </p:nvSpPr>
        <p:spPr>
          <a:xfrm>
            <a:off x="2170430" y="5715"/>
            <a:ext cx="4201795" cy="723900"/>
          </a:xfrm>
        </p:spPr>
        <p:txBody>
          <a:bodyPr wrap="square" anchor="b"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模4可逆计数器 </a:t>
            </a:r>
            <a:endParaRPr lang="zh-CN" altLang="en-US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  <a:sym typeface="+mn-ea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46404" y="831669"/>
          <a:ext cx="804481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1" imgW="2828925" imgH="904875" progId="PBrush">
                  <p:embed/>
                </p:oleObj>
              </mc:Choice>
              <mc:Fallback>
                <p:oleObj name="" r:id="rId1" imgW="2828925" imgH="904875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4" y="831669"/>
                        <a:ext cx="8044815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27455" y="4200525"/>
            <a:ext cx="7701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x-none" dirty="0" smtClean="0">
                <a:sym typeface="+mn-ea"/>
              </a:rPr>
              <a:t>M＝0</a:t>
            </a:r>
            <a:r>
              <a:rPr lang="zh-CN" altLang="en-US" dirty="0" smtClean="0">
                <a:sym typeface="+mn-ea"/>
              </a:rPr>
              <a:t>时，进行递增计数：</a:t>
            </a:r>
            <a:r>
              <a:rPr lang="en-US" altLang="zh-CN" dirty="0" smtClean="0">
                <a:sym typeface="+mn-ea"/>
              </a:rPr>
              <a:t>Q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Q</a:t>
            </a:r>
            <a:r>
              <a:rPr lang="en-US" altLang="zh-CN" baseline="-25000" dirty="0" smtClean="0">
                <a:sym typeface="+mn-ea"/>
              </a:rPr>
              <a:t>0</a:t>
            </a:r>
            <a:r>
              <a:rPr lang="en-US" altLang="zh-CN" dirty="0" smtClean="0">
                <a:sym typeface="+mn-ea"/>
              </a:rPr>
              <a:t>:00,01,10,11</a:t>
            </a:r>
            <a:endParaRPr lang="zh-CN" altLang="en-US" dirty="0" smtClean="0">
              <a:latin typeface="Times New Roman" panose="02020603050405020304" pitchFamily="2" charset="0"/>
            </a:endParaRPr>
          </a:p>
          <a:p>
            <a:r>
              <a:rPr lang="en-US" altLang="x-none" dirty="0" smtClean="0">
                <a:sym typeface="+mn-ea"/>
              </a:rPr>
              <a:t>M＝1</a:t>
            </a:r>
            <a:r>
              <a:rPr lang="zh-CN" altLang="en-US" dirty="0" smtClean="0">
                <a:sym typeface="+mn-ea"/>
              </a:rPr>
              <a:t>时，进行递减计数：</a:t>
            </a:r>
            <a:r>
              <a:rPr lang="en-US" altLang="zh-CN" dirty="0" smtClean="0">
                <a:sym typeface="+mn-ea"/>
              </a:rPr>
              <a:t>Q</a:t>
            </a:r>
            <a:r>
              <a:rPr lang="en-US" altLang="zh-CN" baseline="-25000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Q</a:t>
            </a:r>
            <a:r>
              <a:rPr lang="en-US" altLang="zh-CN" baseline="-25000" dirty="0" smtClean="0">
                <a:sym typeface="+mn-ea"/>
              </a:rPr>
              <a:t>0</a:t>
            </a:r>
            <a:r>
              <a:rPr lang="en-US" altLang="zh-CN" dirty="0" smtClean="0">
                <a:sym typeface="+mn-ea"/>
              </a:rPr>
              <a:t>:11,10,01,00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496310"/>
            <a:ext cx="5507838" cy="331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73660"/>
            <a:ext cx="5507990" cy="331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1265"/>
          <p:cNvSpPr>
            <a:spLocks noGrp="1"/>
          </p:cNvSpPr>
          <p:nvPr>
            <p:ph type="title"/>
          </p:nvPr>
        </p:nvSpPr>
        <p:spPr>
          <a:xfrm>
            <a:off x="1371600" y="69850"/>
            <a:ext cx="6238875" cy="777875"/>
          </a:xfrm>
        </p:spPr>
        <p:txBody>
          <a:bodyPr anchor="b"/>
          <a:lstStyle/>
          <a:p>
            <a:r>
              <a:rPr lang="zh-CN" altLang="en-US" b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</a:rPr>
              <a:t>三、验收要求</a:t>
            </a:r>
            <a:endParaRPr lang="zh-CN" altLang="en-US" b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290" name="矩形 11266"/>
          <p:cNvSpPr/>
          <p:nvPr/>
        </p:nvSpPr>
        <p:spPr>
          <a:xfrm>
            <a:off x="457200" y="1612900"/>
            <a:ext cx="8342313" cy="4132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 eaLnBrk="0" hangingPunct="0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800" b="0" dirty="0">
              <a:latin typeface="宋体" panose="02010600030101010101" pitchFamily="2" charset="-122"/>
            </a:endParaRPr>
          </a:p>
        </p:txBody>
      </p:sp>
      <p:sp>
        <p:nvSpPr>
          <p:cNvPr id="12291" name="矩形 11267"/>
          <p:cNvSpPr/>
          <p:nvPr/>
        </p:nvSpPr>
        <p:spPr>
          <a:xfrm>
            <a:off x="692150" y="1612583"/>
            <a:ext cx="8259763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：</a:t>
            </a:r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CP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由</a:t>
            </a:r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TTL-OUT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输出，频率</a:t>
            </a:r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1KHz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2" charset="0"/>
              </a:rPr>
              <a:t>。</a:t>
            </a:r>
            <a:endParaRPr lang="en-US" altLang="x-none" sz="2800" b="0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eaLnBrk="0" hangingPunct="0"/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：验收时示波器上显示</a:t>
            </a:r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Q</a:t>
            </a:r>
            <a:r>
              <a:rPr lang="en-US" altLang="x-none" sz="1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0</a:t>
            </a:r>
            <a:r>
              <a:rPr lang="en-US" altLang="x-none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Q</a:t>
            </a:r>
            <a:r>
              <a:rPr lang="en-US" altLang="x-none" sz="1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2" charset="0"/>
              </a:rPr>
              <a:t>，频率低（周期长）的信号放屏幕上方以便教师读数，注意触发设置！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74015" y="106045"/>
            <a:ext cx="8841740" cy="887730"/>
          </a:xfrm>
        </p:spPr>
        <p:txBody>
          <a:bodyPr vert="horz" wrap="square" lIns="68580" tIns="34290" rIns="68580" bIns="34290" anchor="b"/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</a:rPr>
              <a:t>触发器设计时序逻辑电路的一般步骤</a:t>
            </a:r>
            <a:endParaRPr lang="zh-CN" altLang="en-US" sz="3600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73380" y="1327150"/>
            <a:ext cx="8641080" cy="4301490"/>
          </a:xfrm>
        </p:spPr>
        <p:txBody>
          <a:bodyPr vert="horz" wrap="square" lIns="68580" tIns="34290" rIns="68580" bIns="34290" anchor="t"/>
          <a:lstStyle/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建立状态图和状态表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确定最简状态数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计算状态位数，进行状态编码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触发器类型选择确定（本实验只</a:t>
            </a:r>
            <a:r>
              <a:rPr lang="en-US" altLang="zh-CN" sz="2800" b="0">
                <a:solidFill>
                  <a:schemeClr val="tx1"/>
                </a:solidFill>
                <a:ea typeface="楷体_GB2312" pitchFamily="1" charset="-122"/>
              </a:rPr>
              <a:t>JK</a:t>
            </a: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型）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激励方程组和输出方程组的计算及化简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逻辑电路图的确定和简化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ea typeface="楷体_GB2312" pitchFamily="1" charset="-122"/>
              </a:rPr>
              <a:t>实验验证设计</a:t>
            </a:r>
            <a:endParaRPr lang="zh-CN" altLang="en-US" sz="2800" b="0" dirty="0">
              <a:solidFill>
                <a:schemeClr val="tx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8"/>
          <p:cNvSpPr txBox="1">
            <a:spLocks noGrp="1"/>
          </p:cNvSpPr>
          <p:nvPr/>
        </p:nvSpPr>
        <p:spPr>
          <a:xfrm>
            <a:off x="6229350" y="5600700"/>
            <a:ext cx="142875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05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05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 sz="quarter"/>
          </p:nvPr>
        </p:nvSpPr>
        <p:spPr>
          <a:xfrm>
            <a:off x="1286510" y="428625"/>
            <a:ext cx="6652895" cy="750570"/>
          </a:xfrm>
        </p:spPr>
        <p:txBody>
          <a:bodyPr vert="horz" wrap="square" anchor="b"/>
          <a:lstStyle/>
          <a:p>
            <a:pPr lvl="0" eaLnBrk="1" hangingPunct="1"/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同步模</a:t>
            </a:r>
            <a:r>
              <a:rPr lang="zh-CN" altLang="en-US" sz="2700" dirty="0">
                <a:ea typeface="宋体" panose="02010600030101010101" pitchFamily="2" charset="-122"/>
              </a:rPr>
              <a:t>4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可逆计数器</a:t>
            </a:r>
            <a:r>
              <a:rPr lang="zh-CN" altLang="en-US" sz="3000" dirty="0"/>
              <a:t> </a:t>
            </a:r>
            <a:endParaRPr lang="zh-CN" altLang="en-US" sz="3000" dirty="0"/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074069" y="2247900"/>
          <a:ext cx="4826794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" r:id="rId1" imgW="2263140" imgH="723900" progId="PBrush">
                  <p:embed/>
                </p:oleObj>
              </mc:Choice>
              <mc:Fallback>
                <p:oleObj name="" r:id="rId1" imgW="2263140" imgH="723900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4069" y="2247900"/>
                        <a:ext cx="4826794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Text Box 4"/>
              <p:cNvSpPr txBox="1"/>
              <p:nvPr/>
            </p:nvSpPr>
            <p:spPr>
              <a:xfrm>
                <a:off x="3575050" y="4373563"/>
                <a:ext cx="4859022" cy="2062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  <a:ea typeface="楷体_GB2312" pitchFamily="1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 smtClean="0">
                    <a:latin typeface="Times New Roman" pitchFamily="2" charset="0"/>
                    <a:ea typeface="楷体_GB2312" pitchFamily="1" charset="-122"/>
                  </a:rPr>
                  <a:t>：</a:t>
                </a:r>
                <a:r>
                  <a:rPr lang="zh-CN" altLang="en-US" sz="3200" dirty="0">
                    <a:latin typeface="Times New Roman" pitchFamily="2" charset="0"/>
                    <a:ea typeface="楷体_GB2312" pitchFamily="1" charset="-122"/>
                  </a:rPr>
                  <a:t>计数状态</a:t>
                </a:r>
              </a:p>
              <a:p>
                <a:pPr lvl="0" eaLnBrk="1" hangingPunct="1"/>
                <a:r>
                  <a:rPr lang="en-US" altLang="x-none" sz="3200" dirty="0">
                    <a:latin typeface="Times New Roman" pitchFamily="2" charset="0"/>
                    <a:ea typeface="楷体_GB2312" pitchFamily="1" charset="-122"/>
                  </a:rPr>
                  <a:t>M＝0</a:t>
                </a:r>
                <a:r>
                  <a:rPr lang="zh-CN" altLang="en-US" sz="3200" dirty="0">
                    <a:latin typeface="Times New Roman" pitchFamily="2" charset="0"/>
                    <a:ea typeface="楷体_GB2312" pitchFamily="1" charset="-122"/>
                  </a:rPr>
                  <a:t>时，进行递增计数；</a:t>
                </a:r>
              </a:p>
              <a:p>
                <a:pPr lvl="0" eaLnBrk="1" hangingPunct="1"/>
                <a:r>
                  <a:rPr lang="en-US" altLang="x-none" sz="3200" dirty="0">
                    <a:latin typeface="Times New Roman" pitchFamily="2" charset="0"/>
                    <a:ea typeface="楷体_GB2312" pitchFamily="1" charset="-122"/>
                  </a:rPr>
                  <a:t>M＝1</a:t>
                </a:r>
                <a:r>
                  <a:rPr lang="zh-CN" altLang="en-US" sz="3200" dirty="0">
                    <a:latin typeface="Times New Roman" pitchFamily="2" charset="0"/>
                    <a:ea typeface="楷体_GB2312" pitchFamily="1" charset="-122"/>
                  </a:rPr>
                  <a:t>时，进行递减计数。</a:t>
                </a:r>
              </a:p>
              <a:p>
                <a:pPr lvl="0" eaLnBrk="1" hangingPunct="1"/>
                <a:r>
                  <a:rPr lang="en-US" altLang="x-none" sz="3200" dirty="0">
                    <a:latin typeface="Times New Roman" pitchFamily="2" charset="0"/>
                    <a:ea typeface="楷体_GB2312" pitchFamily="1" charset="-122"/>
                  </a:rPr>
                  <a:t>Z</a:t>
                </a:r>
                <a:r>
                  <a:rPr lang="zh-CN" altLang="en-US" sz="3200" dirty="0">
                    <a:latin typeface="Times New Roman" pitchFamily="2" charset="0"/>
                    <a:ea typeface="楷体_GB2312" pitchFamily="1" charset="-122"/>
                  </a:rPr>
                  <a:t>为进位或借位信号。</a:t>
                </a:r>
              </a:p>
            </p:txBody>
          </p:sp>
        </mc:Choice>
        <mc:Fallback>
          <p:sp>
            <p:nvSpPr>
              <p:cNvPr id="92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88" y="4137422"/>
                <a:ext cx="3644267" cy="1546577"/>
              </a:xfrm>
              <a:prstGeom prst="rect">
                <a:avLst/>
              </a:prstGeom>
              <a:blipFill rotWithShape="1">
                <a:blip r:embed="rId3"/>
                <a:stretch>
                  <a:fillRect l="-3133" t="-5015" r="-2506" b="-85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 sz="1800">
                    <a:noFill/>
                  </a:rPr>
                  <a:t> </a:t>
                </a:r>
                <a:endParaRPr lang="zh-CN" altLang="en-US" sz="1800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1751410" y="188784"/>
            <a:ext cx="4622210" cy="715565"/>
          </a:xfrm>
        </p:spPr>
        <p:txBody>
          <a:bodyPr vert="horz" wrap="square" anchor="b"/>
          <a:lstStyle/>
          <a:p>
            <a:pPr lvl="0" algn="ctr" eaLnBrk="1" hangingPunct="1"/>
            <a:r>
              <a:rPr lang="zh-CN" altLang="en-US" sz="4500" b="0" dirty="0" smtClean="0">
                <a:solidFill>
                  <a:schemeClr val="hlink"/>
                </a:solidFill>
              </a:rPr>
              <a:t>设计分析</a:t>
            </a:r>
            <a:endParaRPr lang="zh-CN" altLang="en-US" sz="4500" b="0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Rectangle 3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887896" y="818826"/>
                <a:ext cx="7734374" cy="5859162"/>
              </a:xfrm>
            </p:spPr>
            <p:txBody>
              <a:bodyPr vert="horz" wrap="square" anchor="t"/>
              <a:lstStyle/>
              <a:p>
                <a:r>
                  <a:rPr lang="zh-CN" altLang="en-US" b="0" dirty="0" smtClean="0"/>
                  <a:t>当</a:t>
                </a:r>
                <a:r>
                  <a:rPr lang="en-US" altLang="zh-CN" b="0" dirty="0" smtClean="0"/>
                  <a:t>M=0</a:t>
                </a:r>
                <a:r>
                  <a:rPr lang="zh-CN" altLang="en-US" b="0" dirty="0" smtClean="0"/>
                  <a:t>时候，进行</a:t>
                </a:r>
                <a:r>
                  <a:rPr lang="zh-CN" altLang="en-US" b="0" dirty="0"/>
                  <a:t>递增</a:t>
                </a:r>
                <a:r>
                  <a:rPr lang="zh-CN" altLang="en-US" b="0" dirty="0" smtClean="0"/>
                  <a:t>计数，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为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00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01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10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11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00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循环，并且当为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11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的时候产生进位信号，即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Z=1</a:t>
                </a:r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r>
                  <a:rPr lang="zh-CN" altLang="en-US" b="0" dirty="0"/>
                  <a:t>当</a:t>
                </a:r>
                <a:r>
                  <a:rPr lang="en-US" altLang="zh-CN" b="0" dirty="0" smtClean="0"/>
                  <a:t>M=1</a:t>
                </a:r>
                <a:r>
                  <a:rPr lang="zh-CN" altLang="en-US" b="0" dirty="0" smtClean="0"/>
                  <a:t>时候</a:t>
                </a:r>
                <a:r>
                  <a:rPr lang="zh-CN" altLang="en-US" b="0" dirty="0"/>
                  <a:t>，进行</a:t>
                </a:r>
                <a:r>
                  <a:rPr lang="zh-CN" altLang="en-US" b="0" dirty="0" smtClean="0"/>
                  <a:t>递减计数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/>
                          </a:rPr>
                          <m:t>，</m:t>
                        </m:r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为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11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10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01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00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－</a:t>
                </a:r>
                <a:r>
                  <a:rPr lang="en-US" altLang="zh-CN" b="0" dirty="0">
                    <a:latin typeface="Times New Roman" pitchFamily="18" charset="0"/>
                    <a:ea typeface="楷体_GB2312" pitchFamily="49" charset="-122"/>
                  </a:rPr>
                  <a:t>11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递减计数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循环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，并且当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为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00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的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时候</a:t>
                </a:r>
                <a:r>
                  <a:rPr lang="zh-CN" altLang="en-US" b="0" dirty="0" smtClean="0">
                    <a:latin typeface="Times New Roman" pitchFamily="18" charset="0"/>
                    <a:ea typeface="楷体_GB2312" pitchFamily="49" charset="-122"/>
                  </a:rPr>
                  <a:t>产生借为信号</a:t>
                </a:r>
                <a:r>
                  <a:rPr lang="zh-CN" altLang="en-US" b="0" dirty="0">
                    <a:latin typeface="Times New Roman" pitchFamily="18" charset="0"/>
                    <a:ea typeface="楷体_GB2312" pitchFamily="49" charset="-122"/>
                  </a:rPr>
                  <a:t>，即</a:t>
                </a:r>
                <a:r>
                  <a:rPr lang="en-US" altLang="zh-CN" b="0" dirty="0" smtClean="0">
                    <a:latin typeface="Times New Roman" pitchFamily="18" charset="0"/>
                    <a:ea typeface="楷体_GB2312" pitchFamily="49" charset="-122"/>
                  </a:rPr>
                  <a:t>Z=0</a:t>
                </a:r>
              </a:p>
              <a:p>
                <a:pPr marL="0" indent="0">
                  <a:buNone/>
                </a:pPr>
                <a:endParaRPr lang="en-US" altLang="zh-CN" b="0" dirty="0" smtClean="0"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zh-CN" altLang="en-US" b="0" dirty="0" smtClean="0"/>
                  <a:t>    需要用触发器产生一个模</a:t>
                </a:r>
                <a:r>
                  <a:rPr lang="en-US" altLang="zh-CN" b="0" dirty="0" smtClean="0"/>
                  <a:t>4</a:t>
                </a:r>
                <a:r>
                  <a:rPr lang="zh-CN" altLang="en-US" b="0" dirty="0" smtClean="0"/>
                  <a:t>计数器，另外输出</a:t>
                </a:r>
                <a:r>
                  <a:rPr lang="en-US" altLang="zh-CN" b="0" dirty="0" smtClean="0"/>
                  <a:t>Z</a:t>
                </a:r>
                <a:r>
                  <a:rPr lang="zh-CN" altLang="en-US" b="0" dirty="0" smtClean="0"/>
                  <a:t>信号可以由输入控制信号</a:t>
                </a:r>
                <a:r>
                  <a:rPr lang="en-US" altLang="zh-CN" b="0" dirty="0" smtClean="0"/>
                  <a:t>M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CN" altLang="en-US" b="0" i="1" dirty="0">
                        <a:latin typeface="Cambria Math"/>
                      </a:rPr>
                      <m:t>进行组合得到</m:t>
                    </m:r>
                    <m:r>
                      <a:rPr lang="zh-CN" altLang="en-US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b="0" dirty="0"/>
              </a:p>
            </p:txBody>
          </p:sp>
        </mc:Choice>
        <mc:Fallback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87896" y="818826"/>
                <a:ext cx="7734374" cy="5859162"/>
              </a:xfrm>
              <a:blipFill rotWithShape="1">
                <a:blip r:embed="rId1"/>
                <a:stretch>
                  <a:fillRect l="-631" t="-1769" r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229350" y="5600700"/>
            <a:ext cx="142875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05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05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/>
          <p:nvPr/>
        </p:nvSpPr>
        <p:spPr>
          <a:xfrm>
            <a:off x="1676866" y="2151113"/>
            <a:ext cx="5844778" cy="715565"/>
          </a:xfrm>
          <a:prstGeom prst="rect">
            <a:avLst/>
          </a:prstGeom>
        </p:spPr>
        <p:txBody>
          <a:bodyPr vert="horz" wrap="square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dirty="0" smtClean="0">
                <a:solidFill>
                  <a:schemeClr val="hlink"/>
                </a:solidFill>
              </a:rPr>
              <a:t>2</a:t>
            </a:r>
            <a:r>
              <a:rPr lang="zh-CN" altLang="en-US" sz="4500" dirty="0" smtClean="0">
                <a:solidFill>
                  <a:schemeClr val="hlink"/>
                </a:solidFill>
              </a:rPr>
              <a:t>：确定触发器的数目</a:t>
            </a:r>
            <a:endParaRPr lang="zh-CN" altLang="en-US" sz="4500" dirty="0">
              <a:solidFill>
                <a:schemeClr val="hlink"/>
              </a:solidFill>
            </a:endParaRPr>
          </a:p>
        </p:txBody>
      </p:sp>
      <p:sp>
        <p:nvSpPr>
          <p:cNvPr id="8" name="Rectangle 3"/>
          <p:cNvSpPr txBox="1"/>
          <p:nvPr/>
        </p:nvSpPr>
        <p:spPr>
          <a:xfrm>
            <a:off x="1646635" y="2818742"/>
            <a:ext cx="5875009" cy="370337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smtClean="0"/>
              <a:t>该电路有</a:t>
            </a:r>
            <a:r>
              <a:rPr lang="en-US" altLang="zh-CN" sz="2100" smtClean="0"/>
              <a:t>4</a:t>
            </a:r>
            <a:r>
              <a:rPr lang="zh-CN" altLang="en-US" sz="2100" smtClean="0"/>
              <a:t>个状态，要用两个</a:t>
            </a:r>
            <a:r>
              <a:rPr lang="en-US" altLang="zh-CN" sz="2100" smtClean="0"/>
              <a:t>JK</a:t>
            </a:r>
            <a:r>
              <a:rPr lang="zh-CN" altLang="en-US" sz="2100" smtClean="0"/>
              <a:t>触发器实现。</a:t>
            </a:r>
            <a:endParaRPr lang="zh-CN" altLang="en-US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229350" y="5911850"/>
            <a:ext cx="142875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05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05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1751410" y="194866"/>
            <a:ext cx="5844778" cy="715565"/>
          </a:xfrm>
        </p:spPr>
        <p:txBody>
          <a:bodyPr vert="horz" wrap="square" anchor="b">
            <a:normAutofit fontScale="90000"/>
          </a:bodyPr>
          <a:lstStyle/>
          <a:p>
            <a:pPr lvl="0" algn="ctr" eaLnBrk="1" hangingPunct="1"/>
            <a:r>
              <a:rPr lang="en-US" altLang="zh-CN" sz="4500" dirty="0" smtClean="0">
                <a:solidFill>
                  <a:schemeClr val="hlink"/>
                </a:solidFill>
              </a:rPr>
              <a:t>3</a:t>
            </a:r>
            <a:r>
              <a:rPr lang="zh-CN" altLang="en-US" sz="4500" dirty="0" smtClean="0">
                <a:solidFill>
                  <a:schemeClr val="hlink"/>
                </a:solidFill>
              </a:rPr>
              <a:t>：列出状态表和激励表</a:t>
            </a:r>
            <a:endParaRPr lang="en-US" altLang="zh-CN" sz="4500" dirty="0" smtClean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>
          <a:xfrm>
            <a:off x="1532335" y="1072356"/>
            <a:ext cx="6280547" cy="3509963"/>
          </a:xfrm>
        </p:spPr>
        <p:txBody>
          <a:bodyPr vert="horz" wrap="square" anchor="t"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触发器的激励表，列出状态转换真值表和对各触发器的激励信号。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5653" y="2933562"/>
          <a:ext cx="5394722" cy="243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" r:id="rId1" imgW="6791325" imgH="2781300" progId="Paint.Picture">
                  <p:embed/>
                </p:oleObj>
              </mc:Choice>
              <mc:Fallback>
                <p:oleObj name="" r:id="rId1" imgW="6791325" imgH="2781300" progId="Paint.Picture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3" y="2933562"/>
                        <a:ext cx="5394722" cy="243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96" name="组合 444495"/>
          <p:cNvGrpSpPr/>
          <p:nvPr/>
        </p:nvGrpSpPr>
        <p:grpSpPr>
          <a:xfrm>
            <a:off x="5668328" y="2824401"/>
            <a:ext cx="3139679" cy="2700338"/>
            <a:chOff x="158" y="1307"/>
            <a:chExt cx="2637" cy="2268"/>
          </a:xfrm>
        </p:grpSpPr>
        <p:grpSp>
          <p:nvGrpSpPr>
            <p:cNvPr id="444418" name="组合 444417"/>
            <p:cNvGrpSpPr/>
            <p:nvPr/>
          </p:nvGrpSpPr>
          <p:grpSpPr>
            <a:xfrm>
              <a:off x="158" y="1307"/>
              <a:ext cx="2637" cy="2268"/>
              <a:chOff x="195" y="1148"/>
              <a:chExt cx="2637" cy="2268"/>
            </a:xfrm>
          </p:grpSpPr>
          <p:sp>
            <p:nvSpPr>
              <p:cNvPr id="444419" name="矩形 444418"/>
              <p:cNvSpPr/>
              <p:nvPr/>
            </p:nvSpPr>
            <p:spPr>
              <a:xfrm>
                <a:off x="195" y="1148"/>
                <a:ext cx="2621" cy="226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20" name="矩形 444419"/>
              <p:cNvSpPr/>
              <p:nvPr/>
            </p:nvSpPr>
            <p:spPr>
              <a:xfrm>
                <a:off x="1856" y="2900"/>
                <a:ext cx="97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   </a:t>
                </a:r>
                <a:r>
                  <a:rPr lang="zh-CN" altLang="en-US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翻  转</a:t>
                </a:r>
                <a:endParaRPr lang="zh-CN" altLang="en-US" sz="2625" dirty="0"/>
              </a:p>
            </p:txBody>
          </p:sp>
          <p:sp>
            <p:nvSpPr>
              <p:cNvPr id="444421" name="矩形 444420"/>
              <p:cNvSpPr/>
              <p:nvPr/>
            </p:nvSpPr>
            <p:spPr>
              <a:xfrm>
                <a:off x="1441" y="2900"/>
                <a:ext cx="415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  <a:p>
                <a:pPr lvl="0" defTabSz="0">
                  <a:buNone/>
                  <a:tabLst>
                    <a:tab pos="5130800" algn="r"/>
                  </a:tabLst>
                </a:pPr>
                <a:r>
                  <a:rPr lang="en-GB" altLang="x-none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GB" altLang="x-none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22" name="矩形 444421"/>
              <p:cNvSpPr/>
              <p:nvPr/>
            </p:nvSpPr>
            <p:spPr>
              <a:xfrm>
                <a:off x="1025" y="2900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23" name="矩形 444422"/>
              <p:cNvSpPr/>
              <p:nvPr/>
            </p:nvSpPr>
            <p:spPr>
              <a:xfrm>
                <a:off x="612" y="2900"/>
                <a:ext cx="413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24" name="矩形 444423"/>
              <p:cNvSpPr/>
              <p:nvPr/>
            </p:nvSpPr>
            <p:spPr>
              <a:xfrm>
                <a:off x="196" y="2900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25" name="矩形 444424"/>
              <p:cNvSpPr/>
              <p:nvPr/>
            </p:nvSpPr>
            <p:spPr>
              <a:xfrm>
                <a:off x="1856" y="2421"/>
                <a:ext cx="97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   </a:t>
                </a:r>
                <a:r>
                  <a:rPr lang="zh-CN" altLang="en-US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置   </a:t>
                </a: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 i="1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26" name="矩形 444425"/>
              <p:cNvSpPr/>
              <p:nvPr/>
            </p:nvSpPr>
            <p:spPr>
              <a:xfrm>
                <a:off x="1441" y="2421"/>
                <a:ext cx="415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marL="0" lvl="0" indent="0">
                  <a:buNone/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  <a:p>
                <a:pPr marL="0" lvl="0" indent="0">
                  <a:buNone/>
                </a:pPr>
                <a:r>
                  <a:rPr lang="en-GB" altLang="x-none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GB" altLang="x-none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27" name="矩形 444426"/>
              <p:cNvSpPr/>
              <p:nvPr/>
            </p:nvSpPr>
            <p:spPr>
              <a:xfrm>
                <a:off x="1025" y="2421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28" name="矩形 444427"/>
              <p:cNvSpPr/>
              <p:nvPr/>
            </p:nvSpPr>
            <p:spPr>
              <a:xfrm>
                <a:off x="612" y="2421"/>
                <a:ext cx="413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2625"/>
              </a:p>
            </p:txBody>
          </p:sp>
          <p:sp>
            <p:nvSpPr>
              <p:cNvPr id="444429" name="矩形 444428"/>
              <p:cNvSpPr/>
              <p:nvPr/>
            </p:nvSpPr>
            <p:spPr>
              <a:xfrm>
                <a:off x="196" y="2421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30" name="矩形 444429"/>
              <p:cNvSpPr/>
              <p:nvPr/>
            </p:nvSpPr>
            <p:spPr>
              <a:xfrm>
                <a:off x="1856" y="1942"/>
                <a:ext cx="97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   </a:t>
                </a:r>
                <a:r>
                  <a:rPr lang="zh-CN" altLang="en-US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置    </a:t>
                </a: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31" name="矩形 444430"/>
              <p:cNvSpPr/>
              <p:nvPr/>
            </p:nvSpPr>
            <p:spPr>
              <a:xfrm>
                <a:off x="1441" y="1942"/>
                <a:ext cx="415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marL="0" lvl="0" indent="0">
                  <a:buNone/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  <a:p>
                <a:pPr marL="0" lvl="0" indent="0">
                  <a:buNone/>
                </a:pPr>
                <a:r>
                  <a:rPr lang="en-GB" altLang="x-none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GB" altLang="x-none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32" name="矩形 444431"/>
              <p:cNvSpPr/>
              <p:nvPr/>
            </p:nvSpPr>
            <p:spPr>
              <a:xfrm>
                <a:off x="1025" y="1942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33" name="矩形 444432"/>
              <p:cNvSpPr/>
              <p:nvPr/>
            </p:nvSpPr>
            <p:spPr>
              <a:xfrm>
                <a:off x="612" y="1942"/>
                <a:ext cx="413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34" name="矩形 444433"/>
              <p:cNvSpPr/>
              <p:nvPr/>
            </p:nvSpPr>
            <p:spPr>
              <a:xfrm>
                <a:off x="196" y="1942"/>
                <a:ext cx="416" cy="4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2625"/>
              </a:p>
            </p:txBody>
          </p:sp>
          <p:sp>
            <p:nvSpPr>
              <p:cNvPr id="444435" name="矩形 444434"/>
              <p:cNvSpPr/>
              <p:nvPr/>
            </p:nvSpPr>
            <p:spPr>
              <a:xfrm>
                <a:off x="1856" y="1397"/>
                <a:ext cx="976" cy="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zh-CN" altLang="en-US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状态不变</a:t>
                </a:r>
                <a:endParaRPr lang="zh-CN" altLang="en-US" sz="2625" dirty="0"/>
              </a:p>
            </p:txBody>
          </p:sp>
          <p:sp>
            <p:nvSpPr>
              <p:cNvPr id="444436" name="矩形 444435"/>
              <p:cNvSpPr/>
              <p:nvPr/>
            </p:nvSpPr>
            <p:spPr>
              <a:xfrm>
                <a:off x="1441" y="1397"/>
                <a:ext cx="415" cy="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marL="0" lvl="0" indent="0">
                  <a:buNone/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  <a:p>
                <a:pPr marL="0" lvl="0" indent="0">
                  <a:buNone/>
                </a:pPr>
                <a:r>
                  <a:rPr lang="en-GB" altLang="x-none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GB" altLang="x-none" sz="150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44437" name="矩形 444436"/>
              <p:cNvSpPr/>
              <p:nvPr/>
            </p:nvSpPr>
            <p:spPr>
              <a:xfrm>
                <a:off x="1025" y="1397"/>
                <a:ext cx="416" cy="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1</a:t>
                </a:r>
                <a:endParaRPr lang="en-US" altLang="zh-CN" sz="2625"/>
              </a:p>
            </p:txBody>
          </p:sp>
          <p:sp>
            <p:nvSpPr>
              <p:cNvPr id="444438" name="矩形 444437"/>
              <p:cNvSpPr/>
              <p:nvPr/>
            </p:nvSpPr>
            <p:spPr>
              <a:xfrm>
                <a:off x="612" y="1397"/>
                <a:ext cx="413" cy="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2625"/>
              </a:p>
            </p:txBody>
          </p:sp>
          <p:sp>
            <p:nvSpPr>
              <p:cNvPr id="444439" name="矩形 444438"/>
              <p:cNvSpPr/>
              <p:nvPr/>
            </p:nvSpPr>
            <p:spPr>
              <a:xfrm>
                <a:off x="196" y="1397"/>
                <a:ext cx="416" cy="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1500">
                  <a:ea typeface="Times New Roman" panose="02020603050405020304" pitchFamily="2" charset="0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0</a:t>
                </a:r>
                <a:endParaRPr lang="en-US" altLang="zh-CN" sz="2625"/>
              </a:p>
            </p:txBody>
          </p:sp>
          <p:sp>
            <p:nvSpPr>
              <p:cNvPr id="444440" name="矩形 444439"/>
              <p:cNvSpPr/>
              <p:nvPr/>
            </p:nvSpPr>
            <p:spPr>
              <a:xfrm>
                <a:off x="1856" y="1148"/>
                <a:ext cx="976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     </a:t>
                </a:r>
                <a:r>
                  <a:rPr lang="zh-CN" altLang="en-US" sz="1500" dirty="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说  明</a:t>
                </a:r>
                <a:endParaRPr lang="zh-CN" altLang="en-US" sz="2625" dirty="0"/>
              </a:p>
            </p:txBody>
          </p:sp>
          <p:sp>
            <p:nvSpPr>
              <p:cNvPr id="444441" name="矩形 444440"/>
              <p:cNvSpPr/>
              <p:nvPr/>
            </p:nvSpPr>
            <p:spPr>
              <a:xfrm>
                <a:off x="1441" y="1148"/>
                <a:ext cx="415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i="1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Q</a:t>
                </a:r>
                <a:r>
                  <a:rPr lang="en-US" altLang="zh-CN" sz="1500" baseline="30000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n+1</a:t>
                </a:r>
                <a:endParaRPr lang="en-US" altLang="zh-CN" sz="2625"/>
              </a:p>
            </p:txBody>
          </p:sp>
          <p:sp>
            <p:nvSpPr>
              <p:cNvPr id="444442" name="矩形 444441"/>
              <p:cNvSpPr/>
              <p:nvPr/>
            </p:nvSpPr>
            <p:spPr>
              <a:xfrm>
                <a:off x="1025" y="1148"/>
                <a:ext cx="416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i="1" err="1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Q</a:t>
                </a:r>
                <a:r>
                  <a:rPr lang="en-US" altLang="zh-CN" sz="1500" baseline="30000" err="1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n</a:t>
                </a:r>
                <a:endParaRPr lang="en-US" altLang="zh-CN" sz="2625"/>
              </a:p>
            </p:txBody>
          </p:sp>
          <p:sp>
            <p:nvSpPr>
              <p:cNvPr id="444443" name="矩形 444442"/>
              <p:cNvSpPr/>
              <p:nvPr/>
            </p:nvSpPr>
            <p:spPr>
              <a:xfrm>
                <a:off x="612" y="1148"/>
                <a:ext cx="413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i="1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K</a:t>
                </a:r>
                <a:endParaRPr lang="en-US" altLang="zh-CN" sz="2625"/>
              </a:p>
            </p:txBody>
          </p:sp>
          <p:sp>
            <p:nvSpPr>
              <p:cNvPr id="444444" name="矩形 444443"/>
              <p:cNvSpPr/>
              <p:nvPr/>
            </p:nvSpPr>
            <p:spPr>
              <a:xfrm>
                <a:off x="196" y="1148"/>
                <a:ext cx="416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lstStyle>
                <a:lvl1pPr marL="469900" lvl="0" indent="-469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 b="1" i="0" u="non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1" charset="-122"/>
                  </a:defRPr>
                </a:lvl1pPr>
                <a:lvl2pPr marL="908050" lvl="1" indent="-436245">
                  <a:defRPr sz="2600" kern="1200"/>
                </a:lvl2pPr>
                <a:lvl3pPr marL="1304925" lvl="2" indent="-394970">
                  <a:defRPr sz="2600" kern="1200"/>
                </a:lvl3pPr>
                <a:lvl4pPr marL="1694180" lvl="3" indent="-387350">
                  <a:defRPr sz="2000" kern="1200"/>
                </a:lvl4pPr>
                <a:lvl5pPr marL="2094230" lvl="4" indent="-398780">
                  <a:spcBef>
                    <a:spcPct val="25000"/>
                  </a:spcBef>
                  <a:defRPr sz="2000" kern="1200"/>
                </a:lvl5pPr>
              </a:lstStyle>
              <a:p>
                <a:pPr lvl="0" algn="ctr" defTabSz="0">
                  <a:spcBef>
                    <a:spcPct val="0"/>
                  </a:spcBef>
                  <a:buNone/>
                  <a:tabLst>
                    <a:tab pos="5130800" algn="r"/>
                  </a:tabLst>
                </a:pPr>
                <a:r>
                  <a:rPr lang="en-US" altLang="zh-CN" sz="1500" i="1">
                    <a:latin typeface="Times New Roman" panose="02020603050405020304" pitchFamily="2" charset="0"/>
                    <a:ea typeface="Times New Roman" panose="02020603050405020304" pitchFamily="2" charset="0"/>
                  </a:rPr>
                  <a:t>J</a:t>
                </a:r>
                <a:endParaRPr lang="en-US" altLang="zh-CN" sz="2625"/>
              </a:p>
            </p:txBody>
          </p:sp>
          <p:sp>
            <p:nvSpPr>
              <p:cNvPr id="444445" name="直接连接符 444444"/>
              <p:cNvSpPr/>
              <p:nvPr/>
            </p:nvSpPr>
            <p:spPr>
              <a:xfrm>
                <a:off x="196" y="1148"/>
                <a:ext cx="2636" cy="0"/>
              </a:xfrm>
              <a:prstGeom prst="line">
                <a:avLst/>
              </a:prstGeom>
              <a:ln w="254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46" name="直接连接符 444445"/>
              <p:cNvSpPr/>
              <p:nvPr/>
            </p:nvSpPr>
            <p:spPr>
              <a:xfrm>
                <a:off x="196" y="3379"/>
                <a:ext cx="2636" cy="0"/>
              </a:xfrm>
              <a:prstGeom prst="line">
                <a:avLst/>
              </a:prstGeom>
              <a:ln w="254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47" name="直接连接符 444446"/>
              <p:cNvSpPr/>
              <p:nvPr/>
            </p:nvSpPr>
            <p:spPr>
              <a:xfrm>
                <a:off x="196" y="1148"/>
                <a:ext cx="0" cy="2231"/>
              </a:xfrm>
              <a:prstGeom prst="line">
                <a:avLst/>
              </a:prstGeom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48" name="直接连接符 444447"/>
              <p:cNvSpPr/>
              <p:nvPr/>
            </p:nvSpPr>
            <p:spPr>
              <a:xfrm>
                <a:off x="2832" y="1148"/>
                <a:ext cx="0" cy="2231"/>
              </a:xfrm>
              <a:prstGeom prst="line">
                <a:avLst/>
              </a:prstGeom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49" name="直接连接符 444448"/>
              <p:cNvSpPr/>
              <p:nvPr/>
            </p:nvSpPr>
            <p:spPr>
              <a:xfrm>
                <a:off x="196" y="1397"/>
                <a:ext cx="2636" cy="0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0" name="直接连接符 444449"/>
              <p:cNvSpPr/>
              <p:nvPr/>
            </p:nvSpPr>
            <p:spPr>
              <a:xfrm>
                <a:off x="612" y="1148"/>
                <a:ext cx="0" cy="223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1" name="直接连接符 444450"/>
              <p:cNvSpPr/>
              <p:nvPr/>
            </p:nvSpPr>
            <p:spPr>
              <a:xfrm>
                <a:off x="1025" y="1148"/>
                <a:ext cx="0" cy="223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2" name="直接连接符 444451"/>
              <p:cNvSpPr/>
              <p:nvPr/>
            </p:nvSpPr>
            <p:spPr>
              <a:xfrm>
                <a:off x="1441" y="1148"/>
                <a:ext cx="0" cy="223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3" name="直接连接符 444452"/>
              <p:cNvSpPr/>
              <p:nvPr/>
            </p:nvSpPr>
            <p:spPr>
              <a:xfrm>
                <a:off x="1856" y="1148"/>
                <a:ext cx="0" cy="223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4" name="直接连接符 444453"/>
              <p:cNvSpPr/>
              <p:nvPr/>
            </p:nvSpPr>
            <p:spPr>
              <a:xfrm>
                <a:off x="196" y="1942"/>
                <a:ext cx="2636" cy="0"/>
              </a:xfrm>
              <a:prstGeom prst="line">
                <a:avLst/>
              </a:prstGeom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5" name="直接连接符 444454"/>
              <p:cNvSpPr/>
              <p:nvPr/>
            </p:nvSpPr>
            <p:spPr>
              <a:xfrm>
                <a:off x="196" y="2421"/>
                <a:ext cx="2636" cy="0"/>
              </a:xfrm>
              <a:prstGeom prst="line">
                <a:avLst/>
              </a:prstGeom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4456" name="直接连接符 444455"/>
              <p:cNvSpPr/>
              <p:nvPr/>
            </p:nvSpPr>
            <p:spPr>
              <a:xfrm>
                <a:off x="196" y="2900"/>
                <a:ext cx="2636" cy="0"/>
              </a:xfrm>
              <a:prstGeom prst="line">
                <a:avLst/>
              </a:prstGeom>
              <a:ln w="381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4457" name="矩形 444456"/>
            <p:cNvSpPr/>
            <p:nvPr/>
          </p:nvSpPr>
          <p:spPr>
            <a:xfrm>
              <a:off x="306" y="1602"/>
              <a:ext cx="1406" cy="198"/>
            </a:xfrm>
            <a:prstGeom prst="rect">
              <a:avLst/>
            </a:prstGeom>
            <a:solidFill>
              <a:srgbClr val="FFFF99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58" name="矩形 444457"/>
            <p:cNvSpPr/>
            <p:nvPr/>
          </p:nvSpPr>
          <p:spPr>
            <a:xfrm>
              <a:off x="306" y="3272"/>
              <a:ext cx="1406" cy="227"/>
            </a:xfrm>
            <a:prstGeom prst="rect">
              <a:avLst/>
            </a:prstGeom>
            <a:solidFill>
              <a:srgbClr val="66FF99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59" name="矩形 444458"/>
            <p:cNvSpPr/>
            <p:nvPr/>
          </p:nvSpPr>
          <p:spPr>
            <a:xfrm>
              <a:off x="306" y="2818"/>
              <a:ext cx="1406" cy="221"/>
            </a:xfrm>
            <a:prstGeom prst="rect">
              <a:avLst/>
            </a:prstGeom>
            <a:solidFill>
              <a:srgbClr val="7D95E3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60" name="矩形 444459"/>
            <p:cNvSpPr/>
            <p:nvPr/>
          </p:nvSpPr>
          <p:spPr>
            <a:xfrm>
              <a:off x="306" y="3073"/>
              <a:ext cx="1406" cy="227"/>
            </a:xfrm>
            <a:prstGeom prst="rect">
              <a:avLst/>
            </a:prstGeom>
            <a:solidFill>
              <a:srgbClr val="FFCCFF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62" name="矩形 444461"/>
            <p:cNvSpPr/>
            <p:nvPr/>
          </p:nvSpPr>
          <p:spPr>
            <a:xfrm>
              <a:off x="306" y="1797"/>
              <a:ext cx="1406" cy="199"/>
            </a:xfrm>
            <a:prstGeom prst="rect">
              <a:avLst/>
            </a:prstGeom>
            <a:solidFill>
              <a:srgbClr val="7D95E3">
                <a:alpha val="57001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63" name="矩形 444462"/>
            <p:cNvSpPr/>
            <p:nvPr/>
          </p:nvSpPr>
          <p:spPr>
            <a:xfrm>
              <a:off x="303" y="2308"/>
              <a:ext cx="1380" cy="198"/>
            </a:xfrm>
            <a:prstGeom prst="rect">
              <a:avLst/>
            </a:prstGeom>
            <a:solidFill>
              <a:srgbClr val="66FF99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64" name="矩形 444463"/>
            <p:cNvSpPr/>
            <p:nvPr/>
          </p:nvSpPr>
          <p:spPr>
            <a:xfrm>
              <a:off x="306" y="2081"/>
              <a:ext cx="1406" cy="198"/>
            </a:xfrm>
            <a:prstGeom prst="rect">
              <a:avLst/>
            </a:prstGeom>
            <a:solidFill>
              <a:srgbClr val="FFFF99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4465" name="矩形 444464"/>
            <p:cNvSpPr/>
            <p:nvPr/>
          </p:nvSpPr>
          <p:spPr>
            <a:xfrm>
              <a:off x="307" y="2563"/>
              <a:ext cx="1405" cy="221"/>
            </a:xfrm>
            <a:prstGeom prst="rect">
              <a:avLst/>
            </a:prstGeom>
            <a:solidFill>
              <a:srgbClr val="FFCCFF">
                <a:alpha val="67999"/>
              </a:srgbClr>
            </a:solidFill>
            <a:ln w="38100">
              <a:noFill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49353" y="5618798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JK</a:t>
            </a:r>
            <a:r>
              <a:rPr lang="zh-CN" altLang="zh-CN" sz="1800"/>
              <a:t>触发器激励表</a:t>
            </a:r>
            <a:endParaRPr lang="zh-CN" alt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519113" y="1412875"/>
            <a:ext cx="8374062" cy="4679950"/>
          </a:xfrm>
        </p:spPr>
        <p:txBody>
          <a:bodyPr wrap="square" anchor="t"/>
          <a:lstStyle/>
          <a:p>
            <a:pPr eaLnBrk="1" hangingPunct="1"/>
            <a:r>
              <a:rPr lang="zh-CN" altLang="en-US" sz="2800" b="0" dirty="0">
                <a:solidFill>
                  <a:schemeClr val="tx1"/>
                </a:solidFill>
                <a:latin typeface="楷体_GB2312" pitchFamily="1" charset="-122"/>
              </a:rPr>
              <a:t>实验目的</a:t>
            </a:r>
            <a:endParaRPr lang="zh-CN" altLang="en-US" sz="2800" b="0" dirty="0">
              <a:solidFill>
                <a:schemeClr val="tx1"/>
              </a:solidFill>
              <a:latin typeface="楷体_GB2312" pitchFamily="1" charset="-122"/>
            </a:endParaRPr>
          </a:p>
          <a:p>
            <a:pPr lvl="1" eaLnBrk="1" hangingPunct="1"/>
            <a:r>
              <a:rPr lang="zh-CN" altLang="en-US" sz="2400" dirty="0">
                <a:sym typeface="+mn-ea"/>
              </a:rPr>
              <a:t>器件：</a:t>
            </a:r>
            <a:r>
              <a:rPr lang="en-US" altLang="zh-CN" sz="2400" dirty="0">
                <a:sym typeface="+mn-ea"/>
              </a:rPr>
              <a:t>7474</a:t>
            </a:r>
            <a:r>
              <a:rPr lang="zh-CN" altLang="en-US" sz="2400" dirty="0">
                <a:sym typeface="+mn-ea"/>
              </a:rPr>
              <a:t>、 </a:t>
            </a:r>
            <a:r>
              <a:rPr lang="en-US" altLang="zh-CN" sz="2400" dirty="0">
                <a:sym typeface="+mn-ea"/>
              </a:rPr>
              <a:t>4011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4023</a:t>
            </a:r>
            <a:endParaRPr lang="en-US" altLang="x-none" sz="2400" b="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</a:rPr>
              <a:t>时序逻辑的功能测试</a:t>
            </a:r>
            <a:endParaRPr lang="zh-CN" altLang="en-US" b="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b="0" dirty="0">
                <a:solidFill>
                  <a:schemeClr val="tx1"/>
                </a:solidFill>
              </a:rPr>
              <a:t>时序电路的波形测量方法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endParaRPr lang="zh-CN" altLang="en-US" b="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800" b="0" dirty="0">
                <a:solidFill>
                  <a:schemeClr val="tx1"/>
                </a:solidFill>
                <a:latin typeface="楷体_GB2312" pitchFamily="1" charset="-122"/>
              </a:rPr>
              <a:t>实验内容：流水灯电路设计与实现</a:t>
            </a:r>
            <a:endParaRPr lang="zh-CN" altLang="en-US" sz="2800" b="0" dirty="0">
              <a:solidFill>
                <a:schemeClr val="tx1"/>
              </a:solidFill>
              <a:latin typeface="楷体_GB2312" pitchFamily="1" charset="-122"/>
            </a:endParaRPr>
          </a:p>
          <a:p>
            <a:pPr lvl="1" eaLnBrk="1" hangingPunct="1"/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  <a:r>
              <a:rPr lang="zh-CN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异或门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同步模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4可逆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0" dirty="0">
                <a:solidFill>
                  <a:srgbClr val="FF0000"/>
                </a:solidFill>
              </a:rPr>
              <a:t>与非门</a:t>
            </a:r>
            <a:r>
              <a:rPr lang="zh-CN" altLang="en-US" sz="2400" b="0" dirty="0">
                <a:solidFill>
                  <a:schemeClr val="tx1"/>
                </a:solidFill>
              </a:rPr>
              <a:t>实现</a:t>
            </a:r>
            <a:r>
              <a:rPr lang="en-US" altLang="zh-CN" sz="2400" b="0" dirty="0">
                <a:solidFill>
                  <a:schemeClr val="tx1"/>
                </a:solidFill>
              </a:rPr>
              <a:t>2-4</a:t>
            </a:r>
            <a:r>
              <a:rPr lang="zh-CN" altLang="en-US" sz="2400" b="0" dirty="0">
                <a:solidFill>
                  <a:schemeClr val="tx1"/>
                </a:solidFill>
              </a:rPr>
              <a:t>线译码期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229350" y="4978400"/>
            <a:ext cx="142875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05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05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1751410" y="417116"/>
            <a:ext cx="5844778" cy="715565"/>
          </a:xfrm>
        </p:spPr>
        <p:txBody>
          <a:bodyPr vert="horz" wrap="square" anchor="b"/>
          <a:lstStyle/>
          <a:p>
            <a:pPr lvl="0" algn="ctr" eaLnBrk="1" hangingPunct="1"/>
            <a:r>
              <a:rPr lang="en-US" altLang="zh-CN" sz="4500" dirty="0" smtClean="0">
                <a:solidFill>
                  <a:schemeClr val="hlink"/>
                </a:solidFill>
              </a:rPr>
              <a:t>4</a:t>
            </a:r>
            <a:r>
              <a:rPr lang="zh-CN" altLang="en-US" sz="4500" dirty="0" smtClean="0">
                <a:solidFill>
                  <a:schemeClr val="hlink"/>
                </a:solidFill>
              </a:rPr>
              <a:t>：激励方程组</a:t>
            </a:r>
            <a:endParaRPr lang="zh-CN" altLang="en-US" sz="4500" dirty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>
          <a:xfrm>
            <a:off x="1532573" y="1294606"/>
            <a:ext cx="6291263" cy="3899535"/>
          </a:xfrm>
        </p:spPr>
        <p:txBody>
          <a:bodyPr vert="horz" wrap="square" anchor="t"/>
          <a:lstStyle/>
          <a:p>
            <a:r>
              <a:rPr lang="zh-CN" altLang="en-US" dirty="0" smtClean="0"/>
              <a:t>确定触发器</a:t>
            </a:r>
            <a:r>
              <a:rPr lang="en-US" altLang="zh-CN" dirty="0" smtClean="0"/>
              <a:t>J,K</a:t>
            </a:r>
            <a:r>
              <a:rPr lang="zh-CN" altLang="en-US" dirty="0" smtClean="0"/>
              <a:t>端的卡诺图，得到化简的的激励方程组为</a:t>
            </a:r>
            <a:endParaRPr lang="zh-CN" altLang="en-US" dirty="0"/>
          </a:p>
        </p:txBody>
      </p:sp>
      <p:pic>
        <p:nvPicPr>
          <p:cNvPr id="7172" name="Picture 4" descr="C:\Users\T420\AppData\Local\Temp\ksohtml\wps98A6.tm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6" y="1913991"/>
            <a:ext cx="2693504" cy="13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T420\AppData\Local\Temp\ksohtml\wps3006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04" y="4482507"/>
            <a:ext cx="2123039" cy="49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/>
          <p:nvPr/>
        </p:nvSpPr>
        <p:spPr>
          <a:xfrm>
            <a:off x="1842985" y="3602565"/>
            <a:ext cx="5844778" cy="715565"/>
          </a:xfrm>
          <a:prstGeom prst="rect">
            <a:avLst/>
          </a:prstGeom>
        </p:spPr>
        <p:txBody>
          <a:bodyPr vert="horz" wrap="square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dirty="0" smtClean="0">
                <a:solidFill>
                  <a:schemeClr val="hlink"/>
                </a:solidFill>
              </a:rPr>
              <a:t>5</a:t>
            </a:r>
            <a:r>
              <a:rPr lang="zh-CN" altLang="en-US" sz="4500" dirty="0" smtClean="0">
                <a:solidFill>
                  <a:schemeClr val="hlink"/>
                </a:solidFill>
              </a:rPr>
              <a:t>：输出表达式</a:t>
            </a:r>
            <a:endParaRPr lang="zh-CN" altLang="en-US" sz="4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00751" y="1190466"/>
            <a:ext cx="5409724" cy="378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982754" y="589439"/>
            <a:ext cx="2136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800" dirty="0" smtClean="0">
                <a:solidFill>
                  <a:schemeClr val="hlink"/>
                </a:solidFill>
                <a:sym typeface="+mn-ea"/>
              </a:rPr>
              <a:t>6</a:t>
            </a:r>
            <a:r>
              <a:rPr lang="zh-CN" altLang="en-US" sz="1800" dirty="0" smtClean="0">
                <a:solidFill>
                  <a:schemeClr val="hlink"/>
                </a:solidFill>
                <a:sym typeface="+mn-ea"/>
              </a:rPr>
              <a:t>：画出逻辑电路图</a:t>
            </a: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57225" y="368300"/>
            <a:ext cx="7793038" cy="769938"/>
          </a:xfrm>
        </p:spPr>
        <p:txBody>
          <a:bodyPr wrap="square" anchor="b"/>
          <a:lstStyle/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    </a:t>
            </a:r>
            <a:r>
              <a:rPr lang="zh-CN" altLang="en-US">
                <a:solidFill>
                  <a:srgbClr val="0033CC"/>
                </a:solidFill>
              </a:rPr>
              <a:t>二：示波器的“触发”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914400" y="1858963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Tahoma" panose="020B0604030504040204" pitchFamily="2" charset="0"/>
                <a:ea typeface="华文楷体" panose="02010600040101010101" charset="-122"/>
              </a:rPr>
              <a:t>触发</a:t>
            </a:r>
            <a:endParaRPr lang="zh-CN" altLang="en-US" sz="3200" dirty="0">
              <a:solidFill>
                <a:schemeClr val="hlink"/>
              </a:solidFill>
              <a:latin typeface="Tahoma" panose="020B0604030504040204" pitchFamily="2" charset="0"/>
              <a:ea typeface="华文楷体" panose="02010600040101010101" charset="-122"/>
            </a:endParaRPr>
          </a:p>
        </p:txBody>
      </p:sp>
      <p:sp>
        <p:nvSpPr>
          <p:cNvPr id="14340" name="AutoShape 4"/>
          <p:cNvSpPr/>
          <p:nvPr/>
        </p:nvSpPr>
        <p:spPr>
          <a:xfrm>
            <a:off x="2133600" y="201136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2895600" y="185896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ahoma" panose="020B0604030504040204" pitchFamily="2" charset="0"/>
                <a:ea typeface="华文楷体" panose="02010600040101010101" charset="-122"/>
              </a:rPr>
              <a:t>示波器</a:t>
            </a:r>
            <a:r>
              <a:rPr lang="zh-CN" altLang="en-US" sz="3200" dirty="0">
                <a:solidFill>
                  <a:schemeClr val="hlink"/>
                </a:solidFill>
                <a:latin typeface="Tahoma" panose="020B0604030504040204" pitchFamily="2" charset="0"/>
                <a:ea typeface="华文楷体" panose="02010600040101010101" charset="-122"/>
              </a:rPr>
              <a:t>何时开始</a:t>
            </a:r>
            <a:r>
              <a:rPr lang="zh-CN" altLang="en-US" sz="3200" dirty="0">
                <a:latin typeface="Tahoma" panose="020B0604030504040204" pitchFamily="2" charset="0"/>
                <a:ea typeface="华文楷体" panose="02010600040101010101" charset="-122"/>
              </a:rPr>
              <a:t>显示波形</a:t>
            </a:r>
            <a:endParaRPr lang="zh-CN" altLang="en-US" sz="3200" dirty="0">
              <a:latin typeface="Tahoma" panose="020B0604030504040204" pitchFamily="2" charset="0"/>
              <a:ea typeface="华文楷体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62006" y="2763837"/>
            <a:ext cx="4724400" cy="3276600"/>
            <a:chOff x="4662006" y="2763837"/>
            <a:chExt cx="4724400" cy="3276600"/>
          </a:xfrm>
        </p:grpSpPr>
        <p:pic>
          <p:nvPicPr>
            <p:cNvPr id="14343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19206" y="3535362"/>
              <a:ext cx="3095625" cy="20478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4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2006" y="3068637"/>
              <a:ext cx="1181100" cy="457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Oval 12"/>
            <p:cNvSpPr/>
            <p:nvPr/>
          </p:nvSpPr>
          <p:spPr>
            <a:xfrm>
              <a:off x="6567006" y="4440237"/>
              <a:ext cx="152400" cy="1524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14348" name="Line 13"/>
            <p:cNvSpPr/>
            <p:nvPr/>
          </p:nvSpPr>
          <p:spPr>
            <a:xfrm>
              <a:off x="6643206" y="3230562"/>
              <a:ext cx="0" cy="38100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49" name="Line 14"/>
            <p:cNvSpPr/>
            <p:nvPr/>
          </p:nvSpPr>
          <p:spPr>
            <a:xfrm rot="5400000" flipH="1">
              <a:off x="8357706" y="4335462"/>
              <a:ext cx="0" cy="38100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0" name="Text Box 15"/>
            <p:cNvSpPr txBox="1"/>
            <p:nvPr/>
          </p:nvSpPr>
          <p:spPr>
            <a:xfrm>
              <a:off x="6109806" y="5583237"/>
              <a:ext cx="1371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folHlink"/>
                  </a:solidFill>
                  <a:latin typeface="Tahoma" panose="020B0604030504040204" pitchFamily="2" charset="0"/>
                  <a:ea typeface="宋体" panose="02010600030101010101" pitchFamily="2" charset="-122"/>
                </a:rPr>
                <a:t>同步点</a:t>
              </a:r>
              <a:endParaRPr lang="zh-CN" altLang="en-US" dirty="0">
                <a:solidFill>
                  <a:schemeClr val="folHlink"/>
                </a:solidFill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Text Box 16"/>
            <p:cNvSpPr txBox="1"/>
            <p:nvPr/>
          </p:nvSpPr>
          <p:spPr>
            <a:xfrm>
              <a:off x="8472006" y="3922712"/>
              <a:ext cx="914400" cy="8223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ahoma" panose="020B0604030504040204" pitchFamily="2" charset="0"/>
                  <a:ea typeface="宋体" panose="02010600030101010101" pitchFamily="2" charset="-122"/>
                </a:rPr>
                <a:t>触发电平</a:t>
              </a:r>
              <a:endParaRPr lang="zh-CN" altLang="en-US" dirty="0">
                <a:solidFill>
                  <a:schemeClr val="hlink"/>
                </a:solidFill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17"/>
            <p:cNvSpPr txBox="1"/>
            <p:nvPr/>
          </p:nvSpPr>
          <p:spPr>
            <a:xfrm>
              <a:off x="6414606" y="2763837"/>
              <a:ext cx="2362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ahoma" panose="020B0604030504040204" pitchFamily="2" charset="0"/>
                  <a:ea typeface="宋体" panose="02010600030101010101" pitchFamily="2" charset="-122"/>
                </a:rPr>
                <a:t>触发水平位置</a:t>
              </a:r>
              <a:endParaRPr lang="zh-CN" altLang="en-US" dirty="0">
                <a:solidFill>
                  <a:schemeClr val="hlink"/>
                </a:solidFill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736" y="2753955"/>
            <a:ext cx="4191000" cy="3124200"/>
            <a:chOff x="611736" y="2753955"/>
            <a:chExt cx="4191000" cy="3124200"/>
          </a:xfrm>
        </p:grpSpPr>
        <p:pic>
          <p:nvPicPr>
            <p:cNvPr id="14345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36" y="3258780"/>
              <a:ext cx="3105150" cy="20859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736" y="2830155"/>
              <a:ext cx="1504950" cy="457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3" name="Text Box 18"/>
            <p:cNvSpPr txBox="1"/>
            <p:nvPr/>
          </p:nvSpPr>
          <p:spPr>
            <a:xfrm>
              <a:off x="916536" y="5420955"/>
              <a:ext cx="2590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或左移、或右移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Line 19"/>
            <p:cNvSpPr/>
            <p:nvPr/>
          </p:nvSpPr>
          <p:spPr>
            <a:xfrm rot="5400000" flipH="1">
              <a:off x="3774036" y="3166705"/>
              <a:ext cx="0" cy="38100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5" name="Text Box 20"/>
            <p:cNvSpPr txBox="1"/>
            <p:nvPr/>
          </p:nvSpPr>
          <p:spPr>
            <a:xfrm>
              <a:off x="3888336" y="2753955"/>
              <a:ext cx="914400" cy="8223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ahoma" panose="020B0604030504040204" pitchFamily="2" charset="0"/>
                  <a:ea typeface="宋体" panose="02010600030101010101" pitchFamily="2" charset="-122"/>
                </a:rPr>
                <a:t>触发电平</a:t>
              </a:r>
              <a:endParaRPr lang="zh-CN" altLang="en-US" dirty="0">
                <a:solidFill>
                  <a:schemeClr val="hlink"/>
                </a:solidFill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209" name="Object 41"/>
          <p:cNvGraphicFramePr>
            <a:graphicFrameLocks noChangeAspect="1"/>
          </p:cNvGraphicFramePr>
          <p:nvPr/>
        </p:nvGraphicFramePr>
        <p:xfrm>
          <a:off x="240665" y="908050"/>
          <a:ext cx="595566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9" name="图片" r:id="rId1" imgW="4506595" imgH="895985" progId="Word.Picture.8">
                  <p:embed/>
                </p:oleObj>
              </mc:Choice>
              <mc:Fallback>
                <p:oleObj name="图片" r:id="rId1" imgW="4506595" imgH="895985" progId="Word.Picture.8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" y="908050"/>
                        <a:ext cx="5955665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212" name="Object 44"/>
          <p:cNvGraphicFramePr>
            <a:graphicFrameLocks noChangeAspect="1"/>
          </p:cNvGraphicFramePr>
          <p:nvPr/>
        </p:nvGraphicFramePr>
        <p:xfrm>
          <a:off x="339090" y="4293870"/>
          <a:ext cx="775462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40" name="图片" r:id="rId3" imgW="4506595" imgH="895985" progId="Word.Picture.8">
                  <p:embed/>
                </p:oleObj>
              </mc:Choice>
              <mc:Fallback>
                <p:oleObj name="图片" r:id="rId3" imgW="4506595" imgH="895985" progId="Word.Picture.8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" y="4293870"/>
                        <a:ext cx="775462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1734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30" y="1120140"/>
            <a:ext cx="2667000" cy="17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"/>
          <p:cNvCxnSpPr/>
          <p:nvPr/>
        </p:nvCxnSpPr>
        <p:spPr>
          <a:xfrm flipV="1">
            <a:off x="69215" y="5859780"/>
            <a:ext cx="8236585" cy="762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5070" y="5101590"/>
            <a:ext cx="1713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触发电平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上升沿触发</a:t>
            </a:r>
            <a:endParaRPr lang="zh-CN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836613" y="323850"/>
            <a:ext cx="7156450" cy="693738"/>
          </a:xfrm>
        </p:spPr>
        <p:txBody>
          <a:bodyPr wrap="square" anchor="b"/>
          <a:lstStyle/>
          <a:p>
            <a:pPr eaLnBrk="1" hangingPunct="1"/>
            <a:r>
              <a:rPr lang="en-US" altLang="zh-CN" sz="3600"/>
              <a:t>   </a:t>
            </a:r>
            <a:r>
              <a:rPr lang="zh-CN" altLang="en-US" sz="3600"/>
              <a:t>触发的正确设定 </a:t>
            </a:r>
            <a:r>
              <a:rPr lang="en-US" altLang="zh-CN" sz="3600"/>
              <a:t>—— </a:t>
            </a:r>
            <a:r>
              <a:rPr lang="zh-CN" altLang="en-US" sz="3600"/>
              <a:t>三要素</a:t>
            </a:r>
            <a:endParaRPr lang="zh-CN" altLang="en-US" sz="3600"/>
          </a:p>
        </p:txBody>
      </p:sp>
      <p:sp>
        <p:nvSpPr>
          <p:cNvPr id="15363" name="Text Box 5"/>
          <p:cNvSpPr txBox="1"/>
          <p:nvPr/>
        </p:nvSpPr>
        <p:spPr>
          <a:xfrm>
            <a:off x="701675" y="1358900"/>
            <a:ext cx="8280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2" charset="0"/>
                <a:ea typeface="宋体" panose="02010600030101010101" pitchFamily="2" charset="-122"/>
              </a:rPr>
              <a:t>1.信源</a:t>
            </a:r>
            <a:r>
              <a:rPr lang="zh-CN" altLang="en-US" sz="2000" dirty="0">
                <a:latin typeface="Times New Roman" panose="02020603050405020304" pitchFamily="2" charset="0"/>
              </a:rPr>
              <a:t>：本身可以不显示（如</a:t>
            </a:r>
            <a:r>
              <a:rPr lang="en-US" altLang="x-none" sz="2000" dirty="0">
                <a:latin typeface="Times New Roman" panose="02020603050405020304" pitchFamily="2" charset="0"/>
              </a:rPr>
              <a:t>EXT</a:t>
            </a:r>
            <a:r>
              <a:rPr lang="zh-CN" altLang="en-US" sz="2000" dirty="0">
                <a:latin typeface="Times New Roman" panose="02020603050405020304" pitchFamily="2" charset="0"/>
              </a:rPr>
              <a:t>），但要有稳定信号接入</a:t>
            </a:r>
            <a:endParaRPr lang="zh-CN" altLang="en-US" sz="2000" dirty="0">
              <a:latin typeface="Times New Roman" panose="02020603050405020304" pitchFamily="2" charset="0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657225" y="2979738"/>
            <a:ext cx="27432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2" charset="0"/>
                <a:ea typeface="宋体" panose="02010600030101010101" pitchFamily="2" charset="-122"/>
              </a:rPr>
              <a:t>3.触发斜率：</a:t>
            </a:r>
            <a:r>
              <a:rPr lang="zh-CN" altLang="en-US" sz="2000" dirty="0">
                <a:latin typeface="Times New Roman" panose="02020603050405020304" pitchFamily="2" charset="0"/>
              </a:rPr>
              <a:t>对模拟量显示影响很小，对数字序列显示有意义</a:t>
            </a:r>
            <a:endParaRPr lang="en-US" altLang="x-none" sz="2000" dirty="0">
              <a:latin typeface="Times New Roman" panose="02020603050405020304" pitchFamily="2" charset="0"/>
            </a:endParaRPr>
          </a:p>
        </p:txBody>
      </p:sp>
      <p:sp>
        <p:nvSpPr>
          <p:cNvPr id="15365" name="Text Box 7"/>
          <p:cNvSpPr txBox="1"/>
          <p:nvPr/>
        </p:nvSpPr>
        <p:spPr>
          <a:xfrm>
            <a:off x="701675" y="1943100"/>
            <a:ext cx="27432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2" charset="0"/>
                <a:ea typeface="宋体" panose="02010600030101010101" pitchFamily="2" charset="-122"/>
              </a:rPr>
              <a:t>2.触发电平：</a:t>
            </a:r>
            <a:r>
              <a:rPr lang="zh-CN" altLang="en-US" sz="2000" dirty="0">
                <a:latin typeface="Times New Roman" panose="02020603050405020304" pitchFamily="2" charset="0"/>
              </a:rPr>
              <a:t>触发信号幅度范围内，具体值不重要</a:t>
            </a:r>
            <a:endParaRPr lang="en-US" altLang="x-none" sz="2000" dirty="0">
              <a:latin typeface="Times New Roman" panose="02020603050405020304" pitchFamily="2" charset="0"/>
            </a:endParaRPr>
          </a:p>
        </p:txBody>
      </p:sp>
      <p:sp>
        <p:nvSpPr>
          <p:cNvPr id="15366" name="Text Box 10"/>
          <p:cNvSpPr txBox="1"/>
          <p:nvPr/>
        </p:nvSpPr>
        <p:spPr>
          <a:xfrm>
            <a:off x="228600" y="4854575"/>
            <a:ext cx="37576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波形不稳的常见问题：</a:t>
            </a:r>
            <a:endParaRPr lang="zh-CN" altLang="en-US" dirty="0">
              <a:solidFill>
                <a:schemeClr val="folHlink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5367" name="Text Box 11"/>
          <p:cNvSpPr txBox="1"/>
          <p:nvPr/>
        </p:nvSpPr>
        <p:spPr>
          <a:xfrm>
            <a:off x="685800" y="601345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</a:rPr>
              <a:t>2.信源选择： </a:t>
            </a: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</a:rPr>
              <a:t>CH1</a:t>
            </a: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</a:rPr>
              <a:t>未加信号，信号</a:t>
            </a: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</a:t>
            </a: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CH2，</a:t>
            </a: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信源选择</a:t>
            </a: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CH1</a:t>
            </a:r>
            <a:endParaRPr lang="en-US" altLang="x-none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5368" name="Text Box 12"/>
          <p:cNvSpPr txBox="1"/>
          <p:nvPr/>
        </p:nvSpPr>
        <p:spPr>
          <a:xfrm>
            <a:off x="685800" y="548005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</a:rPr>
              <a:t>1.触发电平</a:t>
            </a: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</a:rPr>
              <a:t>在信号变化范围外</a:t>
            </a:r>
            <a:endParaRPr lang="zh-CN" altLang="en-US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15369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888" y="1854200"/>
            <a:ext cx="5356225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153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/>
          <p:nvPr/>
        </p:nvSpPr>
        <p:spPr>
          <a:xfrm>
            <a:off x="1933575" y="1266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685800"/>
            <a:ext cx="6477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 Box 5"/>
          <p:cNvSpPr txBox="1"/>
          <p:nvPr/>
        </p:nvSpPr>
        <p:spPr>
          <a:xfrm>
            <a:off x="4876800" y="304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</a:rPr>
              <a:t>触发水平位置</a:t>
            </a:r>
            <a:endParaRPr lang="zh-CN" altLang="en-US" dirty="0">
              <a:solidFill>
                <a:schemeClr val="hlink"/>
              </a:solidFill>
              <a:latin typeface="Tahoma" panose="020B0604030504040204" pitchFamily="2" charset="0"/>
            </a:endParaRPr>
          </a:p>
        </p:txBody>
      </p:sp>
      <p:sp>
        <p:nvSpPr>
          <p:cNvPr id="28677" name="Text Box 6"/>
          <p:cNvSpPr txBox="1"/>
          <p:nvPr/>
        </p:nvSpPr>
        <p:spPr>
          <a:xfrm>
            <a:off x="7620000" y="76200"/>
            <a:ext cx="914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</a:rPr>
              <a:t>触发电平</a:t>
            </a:r>
            <a:endParaRPr lang="zh-CN" altLang="en-US" dirty="0">
              <a:solidFill>
                <a:schemeClr val="hlink"/>
              </a:solidFill>
              <a:latin typeface="Tahoma" panose="020B0604030504040204" pitchFamily="2" charset="0"/>
            </a:endParaRPr>
          </a:p>
        </p:txBody>
      </p:sp>
      <p:sp>
        <p:nvSpPr>
          <p:cNvPr id="28678" name="Oval 8"/>
          <p:cNvSpPr/>
          <p:nvPr/>
        </p:nvSpPr>
        <p:spPr>
          <a:xfrm>
            <a:off x="5029200" y="1295400"/>
            <a:ext cx="381000" cy="3810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8679" name="Oval 9"/>
          <p:cNvSpPr/>
          <p:nvPr/>
        </p:nvSpPr>
        <p:spPr>
          <a:xfrm>
            <a:off x="6781800" y="1905000"/>
            <a:ext cx="381000" cy="3810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8680" name="Text Box 11"/>
          <p:cNvSpPr txBox="1"/>
          <p:nvPr/>
        </p:nvSpPr>
        <p:spPr>
          <a:xfrm>
            <a:off x="6096000" y="5867400"/>
            <a:ext cx="914400" cy="831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触发信源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8681" name="Text Box 12"/>
          <p:cNvSpPr txBox="1"/>
          <p:nvPr/>
        </p:nvSpPr>
        <p:spPr>
          <a:xfrm>
            <a:off x="7543800" y="3810000"/>
            <a:ext cx="1447800" cy="831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触发电平的数字值</a:t>
            </a:r>
            <a:endParaRPr lang="en-US" altLang="x-none" dirty="0">
              <a:latin typeface="Tahoma" panose="020B0604030504040204" pitchFamily="2" charset="0"/>
            </a:endParaRPr>
          </a:p>
        </p:txBody>
      </p:sp>
      <p:sp>
        <p:nvSpPr>
          <p:cNvPr id="28682" name="Text Box 13"/>
          <p:cNvSpPr txBox="1"/>
          <p:nvPr/>
        </p:nvSpPr>
        <p:spPr>
          <a:xfrm>
            <a:off x="8001000" y="5867400"/>
            <a:ext cx="990600" cy="831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触发斜率</a:t>
            </a:r>
            <a:endParaRPr lang="en-US" altLang="x-none" dirty="0">
              <a:latin typeface="Tahoma" panose="020B0604030504040204" pitchFamily="2" charset="0"/>
            </a:endParaRPr>
          </a:p>
        </p:txBody>
      </p:sp>
      <p:sp>
        <p:nvSpPr>
          <p:cNvPr id="28683" name="Line 14"/>
          <p:cNvSpPr/>
          <p:nvPr/>
        </p:nvSpPr>
        <p:spPr>
          <a:xfrm flipH="1">
            <a:off x="7848600" y="4648200"/>
            <a:ext cx="457200" cy="6096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Line 15"/>
          <p:cNvSpPr/>
          <p:nvPr/>
        </p:nvSpPr>
        <p:spPr>
          <a:xfrm flipH="1" flipV="1">
            <a:off x="7467600" y="5486400"/>
            <a:ext cx="5334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5" name="Line 16"/>
          <p:cNvSpPr/>
          <p:nvPr/>
        </p:nvSpPr>
        <p:spPr>
          <a:xfrm flipV="1">
            <a:off x="6324600" y="5486400"/>
            <a:ext cx="533400" cy="381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6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5105400" cy="693738"/>
          </a:xfrm>
        </p:spPr>
        <p:txBody>
          <a:bodyPr vert="horz" wrap="square" anchor="b"/>
          <a:lstStyle/>
          <a:p>
            <a:pPr eaLnBrk="1" hangingPunct="1"/>
            <a:r>
              <a:rPr lang="zh-CN" altLang="en-US" b="1"/>
              <a:t>触发信息</a:t>
            </a:r>
            <a:endParaRPr lang="zh-CN" altLang="en-US" b="1"/>
          </a:p>
        </p:txBody>
      </p:sp>
      <p:sp>
        <p:nvSpPr>
          <p:cNvPr id="28688" name="AutoShape 18"/>
          <p:cNvSpPr/>
          <p:nvPr/>
        </p:nvSpPr>
        <p:spPr>
          <a:xfrm>
            <a:off x="6248400" y="1752600"/>
            <a:ext cx="228600" cy="1066800"/>
          </a:xfrm>
          <a:prstGeom prst="rightBrace">
            <a:avLst>
              <a:gd name="adj1" fmla="val 38888"/>
              <a:gd name="adj2" fmla="val 50000"/>
            </a:avLst>
          </a:prstGeom>
          <a:noFill/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888038" cy="769938"/>
          </a:xfrm>
        </p:spPr>
        <p:txBody>
          <a:bodyPr vert="horz" wrap="square" anchor="b"/>
          <a:lstStyle/>
          <a:p>
            <a:pPr eaLnBrk="1" hangingPunct="1"/>
            <a:r>
              <a:rPr lang="zh-CN" altLang="en-US" b="1"/>
              <a:t>与触发有关的操作</a:t>
            </a:r>
            <a:endParaRPr lang="zh-CN" altLang="en-US" b="1"/>
          </a:p>
        </p:txBody>
      </p:sp>
      <p:pic>
        <p:nvPicPr>
          <p:cNvPr id="296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609600"/>
            <a:ext cx="2325688" cy="624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Text Box 4"/>
          <p:cNvSpPr txBox="1"/>
          <p:nvPr/>
        </p:nvSpPr>
        <p:spPr>
          <a:xfrm>
            <a:off x="685800" y="228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ahoma" panose="020B0604030504040204" pitchFamily="2" charset="0"/>
              </a:rPr>
              <a:t>TRIGGER</a:t>
            </a:r>
            <a:endParaRPr lang="en-US" altLang="x-none" dirty="0">
              <a:latin typeface="Tahoma" panose="020B0604030504040204" pitchFamily="2" charset="0"/>
            </a:endParaRPr>
          </a:p>
        </p:txBody>
      </p:sp>
      <p:sp>
        <p:nvSpPr>
          <p:cNvPr id="29701" name="Text Box 6"/>
          <p:cNvSpPr txBox="1"/>
          <p:nvPr/>
        </p:nvSpPr>
        <p:spPr>
          <a:xfrm>
            <a:off x="457200" y="12795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>
                <a:latin typeface="Tahoma" panose="020B0604030504040204" pitchFamily="2" charset="0"/>
              </a:rPr>
              <a:t>LEVEL</a:t>
            </a:r>
            <a:endParaRPr lang="en-US" altLang="x-none" sz="2000" dirty="0">
              <a:latin typeface="Tahoma" panose="020B0604030504040204" pitchFamily="2" charset="0"/>
            </a:endParaRPr>
          </a:p>
        </p:txBody>
      </p:sp>
      <p:sp>
        <p:nvSpPr>
          <p:cNvPr id="29702" name="Text Box 8"/>
          <p:cNvSpPr txBox="1"/>
          <p:nvPr/>
        </p:nvSpPr>
        <p:spPr>
          <a:xfrm>
            <a:off x="2362200" y="43434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ahoma" panose="020B0604030504040204" pitchFamily="2" charset="0"/>
              </a:rPr>
              <a:t>3. SET LEVEL TO 50%（</a:t>
            </a:r>
            <a:r>
              <a:rPr lang="zh-CN" altLang="en-US" dirty="0">
                <a:latin typeface="Tahoma" panose="020B0604030504040204" pitchFamily="2" charset="0"/>
              </a:rPr>
              <a:t>设为50％）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9703" name="Text Box 10"/>
          <p:cNvSpPr txBox="1"/>
          <p:nvPr/>
        </p:nvSpPr>
        <p:spPr>
          <a:xfrm>
            <a:off x="2971800" y="9906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触发控制钮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9704" name="Text Box 11"/>
          <p:cNvSpPr txBox="1"/>
          <p:nvPr/>
        </p:nvSpPr>
        <p:spPr>
          <a:xfrm>
            <a:off x="2362200" y="1828800"/>
            <a:ext cx="632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1. </a:t>
            </a:r>
            <a:r>
              <a:rPr lang="en-US" altLang="x-none" dirty="0">
                <a:latin typeface="Tahoma" panose="020B0604030504040204" pitchFamily="2" charset="0"/>
              </a:rPr>
              <a:t>LEVEL（</a:t>
            </a:r>
            <a:r>
              <a:rPr lang="zh-CN" altLang="en-US" dirty="0">
                <a:latin typeface="Tahoma" panose="020B0604030504040204" pitchFamily="2" charset="0"/>
              </a:rPr>
              <a:t>电平） </a:t>
            </a:r>
            <a:r>
              <a:rPr lang="zh-CN" altLang="en-US" dirty="0">
                <a:latin typeface="Times New Roman" panose="02020603050405020304" pitchFamily="2" charset="0"/>
              </a:rPr>
              <a:t>——</a:t>
            </a:r>
            <a:r>
              <a:rPr lang="zh-CN" altLang="en-US" dirty="0">
                <a:latin typeface="Tahoma" panose="020B0604030504040204" pitchFamily="2" charset="0"/>
              </a:rPr>
              <a:t> 改变触发电平值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9705" name="Text Box 13"/>
          <p:cNvSpPr txBox="1"/>
          <p:nvPr/>
        </p:nvSpPr>
        <p:spPr>
          <a:xfrm>
            <a:off x="2590800" y="22860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正确操作：应使触发电平设</a:t>
            </a:r>
            <a:r>
              <a:rPr lang="zh-CN" altLang="en-US" dirty="0">
                <a:solidFill>
                  <a:schemeClr val="hlink"/>
                </a:solidFill>
                <a:latin typeface="Tahoma" panose="020B0604030504040204" pitchFamily="2" charset="0"/>
              </a:rPr>
              <a:t>在信号振幅范围内</a:t>
            </a:r>
            <a:endParaRPr lang="zh-CN" altLang="en-US" dirty="0">
              <a:solidFill>
                <a:schemeClr val="hlink"/>
              </a:solidFill>
              <a:latin typeface="Tahoma" panose="020B0604030504040204" pitchFamily="2" charset="0"/>
            </a:endParaRPr>
          </a:p>
        </p:txBody>
      </p:sp>
      <p:sp>
        <p:nvSpPr>
          <p:cNvPr id="29706" name="Text Box 14"/>
          <p:cNvSpPr txBox="1"/>
          <p:nvPr/>
        </p:nvSpPr>
        <p:spPr>
          <a:xfrm>
            <a:off x="2362200" y="3429000"/>
            <a:ext cx="632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2. </a:t>
            </a:r>
            <a:r>
              <a:rPr lang="en-US" altLang="x-none" dirty="0">
                <a:latin typeface="Tahoma" panose="020B0604030504040204" pitchFamily="2" charset="0"/>
              </a:rPr>
              <a:t>MENU（</a:t>
            </a:r>
            <a:r>
              <a:rPr lang="zh-CN" altLang="en-US" dirty="0">
                <a:latin typeface="Tahoma" panose="020B0604030504040204" pitchFamily="2" charset="0"/>
              </a:rPr>
              <a:t>菜单） </a:t>
            </a:r>
            <a:r>
              <a:rPr lang="zh-CN" altLang="en-US" dirty="0">
                <a:latin typeface="Times New Roman" panose="02020603050405020304" pitchFamily="2" charset="0"/>
              </a:rPr>
              <a:t>——</a:t>
            </a:r>
            <a:r>
              <a:rPr lang="zh-CN" altLang="en-US" dirty="0">
                <a:latin typeface="Tahoma" panose="020B0604030504040204" pitchFamily="2" charset="0"/>
              </a:rPr>
              <a:t> 显示触发功能菜单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9707" name="Text Box 15"/>
          <p:cNvSpPr txBox="1"/>
          <p:nvPr/>
        </p:nvSpPr>
        <p:spPr>
          <a:xfrm>
            <a:off x="2590800" y="48006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——</a:t>
            </a:r>
            <a:r>
              <a:rPr lang="zh-CN" altLang="en-US" dirty="0">
                <a:latin typeface="Tahoma" panose="020B0604030504040204" pitchFamily="2" charset="0"/>
              </a:rPr>
              <a:t> 将触发电平设在信号振幅范围的中点</a:t>
            </a:r>
            <a:endParaRPr lang="zh-CN" altLang="en-US" dirty="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5410200" cy="769938"/>
          </a:xfrm>
        </p:spPr>
        <p:txBody>
          <a:bodyPr vert="horz" wrap="square" anchor="b"/>
          <a:lstStyle/>
          <a:p>
            <a:pPr eaLnBrk="1" hangingPunct="1"/>
            <a:r>
              <a:rPr lang="zh-CN" altLang="en-US" b="1"/>
              <a:t>边沿触发功能菜单</a:t>
            </a:r>
            <a:endParaRPr lang="zh-CN" altLang="en-US" b="1"/>
          </a:p>
        </p:txBody>
      </p:sp>
      <p:grpSp>
        <p:nvGrpSpPr>
          <p:cNvPr id="30723" name="组合 30722"/>
          <p:cNvGrpSpPr/>
          <p:nvPr/>
        </p:nvGrpSpPr>
        <p:grpSpPr>
          <a:xfrm>
            <a:off x="76200" y="838200"/>
            <a:ext cx="2209800" cy="5715000"/>
            <a:chOff x="0" y="0"/>
            <a:chExt cx="1392" cy="3600"/>
          </a:xfrm>
        </p:grpSpPr>
        <p:sp>
          <p:nvSpPr>
            <p:cNvPr id="30724" name="Rectangle 4"/>
            <p:cNvSpPr/>
            <p:nvPr/>
          </p:nvSpPr>
          <p:spPr>
            <a:xfrm>
              <a:off x="0" y="0"/>
              <a:ext cx="1392" cy="3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2" charset="0"/>
              </a:endParaRPr>
            </a:p>
          </p:txBody>
        </p:sp>
        <p:grpSp>
          <p:nvGrpSpPr>
            <p:cNvPr id="30725" name="组合 30724"/>
            <p:cNvGrpSpPr/>
            <p:nvPr/>
          </p:nvGrpSpPr>
          <p:grpSpPr>
            <a:xfrm>
              <a:off x="48" y="48"/>
              <a:ext cx="1296" cy="3312"/>
              <a:chOff x="0" y="0"/>
              <a:chExt cx="1296" cy="3312"/>
            </a:xfrm>
          </p:grpSpPr>
          <p:sp>
            <p:nvSpPr>
              <p:cNvPr id="30726" name="Text Box 6"/>
              <p:cNvSpPr txBox="1"/>
              <p:nvPr/>
            </p:nvSpPr>
            <p:spPr>
              <a:xfrm>
                <a:off x="288" y="2400"/>
                <a:ext cx="768" cy="28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2" charset="0"/>
                  </a:rPr>
                  <a:t>自动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27" name="Text Box 7"/>
              <p:cNvSpPr txBox="1"/>
              <p:nvPr/>
            </p:nvSpPr>
            <p:spPr>
              <a:xfrm>
                <a:off x="48" y="2112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ahoma" panose="020B0604030504040204" pitchFamily="2" charset="0"/>
                  </a:rPr>
                  <a:t>触发方式</a:t>
                </a:r>
                <a:endParaRPr lang="zh-CN" altLang="en-US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30728" name="Text Box 8"/>
              <p:cNvSpPr txBox="1"/>
              <p:nvPr/>
            </p:nvSpPr>
            <p:spPr>
              <a:xfrm>
                <a:off x="288" y="336"/>
                <a:ext cx="720" cy="28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2" charset="0"/>
                  </a:rPr>
                  <a:t>边沿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29" name="Text Box 9"/>
              <p:cNvSpPr txBox="1"/>
              <p:nvPr/>
            </p:nvSpPr>
            <p:spPr>
              <a:xfrm>
                <a:off x="192" y="576"/>
                <a:ext cx="9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</a:rPr>
                  <a:t>视频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0" name="Text Box 10"/>
              <p:cNvSpPr txBox="1"/>
              <p:nvPr/>
            </p:nvSpPr>
            <p:spPr>
              <a:xfrm>
                <a:off x="288" y="864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</a:rPr>
                  <a:t>斜率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1" name="Text Box 11"/>
              <p:cNvSpPr txBox="1"/>
              <p:nvPr/>
            </p:nvSpPr>
            <p:spPr>
              <a:xfrm>
                <a:off x="48" y="1488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</a:rPr>
                  <a:t>信源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2" name="Text Box 12"/>
              <p:cNvSpPr txBox="1"/>
              <p:nvPr/>
            </p:nvSpPr>
            <p:spPr>
              <a:xfrm>
                <a:off x="288" y="1152"/>
                <a:ext cx="768" cy="28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2" charset="0"/>
                  </a:rPr>
                  <a:t>上升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3" name="Text Box 13"/>
              <p:cNvSpPr txBox="1"/>
              <p:nvPr/>
            </p:nvSpPr>
            <p:spPr>
              <a:xfrm>
                <a:off x="288" y="1776"/>
                <a:ext cx="768" cy="28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chemeClr val="bg1"/>
                    </a:solidFill>
                    <a:latin typeface="Times New Roman" panose="02020603050405020304" pitchFamily="2" charset="0"/>
                  </a:rPr>
                  <a:t>CH1</a:t>
                </a:r>
                <a:r>
                  <a:rPr lang="en-US" altLang="x-none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en-US" altLang="x-none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4" name="Text Box 14"/>
              <p:cNvSpPr txBox="1"/>
              <p:nvPr/>
            </p:nvSpPr>
            <p:spPr>
              <a:xfrm>
                <a:off x="144" y="2736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</a:rPr>
                  <a:t>耦合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5" name="Text Box 15"/>
              <p:cNvSpPr txBox="1"/>
              <p:nvPr/>
            </p:nvSpPr>
            <p:spPr>
              <a:xfrm>
                <a:off x="336" y="3024"/>
                <a:ext cx="720" cy="28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bg1"/>
                    </a:solidFill>
                    <a:latin typeface="Times New Roman" panose="02020603050405020304" pitchFamily="2" charset="0"/>
                  </a:rPr>
                  <a:t>直流</a:t>
                </a:r>
                <a:r>
                  <a:rPr lang="zh-CN" altLang="en-US" b="0" dirty="0">
                    <a:solidFill>
                      <a:schemeClr val="bg1"/>
                    </a:solidFill>
                    <a:latin typeface="Tahoma" panose="020B0604030504040204" pitchFamily="2" charset="0"/>
                  </a:rPr>
                  <a:t> </a:t>
                </a:r>
                <a:endParaRPr lang="zh-CN" altLang="en-US" b="0" dirty="0">
                  <a:solidFill>
                    <a:schemeClr val="bg1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30736" name="Text Box 16"/>
              <p:cNvSpPr txBox="1"/>
              <p:nvPr/>
            </p:nvSpPr>
            <p:spPr>
              <a:xfrm>
                <a:off x="0" y="0"/>
                <a:ext cx="12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x-none" dirty="0">
                    <a:latin typeface="Tahoma" panose="020B0604030504040204" pitchFamily="2" charset="0"/>
                  </a:rPr>
                  <a:t>TRIGGER</a:t>
                </a:r>
                <a:endParaRPr lang="en-US" altLang="x-none" dirty="0">
                  <a:latin typeface="Tahoma" panose="020B0604030504040204" pitchFamily="2" charset="0"/>
                </a:endParaRPr>
              </a:p>
            </p:txBody>
          </p:sp>
        </p:grpSp>
        <p:grpSp>
          <p:nvGrpSpPr>
            <p:cNvPr id="30737" name="组合 30736"/>
            <p:cNvGrpSpPr/>
            <p:nvPr/>
          </p:nvGrpSpPr>
          <p:grpSpPr>
            <a:xfrm>
              <a:off x="96" y="336"/>
              <a:ext cx="1200" cy="3168"/>
              <a:chOff x="0" y="0"/>
              <a:chExt cx="1200" cy="3168"/>
            </a:xfrm>
          </p:grpSpPr>
          <p:sp>
            <p:nvSpPr>
              <p:cNvPr id="30738" name="Rectangle 18"/>
              <p:cNvSpPr/>
              <p:nvPr/>
            </p:nvSpPr>
            <p:spPr>
              <a:xfrm>
                <a:off x="0" y="0"/>
                <a:ext cx="1200" cy="316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30739" name="Line 19"/>
              <p:cNvSpPr/>
              <p:nvPr/>
            </p:nvSpPr>
            <p:spPr>
              <a:xfrm>
                <a:off x="0" y="2448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0" name="Line 20"/>
              <p:cNvSpPr/>
              <p:nvPr/>
            </p:nvSpPr>
            <p:spPr>
              <a:xfrm>
                <a:off x="0" y="1824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1" name="Line 21"/>
              <p:cNvSpPr/>
              <p:nvPr/>
            </p:nvSpPr>
            <p:spPr>
              <a:xfrm>
                <a:off x="0" y="1200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2" name="Line 22"/>
              <p:cNvSpPr/>
              <p:nvPr/>
            </p:nvSpPr>
            <p:spPr>
              <a:xfrm>
                <a:off x="0" y="576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30743" name="Text Box 24"/>
          <p:cNvSpPr txBox="1"/>
          <p:nvPr/>
        </p:nvSpPr>
        <p:spPr>
          <a:xfrm>
            <a:off x="2514600" y="1371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触发类型 </a:t>
            </a:r>
            <a:r>
              <a:rPr lang="zh-CN" altLang="en-US" dirty="0">
                <a:latin typeface="Times New Roman" panose="02020603050405020304" pitchFamily="2" charset="0"/>
              </a:rPr>
              <a:t>——</a:t>
            </a:r>
            <a:r>
              <a:rPr lang="zh-CN" altLang="en-US" dirty="0">
                <a:latin typeface="Tahoma" panose="020B0604030504040204" pitchFamily="2" charset="0"/>
              </a:rPr>
              <a:t> 一般选</a:t>
            </a:r>
            <a:r>
              <a:rPr lang="zh-CN" altLang="en-US" dirty="0">
                <a:latin typeface="Times New Roman" panose="02020603050405020304" pitchFamily="2" charset="0"/>
              </a:rPr>
              <a:t>“</a:t>
            </a:r>
            <a:r>
              <a:rPr lang="zh-CN" altLang="en-US" dirty="0">
                <a:solidFill>
                  <a:schemeClr val="tx2"/>
                </a:solidFill>
                <a:latin typeface="Tahoma" panose="020B0604030504040204" pitchFamily="2" charset="0"/>
              </a:rPr>
              <a:t>边沿</a:t>
            </a:r>
            <a:r>
              <a:rPr lang="zh-CN" altLang="en-US" dirty="0">
                <a:latin typeface="Times New Roman" panose="02020603050405020304" pitchFamily="2" charset="0"/>
              </a:rPr>
              <a:t>”</a:t>
            </a:r>
            <a:r>
              <a:rPr lang="zh-CN" altLang="en-US" dirty="0">
                <a:latin typeface="Tahoma" panose="020B0604030504040204" pitchFamily="2" charset="0"/>
              </a:rPr>
              <a:t>触发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44" name="Text Box 25"/>
          <p:cNvSpPr txBox="1"/>
          <p:nvPr/>
        </p:nvSpPr>
        <p:spPr>
          <a:xfrm>
            <a:off x="2438400" y="26670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可选：上升沿触发、下降沿触发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45" name="Text Box 28"/>
          <p:cNvSpPr txBox="1"/>
          <p:nvPr/>
        </p:nvSpPr>
        <p:spPr>
          <a:xfrm>
            <a:off x="2438400" y="3276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内触发：</a:t>
            </a:r>
            <a:r>
              <a:rPr lang="en-US" altLang="x-none" dirty="0">
                <a:solidFill>
                  <a:schemeClr val="tx2"/>
                </a:solidFill>
                <a:latin typeface="Tahoma" panose="020B0604030504040204" pitchFamily="2" charset="0"/>
              </a:rPr>
              <a:t>CH1、CH2</a:t>
            </a:r>
            <a:endParaRPr lang="en-US" altLang="x-none" dirty="0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sp>
        <p:nvSpPr>
          <p:cNvPr id="30746" name="Text Box 29"/>
          <p:cNvSpPr txBox="1"/>
          <p:nvPr/>
        </p:nvSpPr>
        <p:spPr>
          <a:xfrm>
            <a:off x="2438400" y="3657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外触发：</a:t>
            </a:r>
            <a:r>
              <a:rPr lang="en-US" altLang="x-none" dirty="0">
                <a:latin typeface="Tahoma" panose="020B0604030504040204" pitchFamily="2" charset="0"/>
              </a:rPr>
              <a:t>EXT、EXT/5</a:t>
            </a:r>
            <a:endParaRPr lang="en-US" altLang="x-none" dirty="0">
              <a:latin typeface="Tahoma" panose="020B0604030504040204" pitchFamily="2" charset="0"/>
            </a:endParaRPr>
          </a:p>
        </p:txBody>
      </p:sp>
      <p:sp>
        <p:nvSpPr>
          <p:cNvPr id="30747" name="Text Box 30"/>
          <p:cNvSpPr txBox="1"/>
          <p:nvPr/>
        </p:nvSpPr>
        <p:spPr>
          <a:xfrm>
            <a:off x="2438400" y="4038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交流线 </a:t>
            </a:r>
            <a:r>
              <a:rPr lang="zh-CN" altLang="en-US" dirty="0">
                <a:latin typeface="Times New Roman" panose="02020603050405020304" pitchFamily="2" charset="0"/>
              </a:rPr>
              <a:t>——</a:t>
            </a:r>
            <a:r>
              <a:rPr lang="zh-CN" altLang="en-US" dirty="0">
                <a:latin typeface="Tahoma" panose="020B0604030504040204" pitchFamily="2" charset="0"/>
              </a:rPr>
              <a:t> 即50</a:t>
            </a:r>
            <a:r>
              <a:rPr lang="en-US" altLang="x-none" dirty="0">
                <a:latin typeface="Tahoma" panose="020B0604030504040204" pitchFamily="2" charset="0"/>
              </a:rPr>
              <a:t>Hz</a:t>
            </a:r>
            <a:r>
              <a:rPr lang="zh-CN" altLang="en-US" dirty="0">
                <a:latin typeface="Tahoma" panose="020B0604030504040204" pitchFamily="2" charset="0"/>
              </a:rPr>
              <a:t>工频信号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48" name="Text Box 31"/>
          <p:cNvSpPr txBox="1"/>
          <p:nvPr/>
        </p:nvSpPr>
        <p:spPr>
          <a:xfrm>
            <a:off x="2438400" y="47244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可选：</a:t>
            </a:r>
            <a:r>
              <a:rPr lang="zh-CN" altLang="en-US" dirty="0">
                <a:solidFill>
                  <a:schemeClr val="tx2"/>
                </a:solidFill>
                <a:latin typeface="Tahoma" panose="020B0604030504040204" pitchFamily="2" charset="0"/>
              </a:rPr>
              <a:t>自动</a:t>
            </a:r>
            <a:r>
              <a:rPr lang="zh-CN" altLang="en-US" dirty="0">
                <a:latin typeface="Tahoma" panose="020B0604030504040204" pitchFamily="2" charset="0"/>
              </a:rPr>
              <a:t>、正常、单次触发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49" name="Text Box 32"/>
          <p:cNvSpPr txBox="1"/>
          <p:nvPr/>
        </p:nvSpPr>
        <p:spPr>
          <a:xfrm>
            <a:off x="2438400" y="5715000"/>
            <a:ext cx="6400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可选：</a:t>
            </a:r>
            <a:r>
              <a:rPr lang="zh-CN" altLang="en-US" dirty="0">
                <a:solidFill>
                  <a:schemeClr val="tx2"/>
                </a:solidFill>
                <a:latin typeface="Tahoma" panose="020B0604030504040204" pitchFamily="2" charset="0"/>
              </a:rPr>
              <a:t>直流</a:t>
            </a:r>
            <a:r>
              <a:rPr lang="zh-CN" altLang="en-US" dirty="0">
                <a:latin typeface="Tahoma" panose="020B0604030504040204" pitchFamily="2" charset="0"/>
              </a:rPr>
              <a:t>、交流、噪音抑制、高频抑制、   		低频抑制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50" name="AutoShape 33"/>
          <p:cNvSpPr/>
          <p:nvPr/>
        </p:nvSpPr>
        <p:spPr>
          <a:xfrm>
            <a:off x="2362200" y="3505200"/>
            <a:ext cx="76200" cy="838200"/>
          </a:xfrm>
          <a:prstGeom prst="leftBrace">
            <a:avLst>
              <a:gd name="adj1" fmla="val 9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30751" name="Line 34"/>
          <p:cNvSpPr/>
          <p:nvPr/>
        </p:nvSpPr>
        <p:spPr>
          <a:xfrm flipV="1">
            <a:off x="1981200" y="2895600"/>
            <a:ext cx="533400" cy="76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52" name="Line 35"/>
          <p:cNvSpPr/>
          <p:nvPr/>
        </p:nvSpPr>
        <p:spPr>
          <a:xfrm flipV="1">
            <a:off x="1905000" y="3886200"/>
            <a:ext cx="381000" cy="76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53" name="Line 36"/>
          <p:cNvSpPr/>
          <p:nvPr/>
        </p:nvSpPr>
        <p:spPr>
          <a:xfrm flipV="1">
            <a:off x="1905000" y="4953000"/>
            <a:ext cx="609600" cy="76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54" name="Line 38"/>
          <p:cNvSpPr/>
          <p:nvPr/>
        </p:nvSpPr>
        <p:spPr>
          <a:xfrm flipV="1">
            <a:off x="1905000" y="5943600"/>
            <a:ext cx="609600" cy="1524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-283845" y="190500"/>
            <a:ext cx="9458960" cy="770255"/>
          </a:xfrm>
        </p:spPr>
        <p:txBody>
          <a:bodyPr wrap="square" anchor="b"/>
          <a:lstStyle/>
          <a:p>
            <a:pPr algn="ctr" eaLnBrk="1" hangingPunct="1"/>
            <a:r>
              <a:rPr lang="en-US" altLang="zh-CN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ebdings" panose="05030102010509060703" pitchFamily="2" charset="2"/>
              </a:rPr>
              <a:t> </a:t>
            </a:r>
            <a:r>
              <a:rPr lang="zh-CN" altLang="en-US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ebdings" panose="05030102010509060703" pitchFamily="2" charset="2"/>
              </a:rPr>
              <a:t>三</a:t>
            </a:r>
            <a:r>
              <a:rPr lang="zh-CN" altLang="en-US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Webdings" panose="05030102010509060703" pitchFamily="2" charset="2"/>
              </a:rPr>
              <a:t>：</a:t>
            </a:r>
            <a:r>
              <a:rPr lang="zh-CN" altLang="en-US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时序电路的波形测量方法</a:t>
            </a:r>
            <a:endParaRPr lang="zh-CN" altLang="en-US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447800" y="1082675"/>
          <a:ext cx="6248400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1" imgW="4333240" imgH="1762760" progId="WPS.Doc.6">
                  <p:embed/>
                </p:oleObj>
              </mc:Choice>
              <mc:Fallback>
                <p:oleObj name="" r:id="rId1" imgW="4333240" imgH="1762760" progId="WPS.Doc.6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082675"/>
                        <a:ext cx="6248400" cy="2541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/>
          <p:nvPr/>
        </p:nvSpPr>
        <p:spPr>
          <a:xfrm>
            <a:off x="152400" y="3105150"/>
            <a:ext cx="16748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ahoma" panose="020B0604030504040204" pitchFamily="2" charset="0"/>
              </a:rPr>
              <a:t>问题：</a:t>
            </a:r>
            <a:endParaRPr lang="zh-CN" altLang="en-US" sz="2800" dirty="0">
              <a:solidFill>
                <a:schemeClr val="folHlink"/>
              </a:solidFill>
              <a:latin typeface="Tahoma" panose="020B0604030504040204" pitchFamily="2" charset="0"/>
            </a:endParaRPr>
          </a:p>
        </p:txBody>
      </p:sp>
      <p:sp>
        <p:nvSpPr>
          <p:cNvPr id="13317" name="Text Box 6"/>
          <p:cNvSpPr txBox="1"/>
          <p:nvPr/>
        </p:nvSpPr>
        <p:spPr>
          <a:xfrm>
            <a:off x="762000" y="47244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2.  </a:t>
            </a:r>
            <a:r>
              <a:rPr lang="en-US" altLang="x-none" dirty="0">
                <a:latin typeface="Times New Roman" panose="02020603050405020304" pitchFamily="2" charset="0"/>
              </a:rPr>
              <a:t>CP </a:t>
            </a:r>
            <a:r>
              <a:rPr lang="en-US" altLang="x-none" dirty="0">
                <a:latin typeface="Times New Roman" panose="02020603050405020304" pitchFamily="2" charset="0"/>
                <a:sym typeface="Symbol" panose="05050102010706020507" pitchFamily="2" charset="2"/>
              </a:rPr>
              <a:t> CH1，1Q  CH2。</a:t>
            </a:r>
            <a:r>
              <a:rPr lang="zh-CN" altLang="en-US" dirty="0">
                <a:latin typeface="Times New Roman" panose="02020603050405020304" pitchFamily="2" charset="0"/>
                <a:sym typeface="Symbol" panose="05050102010706020507" pitchFamily="2" charset="2"/>
              </a:rPr>
              <a:t>触发信源选谁？</a:t>
            </a:r>
            <a:endParaRPr lang="zh-CN" altLang="en-US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13318" name="Text Box 7"/>
          <p:cNvSpPr txBox="1"/>
          <p:nvPr/>
        </p:nvSpPr>
        <p:spPr>
          <a:xfrm>
            <a:off x="762000" y="38100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1.  观测3个以上的波形，应该如何操作？</a:t>
            </a:r>
            <a:endParaRPr lang="zh-CN" altLang="en-US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762000" y="56388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3. 触发斜率应选上升沿还是下降沿？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20" name="Text Box 9"/>
          <p:cNvSpPr txBox="1"/>
          <p:nvPr/>
        </p:nvSpPr>
        <p:spPr>
          <a:xfrm>
            <a:off x="1981200" y="42672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</a:rPr>
              <a:t>两两比较… … 与谁比较？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  <p:sp>
        <p:nvSpPr>
          <p:cNvPr id="13321" name="Text Box 10"/>
          <p:cNvSpPr txBox="1"/>
          <p:nvPr/>
        </p:nvSpPr>
        <p:spPr>
          <a:xfrm>
            <a:off x="1981200" y="51816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</a:rPr>
              <a:t>应选择频率低的，即</a:t>
            </a:r>
            <a:r>
              <a:rPr lang="en-US" altLang="x-none" dirty="0">
                <a:solidFill>
                  <a:schemeClr val="tx2"/>
                </a:solidFill>
                <a:latin typeface="Times New Roman" panose="02020603050405020304" pitchFamily="2" charset="0"/>
              </a:rPr>
              <a:t>CH2</a:t>
            </a:r>
            <a:endParaRPr lang="en-US" altLang="x-none" dirty="0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  <p:sp>
        <p:nvSpPr>
          <p:cNvPr id="13322" name="Text Box 11"/>
          <p:cNvSpPr txBox="1"/>
          <p:nvPr/>
        </p:nvSpPr>
        <p:spPr>
          <a:xfrm>
            <a:off x="1981200" y="6096000"/>
            <a:ext cx="5486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</a:rPr>
              <a:t>加计数器－下降沿；减计数器－上升沿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910" y="2273935"/>
            <a:ext cx="1253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模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计数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  <p:bldP spid="13320" grpId="0"/>
      <p:bldP spid="13321" grpId="0"/>
      <p:bldP spid="1332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/>
          <p:nvPr/>
        </p:nvSpPr>
        <p:spPr>
          <a:xfrm>
            <a:off x="3600450" y="819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7410" name="Text Box 26"/>
          <p:cNvSpPr txBox="1"/>
          <p:nvPr/>
        </p:nvSpPr>
        <p:spPr>
          <a:xfrm>
            <a:off x="609600" y="4572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2.  </a:t>
            </a:r>
            <a:r>
              <a:rPr lang="en-US" altLang="x-none" dirty="0">
                <a:latin typeface="Times New Roman" panose="02020603050405020304" pitchFamily="2" charset="0"/>
              </a:rPr>
              <a:t>CP </a:t>
            </a:r>
            <a:r>
              <a:rPr lang="en-US" altLang="x-none" dirty="0">
                <a:latin typeface="Times New Roman" panose="02020603050405020304" pitchFamily="2" charset="0"/>
                <a:sym typeface="Symbol" panose="05050102010706020507" pitchFamily="2" charset="2"/>
              </a:rPr>
              <a:t> CH1，Q1  CH2。</a:t>
            </a:r>
            <a:r>
              <a:rPr lang="zh-CN" altLang="en-US" dirty="0">
                <a:latin typeface="Times New Roman" panose="02020603050405020304" pitchFamily="2" charset="0"/>
                <a:sym typeface="Symbol" panose="05050102010706020507" pitchFamily="2" charset="2"/>
              </a:rPr>
              <a:t>触发信源选谁？</a:t>
            </a:r>
            <a:endParaRPr lang="zh-CN" altLang="en-US" dirty="0">
              <a:latin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17411" name="Text Box 27"/>
          <p:cNvSpPr txBox="1"/>
          <p:nvPr/>
        </p:nvSpPr>
        <p:spPr>
          <a:xfrm>
            <a:off x="4724400" y="9906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2" charset="0"/>
              </a:rPr>
              <a:t>应选频率低的通道！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2" charset="0"/>
            </a:endParaRPr>
          </a:p>
        </p:txBody>
      </p:sp>
      <p:sp>
        <p:nvSpPr>
          <p:cNvPr id="17412" name="Rectangle 30"/>
          <p:cNvSpPr/>
          <p:nvPr/>
        </p:nvSpPr>
        <p:spPr>
          <a:xfrm>
            <a:off x="2405063" y="2547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graphicFrame>
        <p:nvGraphicFramePr>
          <p:cNvPr id="17413" name="Object 29"/>
          <p:cNvGraphicFramePr>
            <a:graphicFrameLocks noChangeAspect="1"/>
          </p:cNvGraphicFramePr>
          <p:nvPr/>
        </p:nvGraphicFramePr>
        <p:xfrm>
          <a:off x="695325" y="1981200"/>
          <a:ext cx="4333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9" name="" r:id="rId1" imgW="4333240" imgH="1762760" progId="WPS.Doc.6">
                  <p:embed/>
                </p:oleObj>
              </mc:Choice>
              <mc:Fallback>
                <p:oleObj name="" r:id="rId1" imgW="4333240" imgH="1762760" progId="WPS.Doc.6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325" y="1981200"/>
                        <a:ext cx="4333875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32"/>
          <p:cNvSpPr/>
          <p:nvPr/>
        </p:nvSpPr>
        <p:spPr>
          <a:xfrm>
            <a:off x="3195638" y="2695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graphicFrame>
        <p:nvGraphicFramePr>
          <p:cNvPr id="17415" name="Object 31"/>
          <p:cNvGraphicFramePr>
            <a:graphicFrameLocks noChangeAspect="1"/>
          </p:cNvGraphicFramePr>
          <p:nvPr/>
        </p:nvGraphicFramePr>
        <p:xfrm>
          <a:off x="5219700" y="2057400"/>
          <a:ext cx="31908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0" name="" r:id="rId3" imgW="3190240" imgH="1468120" progId="WPS.Doc.6">
                  <p:embed/>
                </p:oleObj>
              </mc:Choice>
              <mc:Fallback>
                <p:oleObj name="" r:id="rId3" imgW="3190240" imgH="1468120" progId="WPS.Doc.6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700" y="2057400"/>
                        <a:ext cx="3190875" cy="146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33"/>
          <p:cNvGraphicFramePr>
            <a:graphicFrameLocks noChangeAspect="1"/>
          </p:cNvGraphicFramePr>
          <p:nvPr/>
        </p:nvGraphicFramePr>
        <p:xfrm>
          <a:off x="650875" y="4572000"/>
          <a:ext cx="4333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1" name="" r:id="rId5" imgW="4333240" imgH="1762760" progId="WPS.Doc.6">
                  <p:embed/>
                </p:oleObj>
              </mc:Choice>
              <mc:Fallback>
                <p:oleObj name="" r:id="rId5" imgW="4333240" imgH="1762760" progId="WPS.Doc.6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4572000"/>
                        <a:ext cx="4333875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34"/>
          <p:cNvSpPr txBox="1"/>
          <p:nvPr/>
        </p:nvSpPr>
        <p:spPr>
          <a:xfrm>
            <a:off x="152400" y="1447800"/>
            <a:ext cx="28194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</a:rPr>
              <a:t>错误</a:t>
            </a:r>
            <a:r>
              <a:rPr lang="zh-CN" altLang="en-US" dirty="0">
                <a:latin typeface="Times New Roman" panose="02020603050405020304" pitchFamily="2" charset="0"/>
              </a:rPr>
              <a:t>：信源=</a:t>
            </a:r>
            <a:r>
              <a:rPr lang="en-US" altLang="x-none" dirty="0">
                <a:latin typeface="Times New Roman" panose="02020603050405020304" pitchFamily="2" charset="0"/>
              </a:rPr>
              <a:t>CH1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7418" name="Text Box 35"/>
          <p:cNvSpPr txBox="1"/>
          <p:nvPr/>
        </p:nvSpPr>
        <p:spPr>
          <a:xfrm>
            <a:off x="152400" y="41148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</a:rPr>
              <a:t>正确</a:t>
            </a:r>
            <a:r>
              <a:rPr lang="zh-CN" altLang="en-US" dirty="0">
                <a:latin typeface="Times New Roman" panose="02020603050405020304" pitchFamily="2" charset="0"/>
              </a:rPr>
              <a:t>：信源=</a:t>
            </a:r>
            <a:r>
              <a:rPr lang="en-US" altLang="x-none" dirty="0">
                <a:latin typeface="Times New Roman" panose="02020603050405020304" pitchFamily="2" charset="0"/>
              </a:rPr>
              <a:t>CH2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graphicFrame>
        <p:nvGraphicFramePr>
          <p:cNvPr id="17419" name="Object 36"/>
          <p:cNvGraphicFramePr>
            <a:graphicFrameLocks noChangeAspect="1"/>
          </p:cNvGraphicFramePr>
          <p:nvPr/>
        </p:nvGraphicFramePr>
        <p:xfrm>
          <a:off x="5257800" y="4495800"/>
          <a:ext cx="31908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2" name="" r:id="rId7" imgW="3190240" imgH="1468120" progId="WPS.Doc.6">
                  <p:embed/>
                </p:oleObj>
              </mc:Choice>
              <mc:Fallback>
                <p:oleObj name="" r:id="rId7" imgW="3190240" imgH="1468120" progId="WPS.Doc.6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4495800"/>
                        <a:ext cx="3190875" cy="146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37"/>
          <p:cNvSpPr txBox="1"/>
          <p:nvPr/>
        </p:nvSpPr>
        <p:spPr>
          <a:xfrm>
            <a:off x="6096000" y="3810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显示情况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546985" y="1532890"/>
            <a:ext cx="77470" cy="4860036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35965" y="2392680"/>
            <a:ext cx="4320000" cy="762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8" grpId="0" animBg="1"/>
      <p:bldP spid="174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矩形 112641">
            <a:hlinkClick r:id="rId1" action="ppaction://hlinksldjump"/>
          </p:cNvPr>
          <p:cNvSpPr/>
          <p:nvPr/>
        </p:nvSpPr>
        <p:spPr>
          <a:xfrm>
            <a:off x="2971800" y="239395"/>
            <a:ext cx="2837180" cy="537845"/>
          </a:xfrm>
          <a:noFill/>
          <a:ln w="9525">
            <a:noFill/>
          </a:ln>
        </p:spPr>
        <p:txBody>
          <a:bodyPr wrap="square" lIns="0" tIns="0" rIns="0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latin typeface="Times New Roman" panose="02020603050405020304" pitchFamily="2" charset="0"/>
                <a:ea typeface="华文楷体" panose="02010600040101010101" charset="-122"/>
              </a:defRPr>
            </a:lvl1pPr>
          </a:lstStyle>
          <a:p>
            <a:pPr lvl="0">
              <a:buFontTx/>
              <a:buNone/>
            </a:pPr>
            <a:r>
              <a:rPr lang="en-US" altLang="zh-CN" sz="3200">
                <a:solidFill>
                  <a:srgbClr val="0033CC"/>
                </a:solidFill>
                <a:ea typeface="黑体" panose="02010609060101010101" pitchFamily="2" charset="-122"/>
              </a:rPr>
              <a:t>74HC74</a:t>
            </a:r>
            <a:r>
              <a:rPr lang="zh-CN" altLang="en-US" sz="3200">
                <a:solidFill>
                  <a:srgbClr val="0033CC"/>
                </a:solidFill>
                <a:ea typeface="黑体" panose="02010609060101010101" pitchFamily="2" charset="-122"/>
              </a:rPr>
              <a:t>触发器</a:t>
            </a:r>
            <a:endParaRPr lang="zh-CN" altLang="en-US" sz="3200">
              <a:solidFill>
                <a:srgbClr val="0033CC"/>
              </a:solidFill>
              <a:ea typeface="黑体" panose="02010609060101010101" pitchFamily="2" charset="-122"/>
            </a:endParaRPr>
          </a:p>
        </p:txBody>
      </p:sp>
      <p:sp>
        <p:nvSpPr>
          <p:cNvPr id="112644" name="矩形 112643">
            <a:hlinkClick r:id="rId1" action="ppaction://hlinksldjump"/>
          </p:cNvPr>
          <p:cNvSpPr/>
          <p:nvPr/>
        </p:nvSpPr>
        <p:spPr>
          <a:xfrm>
            <a:off x="117475" y="4165600"/>
            <a:ext cx="3168650" cy="473075"/>
          </a:xfrm>
          <a:noFill/>
          <a:ln w="9525">
            <a:noFill/>
          </a:ln>
        </p:spPr>
        <p:txBody>
          <a:bodyPr wrap="square" lIns="0" tIns="0" rIns="0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latin typeface="Times New Roman" panose="02020603050405020304" pitchFamily="2" charset="0"/>
                <a:ea typeface="华文楷体" panose="02010600040101010101" charset="-122"/>
              </a:defRPr>
            </a:lvl1pPr>
          </a:lstStyle>
          <a:p>
            <a:pPr lvl="0"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2" charset="-122"/>
              </a:rPr>
              <a:t>74LS74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的功能表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12646" name="矩形 112645">
            <a:hlinkClick r:id="rId1" action="ppaction://hlinksldjump"/>
          </p:cNvPr>
          <p:cNvSpPr/>
          <p:nvPr/>
        </p:nvSpPr>
        <p:spPr>
          <a:xfrm>
            <a:off x="100013" y="1114425"/>
            <a:ext cx="3708400" cy="473075"/>
          </a:xfrm>
          <a:noFill/>
          <a:ln w="9525">
            <a:noFill/>
          </a:ln>
        </p:spPr>
        <p:txBody>
          <a:bodyPr wrap="square" lIns="0" tIns="0" rIns="0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latin typeface="Times New Roman" panose="02020603050405020304" pitchFamily="2" charset="0"/>
                <a:ea typeface="华文楷体" panose="02010600040101010101" charset="-122"/>
              </a:defRPr>
            </a:lvl1pPr>
          </a:lstStyle>
          <a:p>
            <a:pPr lvl="0"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2" charset="-122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触发器特征方程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12647" name="矩形 112646">
            <a:hlinkClick r:id="rId1" action="ppaction://hlinksldjump"/>
          </p:cNvPr>
          <p:cNvSpPr/>
          <p:nvPr/>
        </p:nvSpPr>
        <p:spPr>
          <a:xfrm>
            <a:off x="595313" y="1876425"/>
            <a:ext cx="1773237" cy="473075"/>
          </a:xfrm>
          <a:solidFill>
            <a:schemeClr val="accent1"/>
          </a:solidFill>
          <a:ln w="9525">
            <a:noFill/>
          </a:ln>
        </p:spPr>
        <p:txBody>
          <a:bodyPr wrap="square" lIns="0" tIns="0" rIns="0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latin typeface="Times New Roman" panose="02020603050405020304" pitchFamily="2" charset="0"/>
                <a:ea typeface="华文楷体" panose="02010600040101010101" charset="-122"/>
              </a:defRPr>
            </a:lvl1pPr>
          </a:lstStyle>
          <a:p>
            <a:pPr lvl="0" algn="ctr"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黑体" panose="02010609060101010101" pitchFamily="2" charset="-122"/>
              </a:rPr>
              <a:t>Q</a:t>
            </a:r>
            <a:r>
              <a:rPr lang="en-US" altLang="zh-CN" sz="2800" baseline="30000">
                <a:solidFill>
                  <a:schemeClr val="tx1"/>
                </a:solidFill>
                <a:ea typeface="黑体" panose="02010609060101010101" pitchFamily="2" charset="-122"/>
              </a:rPr>
              <a:t>n+1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2" charset="-122"/>
              </a:rPr>
              <a:t>= D</a:t>
            </a:r>
            <a:endParaRPr lang="en-US" altLang="zh-CN" sz="280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12649" name="对象 112648"/>
          <p:cNvGraphicFramePr/>
          <p:nvPr/>
        </p:nvGraphicFramePr>
        <p:xfrm>
          <a:off x="3584575" y="1039178"/>
          <a:ext cx="4860925" cy="209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077085" imgH="993775" progId="Word.Picture.8">
                  <p:embed/>
                </p:oleObj>
              </mc:Choice>
              <mc:Fallback>
                <p:oleObj name="" r:id="rId2" imgW="2077085" imgH="99377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3584575" y="1039178"/>
                        <a:ext cx="4860925" cy="20904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097530" y="3505200"/>
            <a:ext cx="5834380" cy="3078480"/>
            <a:chOff x="5508" y="5520"/>
            <a:chExt cx="9188" cy="4848"/>
          </a:xfrm>
        </p:grpSpPr>
        <p:sp>
          <p:nvSpPr>
            <p:cNvPr id="112650" name="矩形 112649"/>
            <p:cNvSpPr/>
            <p:nvPr/>
          </p:nvSpPr>
          <p:spPr>
            <a:xfrm>
              <a:off x="11105" y="7084"/>
              <a:ext cx="853" cy="39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" name="对象 5"/>
            <p:cNvGraphicFramePr/>
            <p:nvPr/>
          </p:nvGraphicFramePr>
          <p:xfrm>
            <a:off x="5508" y="5520"/>
            <a:ext cx="9188" cy="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4" imgW="5829300" imgH="3076575" progId="Paint.Picture">
                    <p:embed/>
                  </p:oleObj>
                </mc:Choice>
                <mc:Fallback>
                  <p:oleObj name="" r:id="rId4" imgW="5829300" imgH="3076575" progId="Paint.Picture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08" y="5520"/>
                          <a:ext cx="9188" cy="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54" name="组合 112653"/>
            <p:cNvGrpSpPr/>
            <p:nvPr/>
          </p:nvGrpSpPr>
          <p:grpSpPr>
            <a:xfrm>
              <a:off x="5753" y="6454"/>
              <a:ext cx="1147" cy="720"/>
              <a:chOff x="658" y="2762"/>
              <a:chExt cx="459" cy="288"/>
            </a:xfrm>
          </p:grpSpPr>
          <p:sp>
            <p:nvSpPr>
              <p:cNvPr id="112655" name="矩形 112654"/>
              <p:cNvSpPr/>
              <p:nvPr/>
            </p:nvSpPr>
            <p:spPr>
              <a:xfrm>
                <a:off x="658" y="2823"/>
                <a:ext cx="341" cy="15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2656" name="组合 112655"/>
              <p:cNvGrpSpPr/>
              <p:nvPr/>
            </p:nvGrpSpPr>
            <p:grpSpPr>
              <a:xfrm>
                <a:off x="754" y="2762"/>
                <a:ext cx="363" cy="288"/>
                <a:chOff x="549" y="2886"/>
                <a:chExt cx="363" cy="288"/>
              </a:xfrm>
            </p:grpSpPr>
            <p:sp>
              <p:nvSpPr>
                <p:cNvPr id="112657" name="文本框 112656"/>
                <p:cNvSpPr txBox="1"/>
                <p:nvPr/>
              </p:nvSpPr>
              <p:spPr>
                <a:xfrm>
                  <a:off x="549" y="2886"/>
                  <a:ext cx="36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baseline="-25000">
                      <a:latin typeface="Arial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baseline="-25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658" name="直接连接符 112657"/>
                <p:cNvSpPr/>
                <p:nvPr/>
              </p:nvSpPr>
              <p:spPr>
                <a:xfrm>
                  <a:off x="589" y="2931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2651" name="组合 112650"/>
            <p:cNvGrpSpPr/>
            <p:nvPr/>
          </p:nvGrpSpPr>
          <p:grpSpPr>
            <a:xfrm>
              <a:off x="7136" y="6544"/>
              <a:ext cx="1199" cy="726"/>
              <a:chOff x="159" y="2886"/>
              <a:chExt cx="329" cy="183"/>
            </a:xfrm>
          </p:grpSpPr>
          <p:sp>
            <p:nvSpPr>
              <p:cNvPr id="112652" name="文本框 112651"/>
              <p:cNvSpPr txBox="1"/>
              <p:nvPr/>
            </p:nvSpPr>
            <p:spPr>
              <a:xfrm>
                <a:off x="159" y="2886"/>
                <a:ext cx="329" cy="1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>
                    <a:latin typeface="Arial" panose="020B0604020202020204" pitchFamily="34" charset="0"/>
                    <a:ea typeface="宋体" panose="02010600030101010101" pitchFamily="2" charset="-122"/>
                  </a:rPr>
                  <a:t>D   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53" name="直接连接符 112652"/>
              <p:cNvSpPr/>
              <p:nvPr/>
            </p:nvSpPr>
            <p:spPr>
              <a:xfrm>
                <a:off x="187" y="2895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17409"/>
          <p:cNvSpPr txBox="1"/>
          <p:nvPr/>
        </p:nvSpPr>
        <p:spPr>
          <a:xfrm>
            <a:off x="228600" y="255588"/>
            <a:ext cx="746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0">
                <a:latin typeface="楷体_GB2312" pitchFamily="1" charset="-122"/>
              </a:rPr>
              <a:t>1.  </a:t>
            </a:r>
            <a:r>
              <a:rPr lang="zh-CN" altLang="en-US" sz="2800" b="0">
                <a:latin typeface="楷体_GB2312" pitchFamily="1" charset="-122"/>
              </a:rPr>
              <a:t>观测</a:t>
            </a:r>
            <a:r>
              <a:rPr lang="en-US" altLang="zh-CN" sz="2800" b="0">
                <a:latin typeface="楷体_GB2312" pitchFamily="1" charset="-122"/>
              </a:rPr>
              <a:t>3</a:t>
            </a:r>
            <a:r>
              <a:rPr lang="zh-CN" altLang="en-US" sz="2800" b="0">
                <a:latin typeface="楷体_GB2312" pitchFamily="1" charset="-122"/>
              </a:rPr>
              <a:t>个以上的波形，应该如何操作？</a:t>
            </a:r>
            <a:endParaRPr lang="zh-CN" altLang="en-US" sz="2800" b="0">
              <a:latin typeface="楷体_GB2312" pitchFamily="1" charset="-122"/>
              <a:sym typeface="Symbol" panose="05050102010706020507" pitchFamily="2" charset="2"/>
            </a:endParaRPr>
          </a:p>
        </p:txBody>
      </p:sp>
      <p:graphicFrame>
        <p:nvGraphicFramePr>
          <p:cNvPr id="18434" name="对象 17410"/>
          <p:cNvGraphicFramePr>
            <a:graphicFrameLocks noChangeAspect="1"/>
          </p:cNvGraphicFramePr>
          <p:nvPr/>
        </p:nvGraphicFramePr>
        <p:xfrm>
          <a:off x="381000" y="4276725"/>
          <a:ext cx="43338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3" name="" r:id="rId1" imgW="4333875" imgH="1895475" progId="WPS.Doc.6">
                  <p:embed/>
                </p:oleObj>
              </mc:Choice>
              <mc:Fallback>
                <p:oleObj name="" r:id="rId1" imgW="4333875" imgH="1895475" progId="WPS.Doc.6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276725"/>
                        <a:ext cx="4333875" cy="189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文本框 17411"/>
          <p:cNvSpPr txBox="1"/>
          <p:nvPr/>
        </p:nvSpPr>
        <p:spPr>
          <a:xfrm>
            <a:off x="971550" y="765175"/>
            <a:ext cx="7720013" cy="93916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Char char="•"/>
            </a:pPr>
            <a:r>
              <a:rPr lang="en-US" altLang="zh-CN" b="0">
                <a:solidFill>
                  <a:schemeClr val="folHlink"/>
                </a:solidFill>
                <a:latin typeface="楷体_GB2312" pitchFamily="1" charset="-122"/>
              </a:rPr>
              <a:t> </a:t>
            </a:r>
            <a:r>
              <a:rPr lang="zh-CN" altLang="en-US" b="0">
                <a:solidFill>
                  <a:schemeClr val="folHlink"/>
                </a:solidFill>
                <a:latin typeface="楷体_GB2312" pitchFamily="1" charset="-122"/>
              </a:rPr>
              <a:t>所有波形与</a:t>
            </a:r>
            <a:r>
              <a:rPr lang="zh-CN" altLang="en-US" b="0">
                <a:solidFill>
                  <a:srgbClr val="FF0000"/>
                </a:solidFill>
                <a:latin typeface="楷体_GB2312" pitchFamily="1" charset="-122"/>
              </a:rPr>
              <a:t>频率最低</a:t>
            </a:r>
            <a:r>
              <a:rPr lang="zh-CN" altLang="en-US" b="0">
                <a:solidFill>
                  <a:schemeClr val="folHlink"/>
                </a:solidFill>
                <a:latin typeface="楷体_GB2312" pitchFamily="1" charset="-122"/>
              </a:rPr>
              <a:t>的波形比较！</a:t>
            </a:r>
            <a:endParaRPr lang="zh-CN" altLang="en-US" b="0">
              <a:solidFill>
                <a:schemeClr val="folHlink"/>
              </a:solidFill>
              <a:latin typeface="楷体_GB2312" pitchFamily="1" charset="-122"/>
            </a:endParaRP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Char char="•"/>
            </a:pPr>
            <a:r>
              <a:rPr lang="zh-CN" altLang="en-US" b="0">
                <a:solidFill>
                  <a:schemeClr val="folHlink"/>
                </a:solidFill>
                <a:latin typeface="楷体_GB2312" pitchFamily="1" charset="-122"/>
              </a:rPr>
              <a:t> 建议将</a:t>
            </a:r>
            <a:r>
              <a:rPr lang="zh-CN" altLang="en-US" b="0">
                <a:solidFill>
                  <a:srgbClr val="FF0000"/>
                </a:solidFill>
                <a:latin typeface="楷体_GB2312" pitchFamily="1" charset="-122"/>
              </a:rPr>
              <a:t>频率最低</a:t>
            </a:r>
            <a:r>
              <a:rPr lang="en-US" altLang="zh-CN" b="0">
                <a:solidFill>
                  <a:srgbClr val="FF0000"/>
                </a:solidFill>
                <a:latin typeface="楷体_GB2312" pitchFamily="1" charset="-122"/>
              </a:rPr>
              <a:t>(</a:t>
            </a:r>
            <a:r>
              <a:rPr lang="zh-CN" altLang="en-US" b="0">
                <a:solidFill>
                  <a:srgbClr val="FF0000"/>
                </a:solidFill>
                <a:latin typeface="楷体_GB2312" pitchFamily="1" charset="-122"/>
              </a:rPr>
              <a:t>周期最长</a:t>
            </a:r>
            <a:r>
              <a:rPr lang="en-US" altLang="zh-CN" b="0">
                <a:solidFill>
                  <a:srgbClr val="FF0000"/>
                </a:solidFill>
                <a:latin typeface="楷体_GB2312" pitchFamily="1" charset="-122"/>
              </a:rPr>
              <a:t>)</a:t>
            </a:r>
            <a:r>
              <a:rPr lang="zh-CN" altLang="en-US" b="0">
                <a:solidFill>
                  <a:schemeClr val="folHlink"/>
                </a:solidFill>
                <a:latin typeface="楷体_GB2312" pitchFamily="1" charset="-122"/>
              </a:rPr>
              <a:t>的信号始终保持在</a:t>
            </a:r>
            <a:r>
              <a:rPr lang="en-US" altLang="zh-CN" b="0">
                <a:solidFill>
                  <a:schemeClr val="folHlink"/>
                </a:solidFill>
                <a:latin typeface="楷体_GB2312" pitchFamily="1" charset="-122"/>
              </a:rPr>
              <a:t>CH1</a:t>
            </a:r>
            <a:r>
              <a:rPr lang="zh-CN" altLang="en-US" b="0">
                <a:solidFill>
                  <a:schemeClr val="folHlink"/>
                </a:solidFill>
                <a:latin typeface="楷体_GB2312" pitchFamily="1" charset="-122"/>
              </a:rPr>
              <a:t>中</a:t>
            </a:r>
            <a:endParaRPr lang="zh-CN" altLang="en-US" b="0">
              <a:solidFill>
                <a:schemeClr val="folHlink"/>
              </a:solidFill>
              <a:latin typeface="楷体_GB2312" pitchFamily="1" charset="-122"/>
            </a:endParaRPr>
          </a:p>
        </p:txBody>
      </p:sp>
      <p:graphicFrame>
        <p:nvGraphicFramePr>
          <p:cNvPr id="18436" name="对象 17412"/>
          <p:cNvGraphicFramePr>
            <a:graphicFrameLocks noChangeAspect="1"/>
          </p:cNvGraphicFramePr>
          <p:nvPr/>
        </p:nvGraphicFramePr>
        <p:xfrm>
          <a:off x="5181600" y="3895725"/>
          <a:ext cx="314325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4" name="" r:id="rId3" imgW="3144520" imgH="2344420" progId="WPS.Doc.6">
                  <p:embed/>
                </p:oleObj>
              </mc:Choice>
              <mc:Fallback>
                <p:oleObj name="" r:id="rId3" imgW="3144520" imgH="2344420" progId="WPS.Doc.6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3895725"/>
                        <a:ext cx="3143250" cy="234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17413"/>
          <p:cNvSpPr txBox="1"/>
          <p:nvPr/>
        </p:nvSpPr>
        <p:spPr>
          <a:xfrm>
            <a:off x="228600" y="181768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>
                <a:latin typeface="楷体_GB2312" pitchFamily="1" charset="-122"/>
              </a:rPr>
              <a:t>具体操作：</a:t>
            </a:r>
            <a:endParaRPr lang="zh-CN" altLang="en-US" b="0">
              <a:latin typeface="楷体_GB2312" pitchFamily="1" charset="-122"/>
            </a:endParaRPr>
          </a:p>
        </p:txBody>
      </p:sp>
      <p:sp>
        <p:nvSpPr>
          <p:cNvPr id="18438" name="文本框 17414"/>
          <p:cNvSpPr txBox="1"/>
          <p:nvPr/>
        </p:nvSpPr>
        <p:spPr>
          <a:xfrm>
            <a:off x="2057400" y="1817688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solidFill>
                  <a:schemeClr val="folHlink"/>
                </a:solidFill>
                <a:latin typeface="楷体_GB2312" pitchFamily="1" charset="-122"/>
                <a:sym typeface="Webdings" panose="05030102010509060703" pitchFamily="2" charset="2"/>
              </a:rPr>
              <a:t></a:t>
            </a:r>
            <a:r>
              <a:rPr lang="en-US" altLang="zh-CN" b="0">
                <a:latin typeface="楷体_GB2312" pitchFamily="1" charset="-122"/>
                <a:sym typeface="Webdings" panose="05030102010509060703" pitchFamily="2" charset="2"/>
              </a:rPr>
              <a:t> </a:t>
            </a:r>
            <a:r>
              <a:rPr lang="zh-CN" altLang="en-US" b="0">
                <a:latin typeface="楷体_GB2312" pitchFamily="1" charset="-122"/>
              </a:rPr>
              <a:t>选择频率最低的信号</a:t>
            </a:r>
            <a:r>
              <a:rPr lang="en-US" altLang="zh-CN" b="0">
                <a:latin typeface="楷体_GB2312" pitchFamily="1" charset="-122"/>
              </a:rPr>
              <a:t>Q2 </a:t>
            </a:r>
            <a:r>
              <a:rPr lang="en-US" altLang="zh-CN" b="0">
                <a:latin typeface="楷体_GB2312" pitchFamily="1" charset="-122"/>
                <a:sym typeface="Wingdings" panose="05000000000000000000" pitchFamily="2" charset="2"/>
              </a:rPr>
              <a:t> CH1</a:t>
            </a:r>
            <a:r>
              <a:rPr lang="zh-CN" altLang="en-US" b="0">
                <a:latin typeface="楷体_GB2312" pitchFamily="1" charset="-122"/>
                <a:sym typeface="Wingdings" panose="05000000000000000000" pitchFamily="2" charset="2"/>
              </a:rPr>
              <a:t>显示</a:t>
            </a:r>
            <a:endParaRPr lang="zh-CN" altLang="en-US" b="0">
              <a:latin typeface="楷体_GB2312" pitchFamily="1" charset="-122"/>
            </a:endParaRPr>
          </a:p>
        </p:txBody>
      </p:sp>
      <p:sp>
        <p:nvSpPr>
          <p:cNvPr id="18439" name="文本框 17415"/>
          <p:cNvSpPr txBox="1"/>
          <p:nvPr/>
        </p:nvSpPr>
        <p:spPr>
          <a:xfrm>
            <a:off x="2057400" y="2274888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solidFill>
                  <a:schemeClr val="folHlink"/>
                </a:solidFill>
                <a:latin typeface="楷体_GB2312" pitchFamily="1" charset="-122"/>
                <a:sym typeface="Webdings" panose="05030102010509060703" pitchFamily="2" charset="2"/>
              </a:rPr>
              <a:t> </a:t>
            </a:r>
            <a:r>
              <a:rPr lang="zh-CN" altLang="en-US" b="0">
                <a:latin typeface="楷体_GB2312" pitchFamily="1" charset="-122"/>
              </a:rPr>
              <a:t>触发信源选择</a:t>
            </a:r>
            <a:r>
              <a:rPr lang="zh-CN" altLang="en-US" b="0">
                <a:latin typeface="楷体_GB2312" pitchFamily="1" charset="-122"/>
                <a:sym typeface="Wingdings" panose="05000000000000000000" pitchFamily="2" charset="2"/>
              </a:rPr>
              <a:t> </a:t>
            </a:r>
            <a:r>
              <a:rPr lang="en-US" altLang="zh-CN" b="0">
                <a:latin typeface="楷体_GB2312" pitchFamily="1" charset="-122"/>
                <a:sym typeface="Wingdings" panose="05000000000000000000" pitchFamily="2" charset="2"/>
              </a:rPr>
              <a:t>CH1</a:t>
            </a:r>
            <a:endParaRPr lang="en-US" altLang="zh-CN" b="0">
              <a:latin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18440" name="文本框 17416"/>
          <p:cNvSpPr txBox="1"/>
          <p:nvPr/>
        </p:nvSpPr>
        <p:spPr>
          <a:xfrm>
            <a:off x="2057400" y="2732088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solidFill>
                  <a:schemeClr val="folHlink"/>
                </a:solidFill>
                <a:latin typeface="楷体_GB2312" pitchFamily="1" charset="-122"/>
                <a:sym typeface="Webdings" panose="05030102010509060703" pitchFamily="2" charset="2"/>
              </a:rPr>
              <a:t> </a:t>
            </a:r>
            <a:r>
              <a:rPr lang="zh-CN" altLang="en-US" b="0">
                <a:latin typeface="楷体_GB2312" pitchFamily="1" charset="-122"/>
              </a:rPr>
              <a:t>其它信号</a:t>
            </a:r>
            <a:r>
              <a:rPr lang="en-US" altLang="zh-CN" b="0">
                <a:latin typeface="楷体_GB2312" pitchFamily="1" charset="-122"/>
              </a:rPr>
              <a:t>CP</a:t>
            </a:r>
            <a:r>
              <a:rPr lang="zh-CN" altLang="en-US" b="0">
                <a:latin typeface="楷体_GB2312" pitchFamily="1" charset="-122"/>
              </a:rPr>
              <a:t>、</a:t>
            </a:r>
            <a:r>
              <a:rPr lang="en-US" altLang="zh-CN" b="0">
                <a:latin typeface="楷体_GB2312" pitchFamily="1" charset="-122"/>
              </a:rPr>
              <a:t>Q1</a:t>
            </a:r>
            <a:r>
              <a:rPr lang="zh-CN" altLang="en-US" b="0">
                <a:latin typeface="楷体_GB2312" pitchFamily="1" charset="-122"/>
              </a:rPr>
              <a:t>分别送</a:t>
            </a:r>
            <a:r>
              <a:rPr lang="zh-CN" altLang="en-US" b="0">
                <a:latin typeface="楷体_GB2312" pitchFamily="1" charset="-122"/>
                <a:sym typeface="Wingdings" panose="05000000000000000000" pitchFamily="2" charset="2"/>
              </a:rPr>
              <a:t> </a:t>
            </a:r>
            <a:r>
              <a:rPr lang="en-US" altLang="zh-CN" b="0">
                <a:latin typeface="楷体_GB2312" pitchFamily="1" charset="-122"/>
                <a:sym typeface="Wingdings" panose="05000000000000000000" pitchFamily="2" charset="2"/>
              </a:rPr>
              <a:t>CH2</a:t>
            </a:r>
            <a:r>
              <a:rPr lang="zh-CN" altLang="en-US" b="0">
                <a:latin typeface="楷体_GB2312" pitchFamily="1" charset="-122"/>
                <a:sym typeface="Wingdings" panose="05000000000000000000" pitchFamily="2" charset="2"/>
              </a:rPr>
              <a:t>显示</a:t>
            </a:r>
            <a:endParaRPr lang="zh-CN" altLang="en-US" b="0">
              <a:latin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18441" name="直接连接符 17417"/>
          <p:cNvSpPr/>
          <p:nvPr/>
        </p:nvSpPr>
        <p:spPr>
          <a:xfrm>
            <a:off x="5105400" y="5210175"/>
            <a:ext cx="3505200" cy="0"/>
          </a:xfrm>
          <a:prstGeom prst="line">
            <a:avLst/>
          </a:prstGeom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2" name="文本框 17418"/>
          <p:cNvSpPr txBox="1"/>
          <p:nvPr/>
        </p:nvSpPr>
        <p:spPr>
          <a:xfrm>
            <a:off x="152400" y="336232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>
                <a:solidFill>
                  <a:srgbClr val="FF0000"/>
                </a:solidFill>
                <a:latin typeface="楷体_GB2312" pitchFamily="1" charset="-122"/>
              </a:rPr>
              <a:t>错误的操作：</a:t>
            </a:r>
            <a:endParaRPr lang="zh-CN" altLang="en-US" sz="2000" b="0">
              <a:solidFill>
                <a:srgbClr val="FF0000"/>
              </a:solidFill>
              <a:latin typeface="楷体_GB2312" pitchFamily="1" charset="-122"/>
            </a:endParaRPr>
          </a:p>
        </p:txBody>
      </p:sp>
      <p:sp>
        <p:nvSpPr>
          <p:cNvPr id="18443" name="文本框 17419"/>
          <p:cNvSpPr txBox="1"/>
          <p:nvPr/>
        </p:nvSpPr>
        <p:spPr>
          <a:xfrm>
            <a:off x="1905000" y="3362325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楷体_GB2312" pitchFamily="1" charset="-122"/>
              </a:rPr>
              <a:t>①</a:t>
            </a:r>
            <a:r>
              <a:rPr lang="zh-CN" altLang="en-US" sz="2000" b="0">
                <a:latin typeface="楷体_GB2312" pitchFamily="1" charset="-122"/>
              </a:rPr>
              <a:t>观察</a:t>
            </a:r>
            <a:r>
              <a:rPr lang="en-US" altLang="zh-CN" sz="2000" b="0">
                <a:latin typeface="楷体_GB2312" pitchFamily="1" charset="-122"/>
              </a:rPr>
              <a:t>CP</a:t>
            </a:r>
            <a:r>
              <a:rPr lang="zh-CN" altLang="en-US" sz="2000" b="0">
                <a:latin typeface="楷体_GB2312" pitchFamily="1" charset="-122"/>
              </a:rPr>
              <a:t>和</a:t>
            </a:r>
            <a:r>
              <a:rPr lang="en-US" altLang="zh-CN" sz="2000" b="0">
                <a:latin typeface="楷体_GB2312" pitchFamily="1" charset="-122"/>
              </a:rPr>
              <a:t>Q1</a:t>
            </a:r>
            <a:endParaRPr lang="en-US" altLang="zh-CN" sz="2000" b="0">
              <a:latin typeface="楷体_GB2312" pitchFamily="1" charset="-122"/>
            </a:endParaRPr>
          </a:p>
        </p:txBody>
      </p:sp>
      <p:sp>
        <p:nvSpPr>
          <p:cNvPr id="18444" name="文本框 17420"/>
          <p:cNvSpPr txBox="1"/>
          <p:nvPr/>
        </p:nvSpPr>
        <p:spPr>
          <a:xfrm>
            <a:off x="1905000" y="3743325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楷体_GB2312" pitchFamily="1" charset="-122"/>
              </a:rPr>
              <a:t>②</a:t>
            </a:r>
            <a:r>
              <a:rPr lang="zh-CN" altLang="en-US" sz="2000" b="0">
                <a:latin typeface="楷体_GB2312" pitchFamily="1" charset="-122"/>
              </a:rPr>
              <a:t>观察</a:t>
            </a:r>
            <a:r>
              <a:rPr lang="en-US" altLang="zh-CN" sz="2000" b="0">
                <a:latin typeface="楷体_GB2312" pitchFamily="1" charset="-122"/>
              </a:rPr>
              <a:t>CP</a:t>
            </a:r>
            <a:r>
              <a:rPr lang="zh-CN" altLang="en-US" sz="2000" b="0">
                <a:latin typeface="楷体_GB2312" pitchFamily="1" charset="-122"/>
              </a:rPr>
              <a:t>和</a:t>
            </a:r>
            <a:r>
              <a:rPr lang="en-US" altLang="zh-CN" sz="2000" b="0">
                <a:latin typeface="楷体_GB2312" pitchFamily="1" charset="-122"/>
              </a:rPr>
              <a:t>Q2</a:t>
            </a:r>
            <a:endParaRPr lang="en-US" altLang="zh-CN" sz="2000" b="0">
              <a:latin typeface="楷体_GB2312" pitchFamily="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39" grpId="0"/>
      <p:bldP spid="18440" grpId="0"/>
      <p:bldP spid="18442" grpId="0"/>
      <p:bldP spid="18443" grpId="0"/>
      <p:bldP spid="184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973138" y="-19050"/>
            <a:ext cx="7793037" cy="846138"/>
          </a:xfrm>
        </p:spPr>
        <p:txBody>
          <a:bodyPr wrap="square" anchor="b"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</a:rPr>
              <a:t>注意事项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692150" y="958850"/>
            <a:ext cx="7772400" cy="5756910"/>
          </a:xfrm>
        </p:spPr>
        <p:txBody>
          <a:bodyPr wrap="square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1．电源	（</a:t>
            </a:r>
            <a:r>
              <a:rPr lang="en-US" altLang="x-none" b="0" dirty="0">
                <a:sym typeface="+mn-ea"/>
              </a:rPr>
              <a:t>V</a:t>
            </a:r>
            <a:r>
              <a:rPr lang="en-US" altLang="x-none" b="0" baseline="-25000" dirty="0">
                <a:sym typeface="+mn-ea"/>
              </a:rPr>
              <a:t>CC</a:t>
            </a:r>
            <a:r>
              <a:rPr lang="en-US" altLang="x-none" b="0" dirty="0">
                <a:solidFill>
                  <a:schemeClr val="tx1"/>
                </a:solidFill>
              </a:rPr>
              <a:t>,V</a:t>
            </a:r>
            <a:r>
              <a:rPr lang="en-US" altLang="x-none" b="0" baseline="-25000" dirty="0">
                <a:solidFill>
                  <a:schemeClr val="tx1"/>
                </a:solidFill>
              </a:rPr>
              <a:t>DD</a:t>
            </a:r>
            <a:r>
              <a:rPr lang="en-US" altLang="x-none" b="0" dirty="0">
                <a:solidFill>
                  <a:schemeClr val="tx1"/>
                </a:solidFill>
              </a:rPr>
              <a:t>=＋5V、GND,V</a:t>
            </a:r>
            <a:r>
              <a:rPr lang="en-US" altLang="x-none" b="0" baseline="-25000" dirty="0">
                <a:solidFill>
                  <a:schemeClr val="tx1"/>
                </a:solidFill>
              </a:rPr>
              <a:t>SS</a:t>
            </a:r>
            <a:r>
              <a:rPr lang="en-US" altLang="x-none" b="0" dirty="0">
                <a:solidFill>
                  <a:schemeClr val="tx1"/>
                </a:solidFill>
              </a:rPr>
              <a:t>=</a:t>
            </a:r>
            <a:r>
              <a:rPr lang="zh-CN" altLang="en-US" b="0" dirty="0">
                <a:solidFill>
                  <a:schemeClr val="tx1"/>
                </a:solidFill>
              </a:rPr>
              <a:t>地）	核对无误，再接入！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2．输出端切忌短路、线与！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3．多余输入端处理方法——不能悬空</a:t>
            </a:r>
            <a:endParaRPr lang="zh-CN" altLang="en-US" b="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x-none" b="0" dirty="0">
                <a:solidFill>
                  <a:schemeClr val="tx1"/>
                </a:solidFill>
              </a:rPr>
              <a:t>CMOS</a:t>
            </a:r>
            <a:r>
              <a:rPr lang="zh-CN" altLang="en-US" b="0" dirty="0">
                <a:solidFill>
                  <a:schemeClr val="tx1"/>
                </a:solidFill>
              </a:rPr>
              <a:t>与非门、与门：接+5</a:t>
            </a:r>
            <a:r>
              <a:rPr lang="en-US" altLang="x-none" b="0" dirty="0">
                <a:solidFill>
                  <a:schemeClr val="tx1"/>
                </a:solidFill>
              </a:rPr>
              <a:t>V</a:t>
            </a:r>
            <a:endParaRPr lang="en-US" altLang="x-none" b="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x-none" b="0" dirty="0">
                <a:solidFill>
                  <a:schemeClr val="tx1"/>
                </a:solidFill>
              </a:rPr>
              <a:t>CMOS</a:t>
            </a:r>
            <a:r>
              <a:rPr lang="zh-CN" altLang="en-US" b="0" dirty="0">
                <a:solidFill>
                  <a:schemeClr val="tx1"/>
                </a:solidFill>
              </a:rPr>
              <a:t>或非门、或门：接地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23560" name="Picture 8" descr="DSC00027"/>
          <p:cNvPicPr>
            <a:picLocks noChangeAspect="1"/>
          </p:cNvPicPr>
          <p:nvPr/>
        </p:nvPicPr>
        <p:blipFill>
          <a:blip r:embed="rId1"/>
          <a:srcRect t="69946"/>
          <a:stretch>
            <a:fillRect/>
          </a:stretch>
        </p:blipFill>
        <p:spPr>
          <a:xfrm>
            <a:off x="827088" y="2462213"/>
            <a:ext cx="7280275" cy="123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1" name="Oval 9"/>
          <p:cNvSpPr/>
          <p:nvPr/>
        </p:nvSpPr>
        <p:spPr>
          <a:xfrm>
            <a:off x="6732588" y="2701925"/>
            <a:ext cx="1223962" cy="1152525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23562" name="Text Box 10"/>
          <p:cNvSpPr txBox="1"/>
          <p:nvPr/>
        </p:nvSpPr>
        <p:spPr>
          <a:xfrm>
            <a:off x="1476375" y="1992313"/>
            <a:ext cx="6948488" cy="420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hlink"/>
                </a:solidFill>
                <a:latin typeface="Tahoma" panose="020B0604030504040204" pitchFamily="2" charset="0"/>
              </a:rPr>
              <a:t>Vcc/V</a:t>
            </a:r>
            <a:r>
              <a:rPr lang="en-US" altLang="x-none" sz="1400" b="1" dirty="0">
                <a:solidFill>
                  <a:schemeClr val="hlink"/>
                </a:solidFill>
                <a:latin typeface="Tahoma" panose="020B0604030504040204" pitchFamily="2" charset="0"/>
              </a:rPr>
              <a:t>DD</a:t>
            </a:r>
            <a:r>
              <a:rPr lang="zh-CN" altLang="en-US" b="1" dirty="0">
                <a:solidFill>
                  <a:schemeClr val="hlink"/>
                </a:solidFill>
                <a:latin typeface="Tahoma" panose="020B0604030504040204" pitchFamily="2" charset="0"/>
              </a:rPr>
              <a:t>－</a:t>
            </a:r>
            <a:r>
              <a:rPr lang="en-US" altLang="x-none" b="1" dirty="0">
                <a:solidFill>
                  <a:schemeClr val="hlink"/>
                </a:solidFill>
                <a:latin typeface="Tahoma" panose="020B0604030504040204" pitchFamily="2" charset="0"/>
              </a:rPr>
              <a:t>+5V</a:t>
            </a:r>
            <a:r>
              <a:rPr lang="zh-CN" altLang="en-US" b="1" dirty="0">
                <a:solidFill>
                  <a:schemeClr val="hlink"/>
                </a:solidFill>
                <a:latin typeface="Tahoma" panose="020B0604030504040204" pitchFamily="2" charset="0"/>
              </a:rPr>
              <a:t>，</a:t>
            </a:r>
            <a:r>
              <a:rPr lang="en-US" altLang="x-none" b="1" dirty="0">
                <a:latin typeface="Tahoma" panose="020B0604030504040204" pitchFamily="2" charset="0"/>
              </a:rPr>
              <a:t>GND/Vss</a:t>
            </a:r>
            <a:r>
              <a:rPr lang="zh-CN" altLang="en-US" b="1" dirty="0">
                <a:latin typeface="Tahoma" panose="020B0604030504040204" pitchFamily="2" charset="0"/>
              </a:rPr>
              <a:t>－电源负极，公共地</a:t>
            </a:r>
            <a:endParaRPr lang="zh-CN" altLang="en-US" b="1" dirty="0">
              <a:latin typeface="Tahoma" panose="020B0604030504040204" pitchFamily="2" charset="0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4427538" y="3829050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2" charset="0"/>
              </a:rPr>
              <a:t>常用于数字实验的</a:t>
            </a:r>
            <a:r>
              <a:rPr lang="zh-CN" altLang="en-US" b="1" dirty="0">
                <a:latin typeface="Tahoma" panose="020B0604030504040204" pitchFamily="2" charset="0"/>
              </a:rPr>
              <a:t>固定</a:t>
            </a:r>
            <a:r>
              <a:rPr lang="en-US" altLang="x-none" b="1" dirty="0">
                <a:solidFill>
                  <a:schemeClr val="folHlink"/>
                </a:solidFill>
                <a:latin typeface="Tahoma" panose="020B0604030504040204" pitchFamily="2" charset="0"/>
              </a:rPr>
              <a:t>5V</a:t>
            </a:r>
            <a:r>
              <a:rPr lang="zh-CN" altLang="en-US" b="1" dirty="0">
                <a:solidFill>
                  <a:schemeClr val="folHlink"/>
                </a:solidFill>
                <a:latin typeface="Tahoma" panose="020B0604030504040204" pitchFamily="2" charset="0"/>
              </a:rPr>
              <a:t>电源</a:t>
            </a:r>
            <a:endParaRPr lang="zh-CN" altLang="en-US" b="1" dirty="0">
              <a:solidFill>
                <a:schemeClr val="folHlink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bldLvl="0" animBg="1"/>
      <p:bldP spid="23562" grpId="0"/>
      <p:bldP spid="235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sz="quarter"/>
          </p:nvPr>
        </p:nvSpPr>
        <p:spPr/>
        <p:txBody>
          <a:bodyPr wrap="square" anchor="b"/>
          <a:lstStyle/>
          <a:p>
            <a:pPr eaLnBrk="1" hangingPunct="1"/>
            <a:r>
              <a:rPr lang="zh-CN" altLang="en-US"/>
              <a:t>注意事项</a:t>
            </a:r>
            <a:endParaRPr lang="zh-CN" altLang="en-US"/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7838" y="1358900"/>
          <a:ext cx="3554412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7" name="" r:id="rId1" imgW="2077085" imgH="829310" progId="WPS.Doc.6">
                  <p:embed/>
                </p:oleObj>
              </mc:Choice>
              <mc:Fallback>
                <p:oleObj name="" r:id="rId1" imgW="2077085" imgH="829310" progId="WPS.Doc.6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477838" y="1358900"/>
                        <a:ext cx="3554412" cy="1550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6325" y="1133475"/>
          <a:ext cx="35163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8" name="" r:id="rId3" imgW="2077085" imgH="1362710" progId="WPS.Doc.6">
                  <p:embed/>
                </p:oleObj>
              </mc:Choice>
              <mc:Fallback>
                <p:oleObj name="" r:id="rId3" imgW="2077085" imgH="1362710" progId="WPS.Doc.6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4886325" y="1133475"/>
                        <a:ext cx="3516313" cy="2279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6325" y="3487738"/>
          <a:ext cx="35163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9" name="" r:id="rId5" imgW="2077085" imgH="1362710" progId="WPS.Doc.6">
                  <p:embed/>
                </p:oleObj>
              </mc:Choice>
              <mc:Fallback>
                <p:oleObj name="" r:id="rId5" imgW="2077085" imgH="1362710" progId="WPS.Doc.6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4886325" y="3487738"/>
                        <a:ext cx="3516313" cy="232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6250" y="3757613"/>
          <a:ext cx="3554413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0" name="" r:id="rId7" imgW="2077085" imgH="829310" progId="WPS.Doc.6">
                  <p:embed/>
                </p:oleObj>
              </mc:Choice>
              <mc:Fallback>
                <p:oleObj name="" r:id="rId7" imgW="2077085" imgH="829310" progId="WPS.Doc.6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476250" y="3757613"/>
                        <a:ext cx="3554413" cy="1550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Oval 12"/>
          <p:cNvSpPr/>
          <p:nvPr/>
        </p:nvSpPr>
        <p:spPr>
          <a:xfrm>
            <a:off x="3346450" y="2271713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88" name="Oval 13"/>
          <p:cNvSpPr/>
          <p:nvPr/>
        </p:nvSpPr>
        <p:spPr>
          <a:xfrm>
            <a:off x="522288" y="1089025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89" name="Oval 14"/>
          <p:cNvSpPr/>
          <p:nvPr/>
        </p:nvSpPr>
        <p:spPr>
          <a:xfrm>
            <a:off x="7767638" y="2303463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0490" name="Oval 15"/>
          <p:cNvSpPr/>
          <p:nvPr/>
        </p:nvSpPr>
        <p:spPr>
          <a:xfrm>
            <a:off x="4932363" y="863600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grpSp>
        <p:nvGrpSpPr>
          <p:cNvPr id="20491" name="Group 18"/>
          <p:cNvGrpSpPr/>
          <p:nvPr/>
        </p:nvGrpSpPr>
        <p:grpSpPr>
          <a:xfrm>
            <a:off x="3492500" y="2843213"/>
            <a:ext cx="377825" cy="342900"/>
            <a:chOff x="0" y="0"/>
            <a:chExt cx="181" cy="136"/>
          </a:xfrm>
        </p:grpSpPr>
        <p:sp>
          <p:nvSpPr>
            <p:cNvPr id="20492" name="Line 16"/>
            <p:cNvSpPr/>
            <p:nvPr/>
          </p:nvSpPr>
          <p:spPr>
            <a:xfrm>
              <a:off x="90" y="0"/>
              <a:ext cx="0" cy="13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Line 17"/>
            <p:cNvSpPr/>
            <p:nvPr/>
          </p:nvSpPr>
          <p:spPr>
            <a:xfrm>
              <a:off x="0" y="136"/>
              <a:ext cx="181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494" name="Text Box 20"/>
          <p:cNvSpPr txBox="1"/>
          <p:nvPr/>
        </p:nvSpPr>
        <p:spPr>
          <a:xfrm>
            <a:off x="179388" y="692150"/>
            <a:ext cx="792162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2" charset="0"/>
              </a:rPr>
              <a:t>+5V</a:t>
            </a:r>
            <a:endParaRPr lang="en-US" altLang="x-none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  <p:sp>
        <p:nvSpPr>
          <p:cNvPr id="20495" name="Line 19"/>
          <p:cNvSpPr/>
          <p:nvPr/>
        </p:nvSpPr>
        <p:spPr>
          <a:xfrm flipH="1" flipV="1">
            <a:off x="792163" y="998538"/>
            <a:ext cx="179387" cy="404812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496" name="Line 21"/>
          <p:cNvSpPr/>
          <p:nvPr/>
        </p:nvSpPr>
        <p:spPr>
          <a:xfrm flipH="1" flipV="1">
            <a:off x="2322513" y="2843213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497" name="Line 22"/>
          <p:cNvSpPr/>
          <p:nvPr/>
        </p:nvSpPr>
        <p:spPr>
          <a:xfrm flipH="1" flipV="1">
            <a:off x="1871663" y="2843213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498" name="Line 23"/>
          <p:cNvSpPr/>
          <p:nvPr/>
        </p:nvSpPr>
        <p:spPr>
          <a:xfrm flipH="1" flipV="1">
            <a:off x="6237288" y="2843213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499" name="Line 24"/>
          <p:cNvSpPr/>
          <p:nvPr/>
        </p:nvSpPr>
        <p:spPr>
          <a:xfrm flipH="1" flipV="1">
            <a:off x="7586663" y="2843213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0" name="Text Box 25"/>
          <p:cNvSpPr txBox="1"/>
          <p:nvPr/>
        </p:nvSpPr>
        <p:spPr>
          <a:xfrm>
            <a:off x="161925" y="5815013"/>
            <a:ext cx="5219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</a:rPr>
              <a:t>多余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</a:rPr>
              <a:t>输入端</a:t>
            </a:r>
            <a:r>
              <a:rPr lang="zh-CN" altLang="en-US" dirty="0">
                <a:latin typeface="Times New Roman" panose="02020603050405020304" pitchFamily="2" charset="0"/>
              </a:rPr>
              <a:t>处理方法——不能悬空</a:t>
            </a:r>
            <a:r>
              <a:rPr lang="en-US" altLang="x-none" dirty="0">
                <a:latin typeface="Times New Roman" panose="02020603050405020304" pitchFamily="2" charset="0"/>
              </a:rPr>
              <a:t>?</a:t>
            </a:r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20501" name="Line 26"/>
          <p:cNvSpPr/>
          <p:nvPr/>
        </p:nvSpPr>
        <p:spPr>
          <a:xfrm flipH="1">
            <a:off x="2771775" y="1089025"/>
            <a:ext cx="0" cy="360363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2" name="Line 27"/>
          <p:cNvSpPr/>
          <p:nvPr/>
        </p:nvSpPr>
        <p:spPr>
          <a:xfrm flipH="1">
            <a:off x="2320925" y="1089025"/>
            <a:ext cx="0" cy="360363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3" name="Line 28"/>
          <p:cNvSpPr/>
          <p:nvPr/>
        </p:nvSpPr>
        <p:spPr>
          <a:xfrm flipH="1">
            <a:off x="6732588" y="998538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4" name="Line 29"/>
          <p:cNvSpPr/>
          <p:nvPr/>
        </p:nvSpPr>
        <p:spPr>
          <a:xfrm flipH="1">
            <a:off x="8081963" y="998538"/>
            <a:ext cx="0" cy="360362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 txBox="1">
            <a:spLocks noGrp="1"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31800" y="1763713"/>
            <a:ext cx="3802063" cy="693737"/>
          </a:xfrm>
        </p:spPr>
        <p:txBody>
          <a:bodyPr wrap="square" anchor="b"/>
          <a:lstStyle/>
          <a:p>
            <a:pPr eaLnBrk="1" hangingPunct="1"/>
            <a:r>
              <a:rPr lang="zh-CN" altLang="en-US"/>
              <a:t>芯片管脚图</a:t>
            </a:r>
            <a:endParaRPr lang="zh-CN" altLang="en-US"/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76200" y="3429000"/>
          <a:ext cx="4343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21" name="" r:id="rId1" imgW="2077085" imgH="829310" progId="WPS.Doc.6">
                  <p:embed/>
                </p:oleObj>
              </mc:Choice>
              <mc:Fallback>
                <p:oleObj name="" r:id="rId1" imgW="2077085" imgH="829310" progId="WPS.Doc.6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76200" y="3429000"/>
                        <a:ext cx="43434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4572000" y="3429000"/>
          <a:ext cx="4572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22" name="" r:id="rId3" imgW="2077085" imgH="829310" progId="WPS.Doc.6">
                  <p:embed/>
                </p:oleObj>
              </mc:Choice>
              <mc:Fallback>
                <p:oleObj name="" r:id="rId3" imgW="2077085" imgH="829310" progId="WPS.Doc.6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4572000" y="3429000"/>
                        <a:ext cx="4572000" cy="185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4572000" y="0"/>
          <a:ext cx="45720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23" name="" r:id="rId5" imgW="2362200" imgH="838200" progId="WPS.Doc.6">
                  <p:embed/>
                </p:oleObj>
              </mc:Choice>
              <mc:Fallback>
                <p:oleObj name="" r:id="rId5" imgW="2362200" imgH="838200" progId="WPS.Doc.6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4572000" cy="265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7"/>
          <p:cNvSpPr txBox="1"/>
          <p:nvPr/>
        </p:nvSpPr>
        <p:spPr>
          <a:xfrm>
            <a:off x="4953000" y="2667000"/>
            <a:ext cx="34353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MC14027    CD4027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11" name="Text Box 8"/>
          <p:cNvSpPr txBox="1"/>
          <p:nvPr/>
        </p:nvSpPr>
        <p:spPr>
          <a:xfrm>
            <a:off x="381000" y="5486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</a:rPr>
              <a:t>MC14011    CD4011</a:t>
            </a:r>
            <a:endParaRPr lang="en-US" altLang="x-none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12" name="Text Box 9"/>
          <p:cNvSpPr txBox="1"/>
          <p:nvPr/>
        </p:nvSpPr>
        <p:spPr>
          <a:xfrm>
            <a:off x="4932363" y="5516563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ahoma" panose="020B0604030504040204" pitchFamily="2" charset="0"/>
                <a:ea typeface="宋体" panose="02010600030101010101" pitchFamily="2" charset="-122"/>
              </a:rPr>
              <a:t>MC14023    CD4023</a:t>
            </a:r>
            <a:endParaRPr lang="en-US" altLang="x-none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13" name="Oval 10"/>
          <p:cNvSpPr/>
          <p:nvPr/>
        </p:nvSpPr>
        <p:spPr>
          <a:xfrm>
            <a:off x="3581400" y="4343400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14" name="Oval 11"/>
          <p:cNvSpPr/>
          <p:nvPr/>
        </p:nvSpPr>
        <p:spPr>
          <a:xfrm>
            <a:off x="304800" y="3200400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1515" name="Line 13"/>
          <p:cNvSpPr/>
          <p:nvPr/>
        </p:nvSpPr>
        <p:spPr>
          <a:xfrm>
            <a:off x="0" y="3048000"/>
            <a:ext cx="91440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6" name="Line 14"/>
          <p:cNvSpPr/>
          <p:nvPr/>
        </p:nvSpPr>
        <p:spPr>
          <a:xfrm>
            <a:off x="4495800" y="0"/>
            <a:ext cx="0" cy="68580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矩形 115713"/>
          <p:cNvSpPr/>
          <p:nvPr/>
        </p:nvSpPr>
        <p:spPr>
          <a:xfrm>
            <a:off x="360363" y="3157538"/>
            <a:ext cx="4572000" cy="3024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15833" name="表格 115832"/>
          <p:cNvGraphicFramePr/>
          <p:nvPr/>
        </p:nvGraphicFramePr>
        <p:xfrm>
          <a:off x="5285105" y="3475355"/>
          <a:ext cx="3492817" cy="2325371"/>
        </p:xfrm>
        <a:graphic>
          <a:graphicData uri="http://schemas.openxmlformats.org/drawingml/2006/table">
            <a:tbl>
              <a:tblPr/>
              <a:tblGrid>
                <a:gridCol w="655955"/>
                <a:gridCol w="654050"/>
                <a:gridCol w="506095"/>
                <a:gridCol w="554355"/>
                <a:gridCol w="566737"/>
                <a:gridCol w="555625"/>
              </a:tblGrid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Q</a:t>
                      </a:r>
                      <a:r>
                        <a:rPr lang="en-US" altLang="zh-CN" baseline="-25000"/>
                        <a:t>1</a:t>
                      </a:r>
                      <a:endParaRPr lang="en-US" altLang="zh-CN" baseline="-25000"/>
                    </a:p>
                  </a:txBody>
                  <a:tcPr marT="19050" marB="1905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Q</a:t>
                      </a:r>
                      <a:r>
                        <a:rPr lang="en-US" altLang="zh-CN" baseline="-25000"/>
                        <a:t>0</a:t>
                      </a:r>
                      <a:endParaRPr lang="en-US" altLang="zh-CN" baseline="-25000"/>
                    </a:p>
                  </a:txBody>
                  <a:tcPr marT="19050" marB="1905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r>
                        <a:rPr lang="en-US" altLang="zh-CN" sz="2400" baseline="-25000"/>
                        <a:t>3</a:t>
                      </a:r>
                      <a:endParaRPr lang="en-US" altLang="zh-CN" sz="2400" baseline="-25000"/>
                    </a:p>
                  </a:txBody>
                  <a:tcPr marT="19050" marB="1905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r>
                        <a:rPr lang="en-US" altLang="zh-CN" sz="2400" baseline="-25000"/>
                        <a:t>2</a:t>
                      </a:r>
                      <a:endParaRPr lang="en-US" altLang="zh-CN" sz="2400" baseline="-25000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r>
                        <a:rPr lang="en-US" altLang="zh-CN" sz="2400" baseline="-25000"/>
                        <a:t>1</a:t>
                      </a:r>
                      <a:endParaRPr lang="en-US" altLang="zh-CN" sz="2400" baseline="-25000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Y</a:t>
                      </a:r>
                      <a:r>
                        <a:rPr lang="en-US" altLang="zh-CN" sz="2400" baseline="-25000"/>
                        <a:t>0</a:t>
                      </a:r>
                      <a:endParaRPr lang="en-US" altLang="zh-CN" sz="2400" baseline="-25000"/>
                    </a:p>
                  </a:txBody>
                  <a:tcPr marT="19050" marB="19050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48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T="19050" marB="1905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T="19050" marB="19050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5756" name="矩形 115755"/>
          <p:cNvSpPr/>
          <p:nvPr/>
        </p:nvSpPr>
        <p:spPr>
          <a:xfrm>
            <a:off x="395288" y="736600"/>
            <a:ext cx="8451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74HC74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和逻辑门设计并组装一个模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的计数器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5757" name="矩形 115756"/>
          <p:cNvSpPr/>
          <p:nvPr/>
        </p:nvSpPr>
        <p:spPr>
          <a:xfrm>
            <a:off x="395288" y="1236663"/>
            <a:ext cx="8388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用逻辑门设计并组装 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2-4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线译码器”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5758" name="矩形 115757"/>
          <p:cNvSpPr/>
          <p:nvPr/>
        </p:nvSpPr>
        <p:spPr>
          <a:xfrm>
            <a:off x="395288" y="1697038"/>
            <a:ext cx="86042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1Hz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每次只允许一只发光管亮，使发光二极管轮流发光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(LED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要求按顺序装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5759" name="矩形 115758"/>
          <p:cNvSpPr/>
          <p:nvPr/>
        </p:nvSpPr>
        <p:spPr>
          <a:xfrm>
            <a:off x="254000" y="189230"/>
            <a:ext cx="9107805" cy="3860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一：实验任务：</a:t>
            </a: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D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触发器与逻辑门应用电路设计</a:t>
            </a:r>
            <a:endParaRPr lang="zh-CN" altLang="en-US" sz="3200" dirty="0">
              <a:solidFill>
                <a:srgbClr val="0070C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115760" name="组合 115759"/>
          <p:cNvGrpSpPr/>
          <p:nvPr/>
        </p:nvGrpSpPr>
        <p:grpSpPr>
          <a:xfrm>
            <a:off x="250825" y="3043238"/>
            <a:ext cx="4645025" cy="2705100"/>
            <a:chOff x="45" y="1918"/>
            <a:chExt cx="2926" cy="1704"/>
          </a:xfrm>
        </p:grpSpPr>
        <p:grpSp>
          <p:nvGrpSpPr>
            <p:cNvPr id="115761" name="组合 115760"/>
            <p:cNvGrpSpPr/>
            <p:nvPr/>
          </p:nvGrpSpPr>
          <p:grpSpPr>
            <a:xfrm>
              <a:off x="45" y="1918"/>
              <a:ext cx="2926" cy="1704"/>
              <a:chOff x="408" y="256"/>
              <a:chExt cx="2926" cy="1704"/>
            </a:xfrm>
          </p:grpSpPr>
          <p:grpSp>
            <p:nvGrpSpPr>
              <p:cNvPr id="115762" name="组合 115761"/>
              <p:cNvGrpSpPr/>
              <p:nvPr/>
            </p:nvGrpSpPr>
            <p:grpSpPr>
              <a:xfrm>
                <a:off x="853" y="721"/>
                <a:ext cx="593" cy="1238"/>
                <a:chOff x="1387" y="476"/>
                <a:chExt cx="608" cy="1253"/>
              </a:xfrm>
            </p:grpSpPr>
            <p:sp>
              <p:nvSpPr>
                <p:cNvPr id="115763" name="文本框 115762"/>
                <p:cNvSpPr txBox="1"/>
                <p:nvPr/>
              </p:nvSpPr>
              <p:spPr>
                <a:xfrm>
                  <a:off x="1519" y="476"/>
                  <a:ext cx="386" cy="1223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模</a:t>
                  </a:r>
                  <a:r>
                    <a:rPr lang="en-US" altLang="zh-CN">
                      <a:latin typeface="Arial" panose="020B060402020202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计数器</a:t>
                  </a: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764" name="矩形 115763"/>
                <p:cNvSpPr/>
                <p:nvPr/>
              </p:nvSpPr>
              <p:spPr>
                <a:xfrm>
                  <a:off x="1451" y="481"/>
                  <a:ext cx="544" cy="124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765" name="文本框 115764"/>
                <p:cNvSpPr txBox="1"/>
                <p:nvPr/>
              </p:nvSpPr>
              <p:spPr>
                <a:xfrm>
                  <a:off x="1387" y="1221"/>
                  <a:ext cx="250" cy="3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Arial" panose="020B0604020202020204" pitchFamily="34" charset="0"/>
                      <a:ea typeface="宋体" panose="02010600030101010101" pitchFamily="2" charset="-122"/>
                    </a:rPr>
                    <a:t>&gt;</a:t>
                  </a:r>
                  <a:endParaRPr lang="en-US" altLang="zh-CN" sz="2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5767" name="直接连接符 115766"/>
              <p:cNvSpPr/>
              <p:nvPr/>
            </p:nvSpPr>
            <p:spPr>
              <a:xfrm flipH="1">
                <a:off x="518" y="1152"/>
                <a:ext cx="3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68" name="直接连接符 115767"/>
              <p:cNvSpPr/>
              <p:nvPr/>
            </p:nvSpPr>
            <p:spPr>
              <a:xfrm flipH="1">
                <a:off x="518" y="1623"/>
                <a:ext cx="37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15770" name="组合 115769"/>
              <p:cNvGrpSpPr/>
              <p:nvPr/>
            </p:nvGrpSpPr>
            <p:grpSpPr>
              <a:xfrm>
                <a:off x="1829" y="727"/>
                <a:ext cx="597" cy="1233"/>
                <a:chOff x="2812" y="482"/>
                <a:chExt cx="612" cy="1248"/>
              </a:xfrm>
            </p:grpSpPr>
            <p:sp>
              <p:nvSpPr>
                <p:cNvPr id="115771" name="矩形 115770"/>
                <p:cNvSpPr/>
                <p:nvPr/>
              </p:nvSpPr>
              <p:spPr>
                <a:xfrm>
                  <a:off x="2812" y="482"/>
                  <a:ext cx="612" cy="124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5772" name="文本框 115771"/>
                <p:cNvSpPr txBox="1"/>
                <p:nvPr/>
              </p:nvSpPr>
              <p:spPr>
                <a:xfrm>
                  <a:off x="2903" y="482"/>
                  <a:ext cx="454" cy="1223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2-4</a:t>
                  </a:r>
                  <a:r>
                    <a:rPr lang="zh-CN" altLang="en-US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线译码器</a:t>
                  </a:r>
                  <a:endPara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5773" name="直接连接符 115772"/>
              <p:cNvSpPr/>
              <p:nvPr/>
            </p:nvSpPr>
            <p:spPr>
              <a:xfrm flipH="1">
                <a:off x="1446" y="1152"/>
                <a:ext cx="3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74" name="直接连接符 115773"/>
              <p:cNvSpPr/>
              <p:nvPr/>
            </p:nvSpPr>
            <p:spPr>
              <a:xfrm flipH="1">
                <a:off x="1446" y="1556"/>
                <a:ext cx="3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75" name="直接连接符 115774"/>
              <p:cNvSpPr/>
              <p:nvPr/>
            </p:nvSpPr>
            <p:spPr>
              <a:xfrm flipH="1">
                <a:off x="2427" y="906"/>
                <a:ext cx="69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76" name="直接连接符 115775"/>
              <p:cNvSpPr/>
              <p:nvPr/>
            </p:nvSpPr>
            <p:spPr>
              <a:xfrm flipH="1">
                <a:off x="2449" y="1221"/>
                <a:ext cx="6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77" name="直接连接符 115776"/>
              <p:cNvSpPr/>
              <p:nvPr/>
            </p:nvSpPr>
            <p:spPr>
              <a:xfrm flipH="1">
                <a:off x="2449" y="1534"/>
                <a:ext cx="6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778" name="直接连接符 115777"/>
              <p:cNvSpPr/>
              <p:nvPr/>
            </p:nvSpPr>
            <p:spPr>
              <a:xfrm flipH="1">
                <a:off x="2426" y="1848"/>
                <a:ext cx="6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15779" name="组合 115778"/>
              <p:cNvGrpSpPr/>
              <p:nvPr/>
            </p:nvGrpSpPr>
            <p:grpSpPr>
              <a:xfrm rot="37775112" flipH="1" flipV="1">
                <a:off x="2660" y="813"/>
                <a:ext cx="224" cy="188"/>
                <a:chOff x="9432" y="9939"/>
                <a:chExt cx="214" cy="182"/>
              </a:xfrm>
            </p:grpSpPr>
            <p:sp>
              <p:nvSpPr>
                <p:cNvPr id="115780" name="直接连接符 115779"/>
                <p:cNvSpPr/>
                <p:nvPr/>
              </p:nvSpPr>
              <p:spPr>
                <a:xfrm flipH="1">
                  <a:off x="9432" y="10121"/>
                  <a:ext cx="214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15781" name="流程图: 合并 115780"/>
                <p:cNvSpPr/>
                <p:nvPr/>
              </p:nvSpPr>
              <p:spPr>
                <a:xfrm>
                  <a:off x="9438" y="9939"/>
                  <a:ext cx="201" cy="162"/>
                </a:xfrm>
                <a:prstGeom prst="flowChartMerg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5782" name="组合 115781"/>
              <p:cNvGrpSpPr/>
              <p:nvPr/>
            </p:nvGrpSpPr>
            <p:grpSpPr>
              <a:xfrm flipH="1" flipV="1">
                <a:off x="2678" y="728"/>
                <a:ext cx="87" cy="61"/>
                <a:chOff x="10200" y="13425"/>
                <a:chExt cx="221" cy="155"/>
              </a:xfrm>
            </p:grpSpPr>
            <p:grpSp>
              <p:nvGrpSpPr>
                <p:cNvPr id="115783" name="组合 115782"/>
                <p:cNvGrpSpPr/>
                <p:nvPr/>
              </p:nvGrpSpPr>
              <p:grpSpPr>
                <a:xfrm>
                  <a:off x="10245" y="13425"/>
                  <a:ext cx="176" cy="113"/>
                  <a:chOff x="10346" y="13903"/>
                  <a:chExt cx="176" cy="113"/>
                </a:xfrm>
              </p:grpSpPr>
              <p:sp>
                <p:nvSpPr>
                  <p:cNvPr id="115784" name="直接连接符 115783"/>
                  <p:cNvSpPr/>
                  <p:nvPr/>
                </p:nvSpPr>
                <p:spPr>
                  <a:xfrm rot="615513">
                    <a:off x="10346" y="13903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785" name="等腰三角形 115784"/>
                  <p:cNvSpPr/>
                  <p:nvPr/>
                </p:nvSpPr>
                <p:spPr>
                  <a:xfrm rot="7970594" flipH="1">
                    <a:off x="10435" y="13929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15786" name="组合 115785"/>
                <p:cNvGrpSpPr/>
                <p:nvPr/>
              </p:nvGrpSpPr>
              <p:grpSpPr>
                <a:xfrm>
                  <a:off x="10200" y="13464"/>
                  <a:ext cx="179" cy="116"/>
                  <a:chOff x="10292" y="13954"/>
                  <a:chExt cx="179" cy="116"/>
                </a:xfrm>
              </p:grpSpPr>
              <p:sp>
                <p:nvSpPr>
                  <p:cNvPr id="115787" name="直接连接符 115786"/>
                  <p:cNvSpPr/>
                  <p:nvPr/>
                </p:nvSpPr>
                <p:spPr>
                  <a:xfrm rot="615513">
                    <a:off x="10292" y="13954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788" name="等腰三角形 115787"/>
                  <p:cNvSpPr/>
                  <p:nvPr/>
                </p:nvSpPr>
                <p:spPr>
                  <a:xfrm rot="7970594" flipH="1">
                    <a:off x="10384" y="13983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789" name="组合 115788"/>
              <p:cNvGrpSpPr/>
              <p:nvPr/>
            </p:nvGrpSpPr>
            <p:grpSpPr>
              <a:xfrm rot="37775112" flipH="1" flipV="1">
                <a:off x="2660" y="1126"/>
                <a:ext cx="224" cy="188"/>
                <a:chOff x="9432" y="9939"/>
                <a:chExt cx="214" cy="182"/>
              </a:xfrm>
            </p:grpSpPr>
            <p:sp>
              <p:nvSpPr>
                <p:cNvPr id="115790" name="直接连接符 115789"/>
                <p:cNvSpPr/>
                <p:nvPr/>
              </p:nvSpPr>
              <p:spPr>
                <a:xfrm flipH="1">
                  <a:off x="9432" y="10121"/>
                  <a:ext cx="214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15791" name="流程图: 合并 115790"/>
                <p:cNvSpPr/>
                <p:nvPr/>
              </p:nvSpPr>
              <p:spPr>
                <a:xfrm>
                  <a:off x="9438" y="9939"/>
                  <a:ext cx="201" cy="162"/>
                </a:xfrm>
                <a:prstGeom prst="flowChartMerg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5792" name="组合 115791"/>
              <p:cNvGrpSpPr/>
              <p:nvPr/>
            </p:nvGrpSpPr>
            <p:grpSpPr>
              <a:xfrm rot="37775112" flipH="1" flipV="1">
                <a:off x="2659" y="1440"/>
                <a:ext cx="225" cy="188"/>
                <a:chOff x="9432" y="9939"/>
                <a:chExt cx="214" cy="182"/>
              </a:xfrm>
            </p:grpSpPr>
            <p:sp>
              <p:nvSpPr>
                <p:cNvPr id="115793" name="直接连接符 115792"/>
                <p:cNvSpPr/>
                <p:nvPr/>
              </p:nvSpPr>
              <p:spPr>
                <a:xfrm flipH="1">
                  <a:off x="9432" y="10121"/>
                  <a:ext cx="214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15794" name="流程图: 合并 115793"/>
                <p:cNvSpPr/>
                <p:nvPr/>
              </p:nvSpPr>
              <p:spPr>
                <a:xfrm>
                  <a:off x="9438" y="9939"/>
                  <a:ext cx="201" cy="162"/>
                </a:xfrm>
                <a:prstGeom prst="flowChartMerg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5795" name="组合 115794"/>
              <p:cNvGrpSpPr/>
              <p:nvPr/>
            </p:nvGrpSpPr>
            <p:grpSpPr>
              <a:xfrm rot="37775112" flipH="1" flipV="1">
                <a:off x="2659" y="1753"/>
                <a:ext cx="225" cy="188"/>
                <a:chOff x="9432" y="9939"/>
                <a:chExt cx="214" cy="182"/>
              </a:xfrm>
            </p:grpSpPr>
            <p:sp>
              <p:nvSpPr>
                <p:cNvPr id="115796" name="直接连接符 115795"/>
                <p:cNvSpPr/>
                <p:nvPr/>
              </p:nvSpPr>
              <p:spPr>
                <a:xfrm flipH="1">
                  <a:off x="9432" y="10121"/>
                  <a:ext cx="214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15797" name="流程图: 合并 115796"/>
                <p:cNvSpPr/>
                <p:nvPr/>
              </p:nvSpPr>
              <p:spPr>
                <a:xfrm>
                  <a:off x="9438" y="9939"/>
                  <a:ext cx="201" cy="162"/>
                </a:xfrm>
                <a:prstGeom prst="flowChartMerge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5798" name="组合 115797"/>
              <p:cNvGrpSpPr/>
              <p:nvPr/>
            </p:nvGrpSpPr>
            <p:grpSpPr>
              <a:xfrm flipH="1" flipV="1">
                <a:off x="2678" y="1041"/>
                <a:ext cx="87" cy="61"/>
                <a:chOff x="10200" y="13425"/>
                <a:chExt cx="221" cy="155"/>
              </a:xfrm>
            </p:grpSpPr>
            <p:grpSp>
              <p:nvGrpSpPr>
                <p:cNvPr id="115799" name="组合 115798"/>
                <p:cNvGrpSpPr/>
                <p:nvPr/>
              </p:nvGrpSpPr>
              <p:grpSpPr>
                <a:xfrm>
                  <a:off x="10245" y="13425"/>
                  <a:ext cx="176" cy="113"/>
                  <a:chOff x="10346" y="13903"/>
                  <a:chExt cx="176" cy="113"/>
                </a:xfrm>
              </p:grpSpPr>
              <p:sp>
                <p:nvSpPr>
                  <p:cNvPr id="115800" name="直接连接符 115799"/>
                  <p:cNvSpPr/>
                  <p:nvPr/>
                </p:nvSpPr>
                <p:spPr>
                  <a:xfrm rot="615513">
                    <a:off x="10346" y="13903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01" name="等腰三角形 115800"/>
                  <p:cNvSpPr/>
                  <p:nvPr/>
                </p:nvSpPr>
                <p:spPr>
                  <a:xfrm rot="7970594" flipH="1">
                    <a:off x="10435" y="13929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15802" name="组合 115801"/>
                <p:cNvGrpSpPr/>
                <p:nvPr/>
              </p:nvGrpSpPr>
              <p:grpSpPr>
                <a:xfrm>
                  <a:off x="10200" y="13464"/>
                  <a:ext cx="179" cy="116"/>
                  <a:chOff x="10292" y="13954"/>
                  <a:chExt cx="179" cy="116"/>
                </a:xfrm>
              </p:grpSpPr>
              <p:sp>
                <p:nvSpPr>
                  <p:cNvPr id="115803" name="直接连接符 115802"/>
                  <p:cNvSpPr/>
                  <p:nvPr/>
                </p:nvSpPr>
                <p:spPr>
                  <a:xfrm rot="615513">
                    <a:off x="10292" y="13954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04" name="等腰三角形 115803"/>
                  <p:cNvSpPr/>
                  <p:nvPr/>
                </p:nvSpPr>
                <p:spPr>
                  <a:xfrm rot="7970594" flipH="1">
                    <a:off x="10384" y="13983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805" name="组合 115804"/>
              <p:cNvGrpSpPr/>
              <p:nvPr/>
            </p:nvGrpSpPr>
            <p:grpSpPr>
              <a:xfrm flipH="1" flipV="1">
                <a:off x="2700" y="1377"/>
                <a:ext cx="86" cy="61"/>
                <a:chOff x="10200" y="13425"/>
                <a:chExt cx="221" cy="155"/>
              </a:xfrm>
            </p:grpSpPr>
            <p:grpSp>
              <p:nvGrpSpPr>
                <p:cNvPr id="115806" name="组合 115805"/>
                <p:cNvGrpSpPr/>
                <p:nvPr/>
              </p:nvGrpSpPr>
              <p:grpSpPr>
                <a:xfrm>
                  <a:off x="10245" y="13425"/>
                  <a:ext cx="176" cy="113"/>
                  <a:chOff x="10346" y="13903"/>
                  <a:chExt cx="176" cy="113"/>
                </a:xfrm>
              </p:grpSpPr>
              <p:sp>
                <p:nvSpPr>
                  <p:cNvPr id="115807" name="直接连接符 115806"/>
                  <p:cNvSpPr/>
                  <p:nvPr/>
                </p:nvSpPr>
                <p:spPr>
                  <a:xfrm rot="615513">
                    <a:off x="10346" y="13903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08" name="等腰三角形 115807"/>
                  <p:cNvSpPr/>
                  <p:nvPr/>
                </p:nvSpPr>
                <p:spPr>
                  <a:xfrm rot="7970594" flipH="1">
                    <a:off x="10435" y="13929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15809" name="组合 115808"/>
                <p:cNvGrpSpPr/>
                <p:nvPr/>
              </p:nvGrpSpPr>
              <p:grpSpPr>
                <a:xfrm>
                  <a:off x="10200" y="13464"/>
                  <a:ext cx="179" cy="116"/>
                  <a:chOff x="10292" y="13954"/>
                  <a:chExt cx="179" cy="116"/>
                </a:xfrm>
              </p:grpSpPr>
              <p:sp>
                <p:nvSpPr>
                  <p:cNvPr id="115810" name="直接连接符 115809"/>
                  <p:cNvSpPr/>
                  <p:nvPr/>
                </p:nvSpPr>
                <p:spPr>
                  <a:xfrm rot="615513">
                    <a:off x="10292" y="13954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11" name="等腰三角形 115810"/>
                  <p:cNvSpPr/>
                  <p:nvPr/>
                </p:nvSpPr>
                <p:spPr>
                  <a:xfrm rot="7970594" flipH="1">
                    <a:off x="10384" y="13983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5812" name="组合 115811"/>
              <p:cNvGrpSpPr/>
              <p:nvPr/>
            </p:nvGrpSpPr>
            <p:grpSpPr>
              <a:xfrm flipH="1" flipV="1">
                <a:off x="2678" y="1668"/>
                <a:ext cx="87" cy="62"/>
                <a:chOff x="10200" y="13425"/>
                <a:chExt cx="221" cy="155"/>
              </a:xfrm>
            </p:grpSpPr>
            <p:grpSp>
              <p:nvGrpSpPr>
                <p:cNvPr id="115813" name="组合 115812"/>
                <p:cNvGrpSpPr/>
                <p:nvPr/>
              </p:nvGrpSpPr>
              <p:grpSpPr>
                <a:xfrm>
                  <a:off x="10245" y="13425"/>
                  <a:ext cx="176" cy="113"/>
                  <a:chOff x="10346" y="13903"/>
                  <a:chExt cx="176" cy="113"/>
                </a:xfrm>
              </p:grpSpPr>
              <p:sp>
                <p:nvSpPr>
                  <p:cNvPr id="115814" name="直接连接符 115813"/>
                  <p:cNvSpPr/>
                  <p:nvPr/>
                </p:nvSpPr>
                <p:spPr>
                  <a:xfrm rot="615513">
                    <a:off x="10346" y="13903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15" name="等腰三角形 115814"/>
                  <p:cNvSpPr/>
                  <p:nvPr/>
                </p:nvSpPr>
                <p:spPr>
                  <a:xfrm rot="7970594" flipH="1">
                    <a:off x="10435" y="13929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115816" name="组合 115815"/>
                <p:cNvGrpSpPr/>
                <p:nvPr/>
              </p:nvGrpSpPr>
              <p:grpSpPr>
                <a:xfrm>
                  <a:off x="10200" y="13464"/>
                  <a:ext cx="179" cy="116"/>
                  <a:chOff x="10292" y="13954"/>
                  <a:chExt cx="179" cy="116"/>
                </a:xfrm>
              </p:grpSpPr>
              <p:sp>
                <p:nvSpPr>
                  <p:cNvPr id="115817" name="直接连接符 115816"/>
                  <p:cNvSpPr/>
                  <p:nvPr/>
                </p:nvSpPr>
                <p:spPr>
                  <a:xfrm rot="615513">
                    <a:off x="10292" y="13954"/>
                    <a:ext cx="85" cy="5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5818" name="等腰三角形 115817"/>
                  <p:cNvSpPr/>
                  <p:nvPr/>
                </p:nvSpPr>
                <p:spPr>
                  <a:xfrm rot="7970594" flipH="1">
                    <a:off x="10384" y="13983"/>
                    <a:ext cx="44" cy="13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2286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5819" name="直接连接符 115818"/>
              <p:cNvSpPr/>
              <p:nvPr/>
            </p:nvSpPr>
            <p:spPr>
              <a:xfrm flipV="1">
                <a:off x="3120" y="459"/>
                <a:ext cx="0" cy="13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5820" name="矩形 115819"/>
              <p:cNvSpPr/>
              <p:nvPr/>
            </p:nvSpPr>
            <p:spPr>
              <a:xfrm>
                <a:off x="3090" y="528"/>
                <a:ext cx="66" cy="23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5821" name="文本框 115820"/>
              <p:cNvSpPr txBox="1"/>
              <p:nvPr/>
            </p:nvSpPr>
            <p:spPr>
              <a:xfrm>
                <a:off x="2599" y="547"/>
                <a:ext cx="53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1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～</a:t>
                </a: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2k</a:t>
                </a: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822" name="文本框 115821"/>
              <p:cNvSpPr txBox="1"/>
              <p:nvPr/>
            </p:nvSpPr>
            <p:spPr>
              <a:xfrm>
                <a:off x="2767" y="256"/>
                <a:ext cx="56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spcBef>
                    <a:spcPct val="50000"/>
                  </a:spcBef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＋</a:t>
                </a: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5 V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823" name="文本框 115822"/>
              <p:cNvSpPr txBox="1"/>
              <p:nvPr/>
            </p:nvSpPr>
            <p:spPr>
              <a:xfrm>
                <a:off x="408" y="1389"/>
                <a:ext cx="44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CP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824" name="文本框 115823"/>
              <p:cNvSpPr txBox="1"/>
              <p:nvPr/>
            </p:nvSpPr>
            <p:spPr>
              <a:xfrm>
                <a:off x="604" y="802"/>
                <a:ext cx="28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M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5825" name="文本框 115824"/>
            <p:cNvSpPr txBox="1"/>
            <p:nvPr/>
          </p:nvSpPr>
          <p:spPr>
            <a:xfrm>
              <a:off x="1089" y="2546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Q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5826" name="文本框 115825"/>
            <p:cNvSpPr txBox="1"/>
            <p:nvPr/>
          </p:nvSpPr>
          <p:spPr>
            <a:xfrm>
              <a:off x="1089" y="2938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Q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5827" name="文本框 115826"/>
            <p:cNvSpPr txBox="1"/>
            <p:nvPr/>
          </p:nvSpPr>
          <p:spPr>
            <a:xfrm>
              <a:off x="1995" y="2296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5828" name="文本框 115827"/>
            <p:cNvSpPr txBox="1"/>
            <p:nvPr/>
          </p:nvSpPr>
          <p:spPr>
            <a:xfrm>
              <a:off x="2018" y="2591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5829" name="文本框 115828"/>
            <p:cNvSpPr txBox="1"/>
            <p:nvPr/>
          </p:nvSpPr>
          <p:spPr>
            <a:xfrm>
              <a:off x="2018" y="2931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5830" name="文本框 115829"/>
            <p:cNvSpPr txBox="1"/>
            <p:nvPr/>
          </p:nvSpPr>
          <p:spPr>
            <a:xfrm>
              <a:off x="2018" y="3255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5831" name="矩形 115830"/>
          <p:cNvSpPr/>
          <p:nvPr/>
        </p:nvSpPr>
        <p:spPr>
          <a:xfrm>
            <a:off x="5581650" y="3070225"/>
            <a:ext cx="2843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2-4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线译码器真值表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直接连接符 2"/>
          <p:cNvSpPr/>
          <p:nvPr/>
        </p:nvSpPr>
        <p:spPr>
          <a:xfrm flipH="1">
            <a:off x="1974850" y="5659438"/>
            <a:ext cx="39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文本框 4"/>
          <p:cNvSpPr txBox="1"/>
          <p:nvPr/>
        </p:nvSpPr>
        <p:spPr>
          <a:xfrm>
            <a:off x="1907540" y="5193030"/>
            <a:ext cx="739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13000" y="56261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288" y="2563813"/>
            <a:ext cx="8604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1kHz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，示波器观察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CP,Q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的波形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805" y="5978525"/>
            <a:ext cx="7701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x-none" dirty="0" smtClean="0">
                <a:solidFill>
                  <a:srgbClr val="FF0000"/>
                </a:solidFill>
                <a:sym typeface="+mn-ea"/>
              </a:rPr>
              <a:t>M＝0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时，进行递增计数：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baseline="-250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baseline="-25000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:00,01,10,11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2" charset="0"/>
            </a:endParaRPr>
          </a:p>
          <a:p>
            <a:r>
              <a:rPr lang="en-US" altLang="x-none" dirty="0" smtClean="0">
                <a:solidFill>
                  <a:srgbClr val="FF0000"/>
                </a:solidFill>
                <a:sym typeface="+mn-ea"/>
              </a:rPr>
              <a:t>M＝1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时，进行递减计数：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baseline="-250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baseline="-25000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:11,10,01,00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5715" y="5364480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正方波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756025"/>
            <a:ext cx="410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低电平点亮</a:t>
            </a:r>
            <a:endParaRPr lang="zh-CN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58" grpId="0"/>
      <p:bldP spid="7" grpId="0"/>
      <p:bldP spid="115831" grpId="0"/>
      <p:bldP spid="115831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sz="4000" dirty="0"/>
              <a:t>内容</a:t>
            </a:r>
            <a:r>
              <a:rPr lang="en-US" altLang="zh-CN" sz="4000"/>
              <a:t>1:  </a:t>
            </a:r>
            <a:r>
              <a:rPr lang="zh-CN" altLang="en-US" sz="4000" dirty="0"/>
              <a:t>验证</a:t>
            </a:r>
            <a:r>
              <a:rPr lang="en-US" altLang="zh-CN" sz="4000"/>
              <a:t>D</a:t>
            </a:r>
            <a:r>
              <a:rPr lang="zh-CN" altLang="en-US" sz="4000" dirty="0"/>
              <a:t>触发器的逻辑功能</a:t>
            </a:r>
            <a:endParaRPr lang="zh-CN" altLang="en-US" sz="4000" dirty="0"/>
          </a:p>
        </p:txBody>
      </p:sp>
      <p:graphicFrame>
        <p:nvGraphicFramePr>
          <p:cNvPr id="47108" name="内容占位符 47107" descr="信纸"/>
          <p:cNvGraphicFramePr/>
          <p:nvPr>
            <p:ph sz="half" idx="1"/>
          </p:nvPr>
        </p:nvGraphicFramePr>
        <p:xfrm>
          <a:off x="250825" y="1223963"/>
          <a:ext cx="3276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095625" imgH="2120265" progId="Word.Picture.8">
                  <p:embed/>
                </p:oleObj>
              </mc:Choice>
              <mc:Fallback>
                <p:oleObj name="" r:id="rId1" imgW="3095625" imgH="212026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223963"/>
                        <a:ext cx="3276600" cy="2247900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内容占位符 47111"/>
          <p:cNvGraphicFramePr/>
          <p:nvPr>
            <p:ph sz="quarter" idx="2"/>
          </p:nvPr>
        </p:nvGraphicFramePr>
        <p:xfrm>
          <a:off x="3806825" y="1584325"/>
          <a:ext cx="4500563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2066925" imgH="836930" progId="Word.Picture.8">
                  <p:embed/>
                </p:oleObj>
              </mc:Choice>
              <mc:Fallback>
                <p:oleObj name="" r:id="rId4" imgW="2066925" imgH="83693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3806825" y="1584325"/>
                        <a:ext cx="4500563" cy="197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文本框 47113"/>
          <p:cNvSpPr txBox="1"/>
          <p:nvPr/>
        </p:nvSpPr>
        <p:spPr>
          <a:xfrm>
            <a:off x="3779838" y="1171575"/>
            <a:ext cx="3178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74LS74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（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414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页）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7231" name="表格 47230"/>
          <p:cNvGraphicFramePr/>
          <p:nvPr/>
        </p:nvGraphicFramePr>
        <p:xfrm>
          <a:off x="782638" y="4370388"/>
          <a:ext cx="1944688" cy="1758950"/>
        </p:xfrm>
        <a:graphic>
          <a:graphicData uri="http://schemas.openxmlformats.org/drawingml/2006/table">
            <a:tbl>
              <a:tblPr/>
              <a:tblGrid>
                <a:gridCol w="471488"/>
                <a:gridCol w="530225"/>
                <a:gridCol w="471487"/>
                <a:gridCol w="471488"/>
              </a:tblGrid>
              <a:tr h="419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S</a:t>
                      </a:r>
                      <a:r>
                        <a:rPr lang="en-US" altLang="zh-CN" sz="2000" b="0" baseline="-25000"/>
                        <a:t>D</a:t>
                      </a:r>
                      <a:endParaRPr lang="en-US" altLang="zh-CN" sz="2000" b="0" baseline="-25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R</a:t>
                      </a:r>
                      <a:r>
                        <a:rPr lang="en-US" altLang="zh-CN" sz="2000" b="0" baseline="-25000"/>
                        <a:t>D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/>
                        <a:t>Q</a:t>
                      </a:r>
                      <a:endParaRPr lang="en-US" altLang="zh-CN" sz="18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/>
                        <a:t>Q </a:t>
                      </a:r>
                      <a:endParaRPr lang="en-US" altLang="zh-CN" sz="18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0"/>
                        <a:t> 0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264" name="内容占位符 47263"/>
          <p:cNvGraphicFramePr/>
          <p:nvPr>
            <p:ph sz="quarter" idx="3"/>
          </p:nvPr>
        </p:nvGraphicFramePr>
        <p:xfrm>
          <a:off x="3995738" y="4230688"/>
          <a:ext cx="3384550" cy="1719263"/>
        </p:xfrm>
        <a:graphic>
          <a:graphicData uri="http://schemas.openxmlformats.org/drawingml/2006/table">
            <a:tbl>
              <a:tblPr/>
              <a:tblGrid>
                <a:gridCol w="890588"/>
                <a:gridCol w="474662"/>
                <a:gridCol w="474663"/>
                <a:gridCol w="712787"/>
                <a:gridCol w="831850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/>
                        <a:t>D</a:t>
                      </a:r>
                      <a:endParaRPr lang="en-US" altLang="zh-CN" sz="18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 err="1"/>
                        <a:t>Q</a:t>
                      </a:r>
                      <a:r>
                        <a:rPr lang="en-US" altLang="zh-CN" sz="1800" b="0" baseline="-25000" err="1"/>
                        <a:t>n</a:t>
                      </a:r>
                      <a:endParaRPr lang="en-US" altLang="zh-CN" sz="1800" b="0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>
                          <a:solidFill>
                            <a:schemeClr val="hlink"/>
                          </a:solidFill>
                        </a:rPr>
                        <a:t>CP</a:t>
                      </a:r>
                      <a:endParaRPr lang="en-US" altLang="zh-CN" sz="1800" b="0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/>
                        <a:t>Q</a:t>
                      </a:r>
                      <a:r>
                        <a:rPr lang="en-US" altLang="zh-CN" sz="1800" b="0" baseline="-25000"/>
                        <a:t>n+1</a:t>
                      </a:r>
                      <a:endParaRPr lang="en-US" altLang="zh-CN" sz="1800" b="0" baseline="-25000"/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0"/>
                        <a:t>/Q</a:t>
                      </a:r>
                      <a:r>
                        <a:rPr lang="en-US" altLang="zh-CN" sz="1800" b="0" baseline="-25000"/>
                        <a:t>n+1</a:t>
                      </a:r>
                      <a:r>
                        <a:rPr lang="en-US" altLang="zh-CN" sz="1800" b="0"/>
                        <a:t> </a:t>
                      </a:r>
                      <a:endParaRPr lang="en-US" altLang="zh-CN" sz="18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0"/>
                        <a:t>1</a:t>
                      </a:r>
                      <a:endParaRPr lang="en-US" altLang="zh-CN" sz="1600" b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0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1</a:t>
                      </a: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241" name="组合 47240"/>
          <p:cNvGrpSpPr/>
          <p:nvPr/>
        </p:nvGrpSpPr>
        <p:grpSpPr>
          <a:xfrm>
            <a:off x="2771775" y="4103688"/>
            <a:ext cx="1169988" cy="676275"/>
            <a:chOff x="1746" y="2341"/>
            <a:chExt cx="726" cy="681"/>
          </a:xfrm>
        </p:grpSpPr>
        <p:sp>
          <p:nvSpPr>
            <p:cNvPr id="47239" name="直接连接符 47238"/>
            <p:cNvSpPr/>
            <p:nvPr/>
          </p:nvSpPr>
          <p:spPr>
            <a:xfrm flipV="1">
              <a:off x="1927" y="2341"/>
              <a:ext cx="545" cy="681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7240" name="直接连接符 47239"/>
            <p:cNvSpPr/>
            <p:nvPr/>
          </p:nvSpPr>
          <p:spPr>
            <a:xfrm>
              <a:off x="1746" y="3022"/>
              <a:ext cx="181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242" name="文本框 47241"/>
          <p:cNvSpPr txBox="1"/>
          <p:nvPr/>
        </p:nvSpPr>
        <p:spPr>
          <a:xfrm>
            <a:off x="206375" y="3473450"/>
            <a:ext cx="3465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逻辑功能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:</a:t>
            </a:r>
            <a:r>
              <a:rPr lang="en-US" altLang="zh-CN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输入分为</a:t>
            </a: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组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7243" name="文本框 47242"/>
          <p:cNvSpPr txBox="1"/>
          <p:nvPr/>
        </p:nvSpPr>
        <p:spPr>
          <a:xfrm>
            <a:off x="684213" y="3833813"/>
            <a:ext cx="215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  <a:ea typeface="楷体_GB2312" pitchFamily="1" charset="-122"/>
              </a:rPr>
              <a:t>异步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（直接）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7244" name="文本框 47243"/>
          <p:cNvSpPr txBox="1"/>
          <p:nvPr/>
        </p:nvSpPr>
        <p:spPr>
          <a:xfrm>
            <a:off x="3986213" y="3789363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  <a:ea typeface="楷体_GB2312" pitchFamily="1" charset="-122"/>
              </a:rPr>
              <a:t>同步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7245" name="文本框 47244"/>
          <p:cNvSpPr txBox="1"/>
          <p:nvPr/>
        </p:nvSpPr>
        <p:spPr>
          <a:xfrm>
            <a:off x="252413" y="6167438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</a:rPr>
              <a:t>功能测试 ？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7248" name="直接连接符 47247"/>
          <p:cNvSpPr/>
          <p:nvPr/>
        </p:nvSpPr>
        <p:spPr>
          <a:xfrm>
            <a:off x="836613" y="4419600"/>
            <a:ext cx="17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249" name="直接连接符 47248"/>
          <p:cNvSpPr/>
          <p:nvPr/>
        </p:nvSpPr>
        <p:spPr>
          <a:xfrm>
            <a:off x="1333500" y="4419600"/>
            <a:ext cx="17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250" name="直接连接符 47249"/>
          <p:cNvSpPr/>
          <p:nvPr/>
        </p:nvSpPr>
        <p:spPr>
          <a:xfrm>
            <a:off x="2366963" y="4419600"/>
            <a:ext cx="17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标题 5222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dirty="0"/>
              <a:t>内容</a:t>
            </a:r>
            <a:r>
              <a:rPr lang="en-US" altLang="zh-CN" sz="4000"/>
              <a:t>1:  </a:t>
            </a:r>
            <a:r>
              <a:rPr lang="zh-CN" altLang="en-US" sz="4000" dirty="0"/>
              <a:t>验证</a:t>
            </a:r>
            <a:r>
              <a:rPr lang="en-US" altLang="zh-CN" sz="4000"/>
              <a:t>D</a:t>
            </a:r>
            <a:r>
              <a:rPr lang="zh-CN" altLang="en-US" sz="4000" dirty="0"/>
              <a:t>触发器的逻辑功能</a:t>
            </a:r>
            <a:endParaRPr lang="zh-CN" altLang="en-US" sz="4000" dirty="0"/>
          </a:p>
        </p:txBody>
      </p:sp>
      <p:graphicFrame>
        <p:nvGraphicFramePr>
          <p:cNvPr id="52231" name="内容占位符 52230"/>
          <p:cNvGraphicFramePr/>
          <p:nvPr>
            <p:ph sz="half" idx="2"/>
          </p:nvPr>
        </p:nvGraphicFramePr>
        <p:xfrm>
          <a:off x="179388" y="4906963"/>
          <a:ext cx="3960812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981960" imgH="1381760" progId="Word.Picture.8">
                  <p:embed/>
                </p:oleObj>
              </mc:Choice>
              <mc:Fallback>
                <p:oleObj name="" r:id="rId1" imgW="2981960" imgH="13817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4906963"/>
                        <a:ext cx="3960812" cy="1835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文本框 52232"/>
          <p:cNvSpPr txBox="1"/>
          <p:nvPr/>
        </p:nvSpPr>
        <p:spPr>
          <a:xfrm>
            <a:off x="179388" y="1341438"/>
            <a:ext cx="3671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  <a:sym typeface="Wingdings 2" panose="05020102010507070707" pitchFamily="18" charset="2"/>
              </a:rPr>
              <a:t>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Wingdings 2" panose="05020102010507070707" pitchFamily="18" charset="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时序逻辑的功能测试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4" name="文本框 52233"/>
          <p:cNvSpPr txBox="1"/>
          <p:nvPr/>
        </p:nvSpPr>
        <p:spPr>
          <a:xfrm>
            <a:off x="161925" y="4419600"/>
            <a:ext cx="36718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  <a:sym typeface="Wingdings 2" panose="05020102010507070707" pitchFamily="18" charset="2"/>
              </a:rPr>
              <a:t>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Wingdings 2" panose="05020102010507070707" pitchFamily="18" charset="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组合逻辑的功能测试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5" name="文本框 52234"/>
          <p:cNvSpPr txBox="1"/>
          <p:nvPr/>
        </p:nvSpPr>
        <p:spPr>
          <a:xfrm>
            <a:off x="3979863" y="13414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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2" charset="0"/>
                <a:ea typeface="楷体_GB2312" pitchFamily="1" charset="-122"/>
                <a:sym typeface="Wingdings 2" panose="05020102010507070707" pitchFamily="18" charset="2"/>
              </a:rPr>
              <a:t>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静态测试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6" name="文本框 52235"/>
          <p:cNvSpPr txBox="1"/>
          <p:nvPr/>
        </p:nvSpPr>
        <p:spPr>
          <a:xfrm>
            <a:off x="3979863" y="31130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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动态测试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7" name="文本框 52236"/>
          <p:cNvSpPr txBox="1"/>
          <p:nvPr/>
        </p:nvSpPr>
        <p:spPr>
          <a:xfrm>
            <a:off x="4860925" y="1870075"/>
            <a:ext cx="37433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CP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输入单次手动脉冲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      或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正方波（</a:t>
            </a:r>
            <a:r>
              <a:rPr lang="en-US" altLang="zh-CN" sz="2000" i="1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f </a:t>
            </a:r>
            <a:r>
              <a:rPr lang="en-US" altLang="zh-CN" sz="2000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&lt;1Hz）</a:t>
            </a:r>
            <a:endParaRPr lang="en-US" altLang="zh-CN" sz="2000">
              <a:solidFill>
                <a:srgbClr val="99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8" name="文本框 52237"/>
          <p:cNvSpPr txBox="1"/>
          <p:nvPr/>
        </p:nvSpPr>
        <p:spPr>
          <a:xfrm>
            <a:off x="4860925" y="2644775"/>
            <a:ext cx="39608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将</a:t>
            </a: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CP、Q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逻辑灯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39" name="文本框 52238"/>
          <p:cNvSpPr txBox="1"/>
          <p:nvPr/>
        </p:nvSpPr>
        <p:spPr>
          <a:xfrm>
            <a:off x="4860925" y="4111625"/>
            <a:ext cx="41036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CP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输入</a:t>
            </a:r>
            <a:r>
              <a:rPr lang="zh-CN" altLang="en-US" sz="2000" dirty="0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正方波（</a:t>
            </a:r>
            <a:r>
              <a:rPr lang="en-US" altLang="zh-CN" sz="2000" i="1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f </a:t>
            </a:r>
            <a:r>
              <a:rPr lang="en-US" altLang="zh-CN" sz="2000">
                <a:solidFill>
                  <a:srgbClr val="990000"/>
                </a:solidFill>
                <a:latin typeface="Times New Roman" panose="02020603050405020304" pitchFamily="2" charset="0"/>
                <a:ea typeface="楷体_GB2312" pitchFamily="1" charset="-122"/>
              </a:rPr>
              <a:t>=1kHz）</a:t>
            </a:r>
            <a:endParaRPr lang="en-US" altLang="zh-CN" sz="2000">
              <a:solidFill>
                <a:srgbClr val="99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40" name="文本框 52239"/>
          <p:cNvSpPr txBox="1"/>
          <p:nvPr/>
        </p:nvSpPr>
        <p:spPr>
          <a:xfrm>
            <a:off x="4860925" y="4581525"/>
            <a:ext cx="40322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将</a:t>
            </a: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CP、Q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示波器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41" name="文本框 52240"/>
          <p:cNvSpPr txBox="1"/>
          <p:nvPr/>
        </p:nvSpPr>
        <p:spPr>
          <a:xfrm>
            <a:off x="4860925" y="3643313"/>
            <a:ext cx="33829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D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sz="2000"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zh-CN" altLang="en-US" sz="2000" dirty="0">
                <a:latin typeface="Times New Roman" panose="02020603050405020304" pitchFamily="2" charset="0"/>
                <a:ea typeface="楷体_GB2312" pitchFamily="1" charset="-122"/>
              </a:rPr>
              <a:t>相连接（即二分频）</a:t>
            </a:r>
            <a:endParaRPr lang="zh-CN" altLang="en-US" sz="2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2242" name="文本框 52241"/>
          <p:cNvSpPr txBox="1"/>
          <p:nvPr/>
        </p:nvSpPr>
        <p:spPr>
          <a:xfrm>
            <a:off x="4284663" y="5157788"/>
            <a:ext cx="460851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示波器使用方法：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       要观察到真实的波形时序关系，关键是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2" charset="0"/>
                <a:ea typeface="楷体_GB2312" pitchFamily="1" charset="-122"/>
              </a:rPr>
              <a:t>触发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!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2245" name="内容占位符 52244" descr="信纸"/>
          <p:cNvGraphicFramePr/>
          <p:nvPr>
            <p:ph sz="half" idx="1"/>
          </p:nvPr>
        </p:nvGraphicFramePr>
        <p:xfrm>
          <a:off x="206375" y="1854200"/>
          <a:ext cx="35560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095625" imgH="2120265" progId="Word.Picture.8">
                  <p:embed/>
                </p:oleObj>
              </mc:Choice>
              <mc:Fallback>
                <p:oleObj name="" r:id="rId3" imgW="3095625" imgH="212026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" y="1854200"/>
                        <a:ext cx="3556000" cy="2439988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直接连接符 52245"/>
          <p:cNvSpPr/>
          <p:nvPr/>
        </p:nvSpPr>
        <p:spPr>
          <a:xfrm>
            <a:off x="5403850" y="3709988"/>
            <a:ext cx="1793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959803" y="54928"/>
            <a:ext cx="7224712" cy="768350"/>
          </a:xfrm>
        </p:spPr>
        <p:txBody>
          <a:bodyPr wrap="square" anchor="b">
            <a:spAutoFit/>
          </a:bodyPr>
          <a:lstStyle/>
          <a:p>
            <a:r>
              <a:rPr lang="zh-CN" altLang="en-US" b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一、</a:t>
            </a:r>
            <a:r>
              <a:rPr lang="en-US" altLang="x-none" b="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CMOS</a:t>
            </a:r>
            <a:r>
              <a:rPr lang="zh-CN" altLang="en-US" b="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双</a:t>
            </a:r>
            <a:r>
              <a:rPr lang="en-US" altLang="x-none" b="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JK</a:t>
            </a:r>
            <a:r>
              <a:rPr lang="zh-CN" altLang="en-US" b="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触发器</a:t>
            </a:r>
            <a:r>
              <a:rPr lang="en-US" altLang="x-none" b="0" dirty="0">
                <a:solidFill>
                  <a:srgbClr val="0070C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CC4027</a:t>
            </a:r>
            <a:endParaRPr lang="en-US" altLang="x-none" b="0" dirty="0">
              <a:solidFill>
                <a:srgbClr val="0070C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graphicFrame>
        <p:nvGraphicFramePr>
          <p:cNvPr id="6147" name="表格 6146"/>
          <p:cNvGraphicFramePr/>
          <p:nvPr/>
        </p:nvGraphicFramePr>
        <p:xfrm>
          <a:off x="5957888" y="1035050"/>
          <a:ext cx="2724150" cy="1870075"/>
        </p:xfrm>
        <a:graphic>
          <a:graphicData uri="http://schemas.openxmlformats.org/drawingml/2006/table">
            <a:tbl>
              <a:tblPr/>
              <a:tblGrid>
                <a:gridCol w="660400"/>
                <a:gridCol w="742950"/>
                <a:gridCol w="660400"/>
                <a:gridCol w="660400"/>
              </a:tblGrid>
              <a:tr h="5889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S</a:t>
                      </a:r>
                      <a:r>
                        <a:rPr lang="en-US" altLang="x-none" b="0" baseline="-2500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D</a:t>
                      </a:r>
                      <a:endParaRPr lang="en-US" altLang="x-none" b="0" baseline="-2500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R</a:t>
                      </a:r>
                      <a:r>
                        <a:rPr lang="en-US" altLang="x-none" b="0" baseline="-2500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D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4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Q</a:t>
                      </a:r>
                      <a:endParaRPr lang="en-US" altLang="x-none" sz="24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4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/Q </a:t>
                      </a:r>
                      <a:endParaRPr lang="en-US" altLang="x-none" sz="24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 </a:t>
                      </a: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计数</a:t>
                      </a:r>
                      <a:endParaRPr lang="zh-CN" altLang="en-US" sz="2200" b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</a:tcPr>
                </a:tc>
              </a:tr>
              <a:tr h="4270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楷体_GB2312" pitchFamily="1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b="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b="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b="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b="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200" b="0" dirty="0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en-US" altLang="x-none" sz="2200" b="0" dirty="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3" name="文本框 6175"/>
          <p:cNvSpPr txBox="1"/>
          <p:nvPr/>
        </p:nvSpPr>
        <p:spPr>
          <a:xfrm>
            <a:off x="1863725" y="5516563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2800" b="0" dirty="0">
                <a:latin typeface="Times New Roman" panose="02020603050405020304" pitchFamily="2" charset="0"/>
              </a:rPr>
              <a:t>2</a:t>
            </a:r>
            <a:r>
              <a:rPr lang="zh-CN" altLang="en-US" sz="2800" b="0" dirty="0">
                <a:latin typeface="Times New Roman" panose="02020603050405020304" pitchFamily="2" charset="0"/>
              </a:rPr>
              <a:t>、正常工作（ </a:t>
            </a:r>
            <a:r>
              <a:rPr lang="en-US" altLang="x-none" sz="2800" b="0" dirty="0">
                <a:latin typeface="Times New Roman" panose="02020603050405020304" pitchFamily="2" charset="0"/>
              </a:rPr>
              <a:t>S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 R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=0</a:t>
            </a:r>
            <a:r>
              <a:rPr lang="zh-CN" altLang="en-US" sz="2800" b="0" dirty="0">
                <a:latin typeface="Times New Roman" panose="02020603050405020304" pitchFamily="2" charset="0"/>
              </a:rPr>
              <a:t>）</a:t>
            </a:r>
            <a:endParaRPr lang="zh-CN" altLang="en-US" sz="2800" b="0" dirty="0">
              <a:latin typeface="Times New Roman" panose="02020603050405020304" pitchFamily="2" charset="0"/>
            </a:endParaRPr>
          </a:p>
        </p:txBody>
      </p:sp>
      <p:sp>
        <p:nvSpPr>
          <p:cNvPr id="6174" name="文本框 6176"/>
          <p:cNvSpPr txBox="1"/>
          <p:nvPr/>
        </p:nvSpPr>
        <p:spPr>
          <a:xfrm>
            <a:off x="1998663" y="3838575"/>
            <a:ext cx="4648200" cy="154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x-none" sz="2800" b="0" dirty="0">
                <a:latin typeface="Times New Roman" panose="02020603050405020304" pitchFamily="2" charset="0"/>
              </a:rPr>
              <a:t>1</a:t>
            </a:r>
            <a:r>
              <a:rPr lang="zh-CN" altLang="en-US" sz="2800" b="0" dirty="0">
                <a:latin typeface="Times New Roman" panose="02020603050405020304" pitchFamily="2" charset="0"/>
              </a:rPr>
              <a:t>、异步清零和异步置数</a:t>
            </a:r>
            <a:endParaRPr lang="zh-CN" altLang="en-US" sz="2800" b="0" dirty="0">
              <a:latin typeface="Times New Roman" panose="02020603050405020304" pitchFamily="2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800" b="0" dirty="0">
                <a:latin typeface="Times New Roman" panose="02020603050405020304" pitchFamily="2" charset="0"/>
              </a:rPr>
              <a:t>          </a:t>
            </a:r>
            <a:r>
              <a:rPr lang="en-US" altLang="x-none" sz="2800" b="0" dirty="0">
                <a:latin typeface="Times New Roman" panose="02020603050405020304" pitchFamily="2" charset="0"/>
              </a:rPr>
              <a:t>S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=0       R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=1</a:t>
            </a:r>
            <a:endParaRPr lang="en-US" altLang="x-none" sz="2800" b="0" dirty="0">
              <a:latin typeface="Times New Roman" panose="02020603050405020304" pitchFamily="2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x-none" sz="2800" b="0" dirty="0">
                <a:latin typeface="Times New Roman" panose="02020603050405020304" pitchFamily="2" charset="0"/>
              </a:rPr>
              <a:t>          S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=1       R</a:t>
            </a:r>
            <a:r>
              <a:rPr lang="en-US" altLang="x-none" sz="2800" b="0" baseline="-25000" dirty="0">
                <a:latin typeface="Times New Roman" panose="02020603050405020304" pitchFamily="2" charset="0"/>
              </a:rPr>
              <a:t>D</a:t>
            </a:r>
            <a:r>
              <a:rPr lang="en-US" altLang="x-none" sz="2800" b="0" dirty="0">
                <a:latin typeface="Times New Roman" panose="02020603050405020304" pitchFamily="2" charset="0"/>
              </a:rPr>
              <a:t> =0</a:t>
            </a:r>
            <a:endParaRPr lang="en-US" altLang="x-none" sz="2800" b="0" dirty="0">
              <a:latin typeface="Times New Roman" panose="02020603050405020304" pitchFamily="2" charset="0"/>
            </a:endParaRPr>
          </a:p>
        </p:txBody>
      </p:sp>
      <p:graphicFrame>
        <p:nvGraphicFramePr>
          <p:cNvPr id="6175" name="对象 6177"/>
          <p:cNvGraphicFramePr>
            <a:graphicFrameLocks noChangeAspect="1"/>
          </p:cNvGraphicFramePr>
          <p:nvPr/>
        </p:nvGraphicFramePr>
        <p:xfrm>
          <a:off x="2697163" y="6072188"/>
          <a:ext cx="30940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193800" imgH="266700" progId="">
                  <p:embed/>
                </p:oleObj>
              </mc:Choice>
              <mc:Fallback>
                <p:oleObj name="" r:id="rId1" imgW="1193800" imgH="2667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7163" y="6072188"/>
                        <a:ext cx="30940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对象 6178"/>
          <p:cNvGraphicFramePr>
            <a:graphicFrameLocks noChangeAspect="1"/>
          </p:cNvGraphicFramePr>
          <p:nvPr/>
        </p:nvGraphicFramePr>
        <p:xfrm>
          <a:off x="453708" y="689610"/>
          <a:ext cx="51212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362200" imgH="838200" progId="WPS.Doc.6">
                  <p:embed/>
                </p:oleObj>
              </mc:Choice>
              <mc:Fallback>
                <p:oleObj name="" r:id="rId3" imgW="2362200" imgH="838200" progId="WPS.Doc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453708" y="689610"/>
                        <a:ext cx="5121275" cy="265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椭圆 6180"/>
          <p:cNvSpPr/>
          <p:nvPr/>
        </p:nvSpPr>
        <p:spPr>
          <a:xfrm>
            <a:off x="4661853" y="2140585"/>
            <a:ext cx="5842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179" name="椭圆 6181"/>
          <p:cNvSpPr/>
          <p:nvPr/>
        </p:nvSpPr>
        <p:spPr>
          <a:xfrm>
            <a:off x="739775" y="911860"/>
            <a:ext cx="568325" cy="1023938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5925" y="3242945"/>
            <a:ext cx="33813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x-none" dirty="0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x-none" baseline="-25000" dirty="0">
                <a:solidFill>
                  <a:srgbClr val="FF0000"/>
                </a:solidFill>
                <a:sym typeface="+mn-ea"/>
              </a:rPr>
              <a:t>DD</a:t>
            </a:r>
            <a:r>
              <a:rPr lang="en-US" altLang="x-none" dirty="0">
                <a:solidFill>
                  <a:srgbClr val="FF0000"/>
                </a:solidFill>
                <a:sym typeface="+mn-ea"/>
              </a:rPr>
              <a:t>=＋5V、V</a:t>
            </a:r>
            <a:r>
              <a:rPr lang="en-US" altLang="x-none" baseline="-25000" dirty="0">
                <a:solidFill>
                  <a:srgbClr val="FF0000"/>
                </a:solidFill>
                <a:sym typeface="+mn-ea"/>
              </a:rPr>
              <a:t>SS</a:t>
            </a:r>
            <a:r>
              <a:rPr lang="en-US" altLang="x-none" dirty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地）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/>
      <p:bldP spid="6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611188" y="358775"/>
            <a:ext cx="6334125" cy="549275"/>
          </a:xfrm>
        </p:spPr>
        <p:txBody>
          <a:bodyPr anchor="b">
            <a:spAutoFit/>
          </a:bodyPr>
          <a:lstStyle/>
          <a:p>
            <a:r>
              <a:rPr lang="zh-CN" altLang="en-US" sz="3000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</a:rPr>
              <a:t>时序逻辑电路的功能测试方法</a:t>
            </a:r>
            <a:endParaRPr lang="zh-CN" altLang="en-US" sz="3000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8435" name="对象 18434" descr="羊皮纸"/>
          <p:cNvGraphicFramePr>
            <a:graphicFrameLocks noChangeAspect="1"/>
          </p:cNvGraphicFramePr>
          <p:nvPr/>
        </p:nvGraphicFramePr>
        <p:xfrm>
          <a:off x="4495800" y="1143000"/>
          <a:ext cx="441642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1" imgW="3143250" imgH="2143125" progId="WPS.Doc.6">
                  <p:embed/>
                </p:oleObj>
              </mc:Choice>
              <mc:Fallback>
                <p:oleObj name="" r:id="rId1" imgW="3143250" imgH="2143125" progId="WPS.Doc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1143000"/>
                        <a:ext cx="4416425" cy="3013075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文本框 18435"/>
          <p:cNvSpPr txBox="1"/>
          <p:nvPr/>
        </p:nvSpPr>
        <p:spPr>
          <a:xfrm>
            <a:off x="381000" y="1989138"/>
            <a:ext cx="4262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CP 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输入</a:t>
            </a:r>
            <a:r>
              <a:rPr lang="zh-CN" altLang="en-US" b="0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正方波（</a:t>
            </a:r>
            <a:r>
              <a:rPr lang="en-US" altLang="zh-CN" b="0" i="1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f </a:t>
            </a:r>
            <a:r>
              <a:rPr lang="en-US" altLang="zh-CN" b="0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=1kHz</a:t>
            </a:r>
            <a:r>
              <a:rPr lang="zh-CN" altLang="en-US" b="0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）</a:t>
            </a:r>
            <a:endParaRPr lang="zh-CN" altLang="en-US" b="0">
              <a:solidFill>
                <a:srgbClr val="FF0000"/>
              </a:solidFill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18437" name="文本框 18436"/>
          <p:cNvSpPr txBox="1"/>
          <p:nvPr/>
        </p:nvSpPr>
        <p:spPr>
          <a:xfrm>
            <a:off x="304800" y="25400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将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CP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、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Q1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、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Q2 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  <a:sym typeface="Wingdings" panose="05000000000000000000" pitchFamily="2" charset="2"/>
              </a:rPr>
              <a:t> 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示波器</a:t>
            </a:r>
            <a:endParaRPr lang="zh-CN" altLang="en-US" b="0">
              <a:latin typeface="Tahoma" panose="020B0604030504040204" pitchFamily="2" charset="0"/>
              <a:ea typeface="楷体_GB2312" pitchFamily="1" charset="-122"/>
            </a:endParaRPr>
          </a:p>
        </p:txBody>
      </p:sp>
      <p:graphicFrame>
        <p:nvGraphicFramePr>
          <p:cNvPr id="18439" name="表格 18438"/>
          <p:cNvGraphicFramePr/>
          <p:nvPr/>
        </p:nvGraphicFramePr>
        <p:xfrm>
          <a:off x="5867400" y="4437063"/>
          <a:ext cx="2724150" cy="1744663"/>
        </p:xfrm>
        <a:graphic>
          <a:graphicData uri="http://schemas.openxmlformats.org/drawingml/2006/table">
            <a:tbl>
              <a:tblPr/>
              <a:tblGrid>
                <a:gridCol w="660400"/>
                <a:gridCol w="742950"/>
                <a:gridCol w="660400"/>
                <a:gridCol w="660400"/>
              </a:tblGrid>
              <a:tr h="554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S</a:t>
                      </a:r>
                      <a:r>
                        <a:rPr lang="en-US" altLang="zh-CN" b="1" baseline="-25000">
                          <a:latin typeface="Times New Roman" panose="02020603050405020304" pitchFamily="2" charset="0"/>
                          <a:ea typeface="楷体_GB2312" pitchFamily="1" charset="-122"/>
                        </a:rPr>
                        <a:t>D</a:t>
                      </a:r>
                      <a:endParaRPr lang="zh-CN" altLang="en-US" b="1" baseline="-2500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R</a:t>
                      </a:r>
                      <a:r>
                        <a:rPr lang="en-US" altLang="zh-CN" b="1" baseline="-25000">
                          <a:latin typeface="Times New Roman" panose="02020603050405020304" pitchFamily="2" charset="0"/>
                          <a:ea typeface="楷体_GB2312" pitchFamily="1" charset="-122"/>
                        </a:rPr>
                        <a:t>D</a:t>
                      </a:r>
                      <a:endParaRPr lang="zh-CN" altLang="en-US" sz="2200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Q</a:t>
                      </a:r>
                      <a:endParaRPr lang="zh-CN" altLang="en-US" sz="22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/Q </a:t>
                      </a:r>
                      <a:endParaRPr lang="zh-CN" altLang="en-US" sz="22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 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计数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楷体_GB2312" pitchFamily="1" charset="-122"/>
                        </a:rPr>
                        <a:t>0</a:t>
                      </a:r>
                      <a:endParaRPr lang="zh-CN" altLang="en-US" sz="2000" b="1">
                        <a:latin typeface="Times New Roman" panose="02020603050405020304" pitchFamily="2" charset="0"/>
                        <a:ea typeface="楷体_GB2312" pitchFamily="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8" name="文本框 18467"/>
          <p:cNvSpPr txBox="1"/>
          <p:nvPr/>
        </p:nvSpPr>
        <p:spPr>
          <a:xfrm>
            <a:off x="228600" y="134143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1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、正常工作（ 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S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 R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=0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）</a:t>
            </a:r>
            <a:endParaRPr lang="zh-CN" altLang="en-US" b="0"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18469" name="文本框 18468"/>
          <p:cNvSpPr txBox="1"/>
          <p:nvPr/>
        </p:nvSpPr>
        <p:spPr>
          <a:xfrm>
            <a:off x="228600" y="4437063"/>
            <a:ext cx="52578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2*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、直接清零和直接置数（只做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Q1</a:t>
            </a: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）</a:t>
            </a:r>
            <a:endParaRPr lang="zh-CN" altLang="en-US" b="0">
              <a:latin typeface="Tahoma" panose="020B0604030504040204" pitchFamily="2" charset="0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0">
                <a:latin typeface="Tahoma" panose="020B0604030504040204" pitchFamily="2" charset="0"/>
                <a:ea typeface="楷体_GB2312" pitchFamily="1" charset="-122"/>
              </a:rPr>
              <a:t>          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S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=0       R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=1</a:t>
            </a:r>
            <a:endParaRPr lang="en-US" altLang="zh-CN" b="0">
              <a:latin typeface="Tahoma" panose="020B0604030504040204" pitchFamily="2" charset="0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         S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=1       R</a:t>
            </a:r>
            <a:r>
              <a:rPr lang="en-US" altLang="zh-CN" b="0" baseline="-25000">
                <a:latin typeface="Tahoma" panose="020B0604030504040204" pitchFamily="2" charset="0"/>
                <a:ea typeface="楷体_GB2312" pitchFamily="1" charset="-122"/>
              </a:rPr>
              <a:t>D</a:t>
            </a:r>
            <a:r>
              <a:rPr lang="en-US" altLang="zh-CN" b="0">
                <a:latin typeface="Tahoma" panose="020B0604030504040204" pitchFamily="2" charset="0"/>
                <a:ea typeface="楷体_GB2312" pitchFamily="1" charset="-122"/>
              </a:rPr>
              <a:t> =0</a:t>
            </a:r>
            <a:endParaRPr lang="en-US" altLang="zh-CN" b="0">
              <a:latin typeface="Tahoma" panose="020B06040305040402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/>
          <p:nvPr/>
        </p:nvSpPr>
        <p:spPr>
          <a:xfrm>
            <a:off x="3000375" y="23574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graphicFrame>
        <p:nvGraphicFramePr>
          <p:cNvPr id="19460" name="Object 3" descr="羊皮纸"/>
          <p:cNvGraphicFramePr>
            <a:graphicFrameLocks noChangeAspect="1"/>
          </p:cNvGraphicFramePr>
          <p:nvPr/>
        </p:nvGraphicFramePr>
        <p:xfrm>
          <a:off x="971550" y="2828925"/>
          <a:ext cx="441960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1" imgW="3144520" imgH="2143760" progId="WPS.Doc.6">
                  <p:embed/>
                </p:oleObj>
              </mc:Choice>
              <mc:Fallback>
                <p:oleObj name="" r:id="rId1" imgW="3144520" imgH="2143760" progId="WPS.Doc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828925"/>
                        <a:ext cx="4419600" cy="3013075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/>
          <p:nvPr/>
        </p:nvSpPr>
        <p:spPr>
          <a:xfrm>
            <a:off x="666750" y="480060"/>
            <a:ext cx="2587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folHlink"/>
                </a:solidFill>
                <a:latin typeface="Tahoma" panose="020B0604030504040204" pitchFamily="2" charset="0"/>
              </a:rPr>
              <a:t>3</a:t>
            </a:r>
            <a:r>
              <a:rPr lang="zh-CN" altLang="en-US" dirty="0">
                <a:solidFill>
                  <a:schemeClr val="folHlink"/>
                </a:solidFill>
                <a:latin typeface="Tahoma" panose="020B0604030504040204" pitchFamily="2" charset="0"/>
              </a:rPr>
              <a:t>：静态测试</a:t>
            </a:r>
            <a:endParaRPr lang="zh-CN" altLang="en-US" dirty="0">
              <a:solidFill>
                <a:schemeClr val="folHlink"/>
              </a:solidFill>
              <a:latin typeface="Tahoma" panose="020B0604030504040204" pitchFamily="2" charset="0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971550" y="1089660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>
                <a:latin typeface="Tahoma" panose="020B0604030504040204" pitchFamily="2" charset="0"/>
              </a:rPr>
              <a:t>CP </a:t>
            </a:r>
            <a:r>
              <a:rPr lang="zh-CN" altLang="en-US" dirty="0">
                <a:latin typeface="Tahoma" panose="020B0604030504040204" pitchFamily="2" charset="0"/>
              </a:rPr>
              <a:t>输入单次脉冲或</a:t>
            </a:r>
            <a:r>
              <a:rPr lang="zh-CN" altLang="en-US" dirty="0">
                <a:solidFill>
                  <a:srgbClr val="990000"/>
                </a:solidFill>
                <a:latin typeface="Tahoma" panose="020B0604030504040204" pitchFamily="2" charset="0"/>
              </a:rPr>
              <a:t>正方波（</a:t>
            </a:r>
            <a:r>
              <a:rPr lang="en-US" altLang="x-none" i="1" dirty="0">
                <a:solidFill>
                  <a:srgbClr val="990000"/>
                </a:solidFill>
                <a:latin typeface="Bookman Old Style" panose="02050604050505020204" pitchFamily="2" charset="0"/>
              </a:rPr>
              <a:t>f </a:t>
            </a:r>
            <a:r>
              <a:rPr lang="en-US" altLang="x-none" dirty="0">
                <a:solidFill>
                  <a:srgbClr val="990000"/>
                </a:solidFill>
                <a:latin typeface="Tahoma" panose="020B0604030504040204" pitchFamily="2" charset="0"/>
              </a:rPr>
              <a:t>&lt;1Hz）</a:t>
            </a:r>
            <a:endParaRPr lang="en-US" altLang="x-none" dirty="0">
              <a:solidFill>
                <a:srgbClr val="990000"/>
              </a:solidFill>
              <a:latin typeface="Tahoma" panose="020B0604030504040204" pitchFamily="2" charset="0"/>
            </a:endParaRPr>
          </a:p>
        </p:txBody>
      </p:sp>
      <p:sp>
        <p:nvSpPr>
          <p:cNvPr id="19464" name="Text Box 8"/>
          <p:cNvSpPr txBox="1"/>
          <p:nvPr/>
        </p:nvSpPr>
        <p:spPr>
          <a:xfrm>
            <a:off x="971550" y="162306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2" charset="0"/>
              </a:rPr>
              <a:t>将</a:t>
            </a:r>
            <a:r>
              <a:rPr lang="en-US" altLang="x-none" dirty="0">
                <a:latin typeface="Tahoma" panose="020B0604030504040204" pitchFamily="2" charset="0"/>
              </a:rPr>
              <a:t>CP、1Q、2Q </a:t>
            </a:r>
            <a:r>
              <a:rPr lang="zh-CN" altLang="en-US" dirty="0">
                <a:latin typeface="Tahoma" panose="020B0604030504040204" pitchFamily="2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ahoma" panose="020B0604030504040204" pitchFamily="2" charset="0"/>
              </a:rPr>
              <a:t>逻辑灯</a:t>
            </a:r>
            <a:endParaRPr lang="zh-CN" altLang="en-US" dirty="0">
              <a:latin typeface="Tahoma" panose="020B0604030504040204" pitchFamily="2" charset="0"/>
            </a:endParaRPr>
          </a:p>
        </p:txBody>
      </p:sp>
      <p:sp>
        <p:nvSpPr>
          <p:cNvPr id="19465" name="Rectangle 10"/>
          <p:cNvSpPr/>
          <p:nvPr/>
        </p:nvSpPr>
        <p:spPr>
          <a:xfrm>
            <a:off x="3786188" y="2828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Tahoma" panose="020B0604030504040204" pitchFamily="2" charset="0"/>
            </a:endParaRPr>
          </a:p>
        </p:txBody>
      </p:sp>
      <p:graphicFrame>
        <p:nvGraphicFramePr>
          <p:cNvPr id="19466" name="Object 9" descr="信纸"/>
          <p:cNvGraphicFramePr>
            <a:graphicFrameLocks noChangeAspect="1"/>
          </p:cNvGraphicFramePr>
          <p:nvPr/>
        </p:nvGraphicFramePr>
        <p:xfrm>
          <a:off x="6355080" y="3049270"/>
          <a:ext cx="22606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4" imgW="1457960" imgH="1209040" progId="WPS.Doc.6">
                  <p:embed/>
                </p:oleObj>
              </mc:Choice>
              <mc:Fallback>
                <p:oleObj name="" r:id="rId4" imgW="1457960" imgH="1209040" progId="WPS.Doc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080" y="3049270"/>
                        <a:ext cx="2260600" cy="1874838"/>
                      </a:xfrm>
                      <a:prstGeom prst="rect">
                        <a:avLst/>
                      </a:prstGeom>
                      <a:blipFill rotWithShape="0">
                        <a:blip r:embed="rId6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华文楷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2672</Words>
  <Application>WPS 演示</Application>
  <PresentationFormat>全屏显示(4:3)</PresentationFormat>
  <Paragraphs>666</Paragraphs>
  <Slides>33</Slides>
  <Notes>11</Notes>
  <HiddenSlides>7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33</vt:i4>
      </vt:variant>
    </vt:vector>
  </HeadingPairs>
  <TitlesOfParts>
    <vt:vector size="90" baseType="lpstr">
      <vt:lpstr>Arial</vt:lpstr>
      <vt:lpstr>宋体</vt:lpstr>
      <vt:lpstr>Wingdings</vt:lpstr>
      <vt:lpstr>Times New Roman</vt:lpstr>
      <vt:lpstr>楷体_GB2312</vt:lpstr>
      <vt:lpstr>Tahoma</vt:lpstr>
      <vt:lpstr>新宋体</vt:lpstr>
      <vt:lpstr>华文楷体</vt:lpstr>
      <vt:lpstr>黑体</vt:lpstr>
      <vt:lpstr>Wingdings 2</vt:lpstr>
      <vt:lpstr>Symbol</vt:lpstr>
      <vt:lpstr>隶书</vt:lpstr>
      <vt:lpstr>Verdana</vt:lpstr>
      <vt:lpstr>Bookman Old Style</vt:lpstr>
      <vt:lpstr>微软雅黑</vt:lpstr>
      <vt:lpstr>Arial Unicode MS</vt:lpstr>
      <vt:lpstr>Arial Narrow</vt:lpstr>
      <vt:lpstr>Webdings</vt:lpstr>
      <vt:lpstr>Blends</vt:lpstr>
      <vt:lpstr>Word.Picture.8</vt:lpstr>
      <vt:lpstr>WPS.Doc.6</vt:lpstr>
      <vt:lpstr>WPS.Doc.6</vt:lpstr>
      <vt:lpstr>WPS.Doc.6</vt:lpstr>
      <vt:lpstr>WPS.Doc.6</vt:lpstr>
      <vt:lpstr>WPS.Doc.6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PBrush</vt:lpstr>
      <vt:lpstr>PBrush</vt:lpstr>
      <vt:lpstr>Paint.Picture</vt:lpstr>
      <vt:lpstr>Word.Picture.8</vt:lpstr>
      <vt:lpstr>Word.Picture.8</vt:lpstr>
      <vt:lpstr>WPS.Doc.6</vt:lpstr>
      <vt:lpstr>WPS.Doc.6</vt:lpstr>
      <vt:lpstr>WPS.Doc.6</vt:lpstr>
      <vt:lpstr>WPS.Doc.6</vt:lpstr>
      <vt:lpstr>Word.Picture.8</vt:lpstr>
      <vt:lpstr>WPS.Doc.6</vt:lpstr>
      <vt:lpstr>WPS.Doc.6</vt:lpstr>
      <vt:lpstr>WPS.Doc.6</vt:lpstr>
      <vt:lpstr>WPS.Doc.6</vt:lpstr>
      <vt:lpstr>WPS.Doc.6</vt:lpstr>
      <vt:lpstr>WPS.Doc.6</vt:lpstr>
      <vt:lpstr>WPS.Doc.6</vt:lpstr>
      <vt:lpstr>WPS.Doc.6</vt:lpstr>
      <vt:lpstr>WPS.Doc.6</vt:lpstr>
      <vt:lpstr>WPS.Doc.6</vt:lpstr>
      <vt:lpstr>Word.Picture.8</vt:lpstr>
      <vt:lpstr>Word.Picture.8</vt:lpstr>
      <vt:lpstr>Word.Picture.8</vt:lpstr>
      <vt:lpstr>WPS.Doc.6</vt:lpstr>
      <vt:lpstr>WPS.Doc.6</vt:lpstr>
      <vt:lpstr>PowerPoint 演示文稿</vt:lpstr>
      <vt:lpstr>PowerPoint 演示文稿</vt:lpstr>
      <vt:lpstr>PowerPoint 演示文稿</vt:lpstr>
      <vt:lpstr>PowerPoint 演示文稿</vt:lpstr>
      <vt:lpstr>内容1:  验证D触发器的逻辑功能</vt:lpstr>
      <vt:lpstr>内容1:  验证D触发器的逻辑功能</vt:lpstr>
      <vt:lpstr>一、CMOS双JK触发器CC4027</vt:lpstr>
      <vt:lpstr>时序逻辑电路的功能测试方法</vt:lpstr>
      <vt:lpstr>PowerPoint 演示文稿</vt:lpstr>
      <vt:lpstr>二：内容1:  同步三分频电路</vt:lpstr>
      <vt:lpstr>二：内容1:  同步三分频电路</vt:lpstr>
      <vt:lpstr>模4可逆计数器 </vt:lpstr>
      <vt:lpstr>PowerPoint 演示文稿</vt:lpstr>
      <vt:lpstr>三、验收要求</vt:lpstr>
      <vt:lpstr>触发器设计时序逻辑电路的一般步骤</vt:lpstr>
      <vt:lpstr>           同步模4可逆计数器 </vt:lpstr>
      <vt:lpstr>设计分析</vt:lpstr>
      <vt:lpstr>PowerPoint 演示文稿</vt:lpstr>
      <vt:lpstr>3：列出状态表和激励表</vt:lpstr>
      <vt:lpstr>4：激励方程组</vt:lpstr>
      <vt:lpstr>PowerPoint 演示文稿</vt:lpstr>
      <vt:lpstr>    二：示波器的“触发”</vt:lpstr>
      <vt:lpstr>PowerPoint 演示文稿</vt:lpstr>
      <vt:lpstr>   触发的正确设定 —— 三要素</vt:lpstr>
      <vt:lpstr>触发信息</vt:lpstr>
      <vt:lpstr>与触发有关的操作</vt:lpstr>
      <vt:lpstr>边沿触发功能菜单</vt:lpstr>
      <vt:lpstr> 三：时序电路的波形测量方法</vt:lpstr>
      <vt:lpstr>PowerPoint 演示文稿</vt:lpstr>
      <vt:lpstr>PowerPoint 演示文稿</vt:lpstr>
      <vt:lpstr>注意事项 </vt:lpstr>
      <vt:lpstr>注意事项</vt:lpstr>
      <vt:lpstr>芯片管脚图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与非门测试和组合逻辑电路</dc:title>
  <dc:creator>邹韬平</dc:creator>
  <cp:lastModifiedBy>麦芽糖</cp:lastModifiedBy>
  <cp:revision>272</cp:revision>
  <dcterms:created xsi:type="dcterms:W3CDTF">2014-11-17T04:42:00Z</dcterms:created>
  <dcterms:modified xsi:type="dcterms:W3CDTF">2019-05-07T06:38:33Z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