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6" r:id="rId6"/>
    <p:sldId id="445" r:id="rId7"/>
    <p:sldId id="447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1" r:id="rId31"/>
    <p:sldId id="477" r:id="rId32"/>
    <p:sldId id="478" r:id="rId33"/>
    <p:sldId id="479" r:id="rId34"/>
    <p:sldId id="349" r:id="rId35"/>
    <p:sldId id="480" r:id="rId36"/>
    <p:sldId id="481" r:id="rId37"/>
    <p:sldId id="48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/>
        </p14:section>
        <p14:section name="Wildcards" id="{A0D8A753-109C-4C9E-8E2C-57D4E25D908B}">
          <p14:sldIdLst>
            <p14:sldId id="451"/>
            <p14:sldId id="477"/>
            <p14:sldId id="478"/>
            <p14:sldId id="479"/>
          </p14:sldIdLst>
        </p14:section>
        <p14:section name="Conclusion" id="{10E03AB1-9AA8-4E86-9A64-D741901E50A2}">
          <p14:sldIdLst>
            <p14:sldId id="34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1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date-and-time-func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</a:t>
            </a:r>
            <a:r>
              <a:rPr lang="en-US" dirty="0" smtClean="0"/>
              <a:t>MySQL </a:t>
            </a:r>
            <a:r>
              <a:rPr lang="en-US" dirty="0"/>
              <a:t>Server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(4)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`start`,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3) 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`games`;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918241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75431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4" y="2057400"/>
            <a:ext cx="11658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SELECT </a:t>
            </a:r>
            <a:r>
              <a:rPr lang="en-US" dirty="0" smtClean="0"/>
              <a:t>`</a:t>
            </a:r>
            <a:r>
              <a:rPr lang="en-US" dirty="0" err="1" smtClean="0"/>
              <a:t>customer_id</a:t>
            </a:r>
            <a:r>
              <a:rPr lang="en-US" dirty="0"/>
              <a:t>` AS '</a:t>
            </a:r>
            <a:r>
              <a:rPr lang="en-US" dirty="0" smtClean="0"/>
              <a:t>id</a:t>
            </a:r>
            <a:r>
              <a:rPr lang="en-US" dirty="0"/>
              <a:t>'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first_name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`</a:t>
            </a:r>
            <a:r>
              <a:rPr lang="en-US" dirty="0" err="1" smtClean="0"/>
              <a:t>last_name</a:t>
            </a:r>
            <a:r>
              <a:rPr lang="en-US" dirty="0" smtClean="0"/>
              <a:t>`,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CONCAT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(`payment_number`,6),'**********') AS '</a:t>
            </a:r>
            <a:r>
              <a:rPr lang="en-US" dirty="0" err="1" smtClean="0"/>
              <a:t>payment_number</a:t>
            </a:r>
            <a:r>
              <a:rPr lang="en-US" dirty="0"/>
              <a:t>'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FROM `customers`;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 err="1" smtClean="0"/>
              <a:t>v_public_payment_info</a:t>
            </a:r>
            <a:r>
              <a:rPr lang="en-US" sz="3000" noProof="0" dirty="0" smtClean="0"/>
              <a:t> </a:t>
            </a:r>
            <a:r>
              <a:rPr lang="en-US" sz="3000" noProof="0" dirty="0"/>
              <a:t>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/>
              <a:t>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LOCATE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String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,[Position]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32612" y="1810759"/>
            <a:ext cx="4273450" cy="611443"/>
          </a:xfrm>
          <a:prstGeom prst="wedgeRoundRectCallout">
            <a:avLst>
              <a:gd name="adj1" fmla="val -46655"/>
              <a:gd name="adj2" fmla="val 115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(`a`*`h`)/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`triangles_second`;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</a:t>
            </a:r>
            <a:r>
              <a:rPr lang="en-US" dirty="0" smtClean="0"/>
              <a:t>(</a:t>
            </a:r>
            <a:r>
              <a:rPr lang="en-US" dirty="0"/>
              <a:t>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</a:t>
            </a:r>
            <a:r>
              <a:rPr lang="en-US" dirty="0" smtClean="0"/>
              <a:t>root</a:t>
            </a:r>
          </a:p>
          <a:p>
            <a:pPr>
              <a:spcBef>
                <a:spcPts val="6000"/>
              </a:spcBef>
            </a:pPr>
            <a:r>
              <a:rPr lang="en-US" dirty="0" smtClean="0">
                <a:solidFill>
                  <a:schemeClr val="accent1"/>
                </a:solidFill>
              </a:rPr>
              <a:t>POW</a:t>
            </a:r>
            <a:r>
              <a:rPr lang="en-US" dirty="0" smtClean="0"/>
              <a:t> </a:t>
            </a:r>
            <a:r>
              <a:rPr lang="en-US" dirty="0"/>
              <a:t>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8966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((`X1`-`X2`),2)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((`Y1`-`Y2`),2))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dirty="0"/>
              <a:t>'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`lines`;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CONV </a:t>
            </a:r>
            <a:r>
              <a:rPr lang="en-US" dirty="0"/>
              <a:t>– </a:t>
            </a:r>
            <a:r>
              <a:rPr lang="en-US" dirty="0" smtClean="0"/>
              <a:t>Converts </a:t>
            </a:r>
            <a:r>
              <a:rPr lang="en-US" dirty="0"/>
              <a:t>numbers between different number bases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781983"/>
            <a:ext cx="100584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 smtClean="0"/>
              <a:t>(`quantity` </a:t>
            </a:r>
            <a:r>
              <a:rPr lang="en-US" sz="2800" dirty="0"/>
              <a:t>AS </a:t>
            </a:r>
            <a:r>
              <a:rPr lang="en-US" sz="2800" dirty="0" smtClean="0">
                <a:solidFill>
                  <a:schemeClr val="accent1"/>
                </a:solidFill>
              </a:rPr>
              <a:t>DECIMAL</a:t>
            </a:r>
            <a:r>
              <a:rPr lang="en-US" sz="2800" dirty="0" smtClean="0"/>
              <a:t>) </a:t>
            </a:r>
            <a:r>
              <a:rPr lang="en-US" sz="2800" dirty="0"/>
              <a:t>/ </a:t>
            </a:r>
          </a:p>
          <a:p>
            <a:r>
              <a:rPr lang="en-US" sz="2800" dirty="0"/>
              <a:t>      </a:t>
            </a:r>
            <a:r>
              <a:rPr lang="en-US" sz="2800" dirty="0" smtClean="0"/>
              <a:t>`</a:t>
            </a:r>
            <a:r>
              <a:rPr lang="en-US" sz="2800" dirty="0" err="1" smtClean="0"/>
              <a:t>box_capacity</a:t>
            </a:r>
            <a:r>
              <a:rPr lang="en-US" sz="2800" dirty="0" smtClean="0"/>
              <a:t>`) </a:t>
            </a:r>
            <a:r>
              <a:rPr lang="en-US" sz="2800" dirty="0"/>
              <a:t>/ </a:t>
            </a:r>
            <a:r>
              <a:rPr lang="en-US" sz="2800" dirty="0" smtClean="0"/>
              <a:t>`</a:t>
            </a:r>
            <a:r>
              <a:rPr lang="en-US" sz="2800" dirty="0" err="1" smtClean="0"/>
              <a:t>pallet_capacity</a:t>
            </a:r>
            <a:r>
              <a:rPr lang="en-US" sz="2800" dirty="0" smtClean="0"/>
              <a:t>`)</a:t>
            </a:r>
            <a:endParaRPr lang="en-US" sz="2800" dirty="0"/>
          </a:p>
          <a:p>
            <a:r>
              <a:rPr lang="en-US" sz="2800" dirty="0"/>
              <a:t>    AS </a:t>
            </a:r>
            <a:r>
              <a:rPr lang="en-US" sz="2800" dirty="0" smtClean="0"/>
              <a:t>'Number </a:t>
            </a:r>
            <a:r>
              <a:rPr lang="en-US" sz="2800" dirty="0"/>
              <a:t>of </a:t>
            </a:r>
            <a:r>
              <a:rPr lang="en-US" sz="2800" dirty="0" smtClean="0"/>
              <a:t>pallets'</a:t>
            </a:r>
            <a:endParaRPr lang="en-US" sz="2800" dirty="0"/>
          </a:p>
          <a:p>
            <a:r>
              <a:rPr lang="en-US" sz="2800" dirty="0"/>
              <a:t>  FROM </a:t>
            </a:r>
            <a:r>
              <a:rPr lang="en-US" sz="2800" dirty="0" smtClean="0"/>
              <a:t>`products`;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</a:t>
            </a:r>
            <a:r>
              <a:rPr lang="en-US" dirty="0" smtClean="0"/>
              <a:t>value </a:t>
            </a:r>
            <a:r>
              <a:rPr lang="en-US" dirty="0"/>
              <a:t>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</a:t>
            </a:r>
            <a:r>
              <a:rPr lang="en-US" dirty="0" smtClean="0"/>
              <a:t>random</a:t>
            </a:r>
          </a:p>
          <a:p>
            <a:pPr lvl="1"/>
            <a:r>
              <a:rPr lang="en-US" sz="2400" dirty="0" smtClean="0"/>
              <a:t>To obtain a random integer R in range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&lt;= R &lt; j </a:t>
            </a:r>
            <a:r>
              <a:rPr lang="en-US" sz="2400" dirty="0" smtClean="0"/>
              <a:t>use: </a:t>
            </a:r>
            <a:r>
              <a:rPr lang="en-US" sz="2400" b="1" i="1" dirty="0" smtClean="0"/>
              <a:t>FLOOR(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+ RAND() * (j -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))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EXTRACT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EXTRACT</a:t>
            </a:r>
            <a:r>
              <a:rPr lang="en-US" dirty="0" smtClean="0"/>
              <a:t> </a:t>
            </a:r>
            <a:r>
              <a:rPr lang="en-US" dirty="0"/>
              <a:t>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298478"/>
            <a:ext cx="105918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InvoiceId`, `Total`,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`InvoiceDate`)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'Quarter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`InvoiceDate`)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'Month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`InvoiceDate`)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`InvoiceDate`)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AS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'Day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invoice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TIMESTAMPDIFF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8012" y="43434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`hire_date`, '2017-06-31')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`employees`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DATE_FORMAT </a:t>
            </a:r>
            <a:r>
              <a:rPr lang="en-US" dirty="0"/>
              <a:t>– </a:t>
            </a:r>
            <a:r>
              <a:rPr lang="en-US" dirty="0" smtClean="0"/>
              <a:t>formats the date value according to the format</a:t>
            </a:r>
            <a:endParaRPr lang="en-US" dirty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NOW</a:t>
            </a:r>
            <a:r>
              <a:rPr lang="en-US" dirty="0" smtClean="0"/>
              <a:t> </a:t>
            </a:r>
            <a:r>
              <a:rPr lang="en-US" dirty="0"/>
              <a:t>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8824" y="2261901"/>
            <a:ext cx="10668000" cy="1037913"/>
            <a:chOff x="2055812" y="1882270"/>
            <a:chExt cx="8077200" cy="103791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8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Date,Format</a:t>
              </a:r>
              <a:r>
                <a:rPr lang="en-US" sz="28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493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600" b="1" noProof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('2017/01/27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',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 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%Y %b %D') AS 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'</a:t>
              </a:r>
              <a:r>
                <a:rPr lang="en-US" sz="2600" b="1" noProof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;</a:t>
              </a: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4224" y="49530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2" y="3581400"/>
            <a:ext cx="7696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84812" y="5257800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b="1" dirty="0">
                <a:solidFill>
                  <a:schemeClr val="accent1"/>
                </a:solidFill>
              </a:rPr>
              <a:t>\</a:t>
            </a:r>
            <a:r>
              <a:rPr lang="en-US" dirty="0" smtClean="0"/>
              <a:t> </a:t>
            </a:r>
            <a:r>
              <a:rPr lang="en-US" dirty="0"/>
              <a:t>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`TrackID`, `Name`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`Track`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3544" y="2362200"/>
            <a:ext cx="8232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</a:t>
            </a:r>
            <a:r>
              <a:rPr lang="en-US" sz="2800" b="1" noProof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character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 smtClean="0"/>
              <a:t> - </a:t>
            </a:r>
            <a:r>
              <a:rPr lang="en-US" dirty="0"/>
              <a:t>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95600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`employee_id`, `first_name`, `last_name`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`employees`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`first_name`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K\]{3}\$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8128" y="4692387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Regular 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MySQL </a:t>
            </a:r>
            <a:r>
              <a:rPr lang="en-US" sz="3200" dirty="0"/>
              <a:t>Server provides various built-in functions</a:t>
            </a:r>
          </a:p>
          <a:p>
            <a:pPr>
              <a:lnSpc>
                <a:spcPct val="100000"/>
              </a:lnSpc>
              <a:spcBef>
                <a:spcPts val="15600"/>
              </a:spcBef>
            </a:pPr>
            <a:r>
              <a:rPr lang="en-US" sz="3200" dirty="0"/>
              <a:t>Using Wildcard,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2438400"/>
            <a:ext cx="6858001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`ID`, `first_name`, `last_name`,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`hire_date`, 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'2017-06-31')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</a:t>
            </a:r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`employees`</a:t>
            </a:r>
            <a:r>
              <a:rPr lang="bg-BG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031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7553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MySQL </a:t>
            </a:r>
            <a:r>
              <a:rPr lang="en-US" dirty="0"/>
              <a:t>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1752600"/>
            <a:ext cx="5867638" cy="58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`article_id`, `author`, `content`,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1, 200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`articles`;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 smtClean="0"/>
              <a:t>'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`album`;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 smtClean="0">
                <a:solidFill>
                  <a:schemeClr val="accent1"/>
                </a:solidFill>
              </a:rPr>
              <a:t>CHAR_LENGTH</a:t>
            </a:r>
            <a:r>
              <a:rPr lang="en-US" dirty="0" smtClean="0"/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 smtClean="0">
                <a:solidFill>
                  <a:schemeClr val="accent1"/>
                </a:solidFill>
              </a:rPr>
              <a:t>LENGHT</a:t>
            </a:r>
            <a:r>
              <a:rPr lang="en-US" dirty="0" smtClean="0"/>
              <a:t> </a:t>
            </a:r>
            <a:r>
              <a:rPr lang="en-US" dirty="0"/>
              <a:t>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2741</TotalTime>
  <Words>1465</Words>
  <Application>Microsoft Office PowerPoint</Application>
  <PresentationFormat>Custom</PresentationFormat>
  <Paragraphs>302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MySQL Server</vt:lpstr>
      <vt:lpstr>SQL Functions</vt:lpstr>
      <vt:lpstr>String Functions</vt:lpstr>
      <vt:lpstr>String Functions </vt:lpstr>
      <vt:lpstr>String Functions (2)</vt:lpstr>
      <vt:lpstr>String Functions (3)</vt:lpstr>
      <vt:lpstr>String Functions (4)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Wildcards</vt:lpstr>
      <vt:lpstr>Using WHERE … LIKE</vt:lpstr>
      <vt:lpstr>Wildcard Characters</vt:lpstr>
      <vt:lpstr>Using Regular Expression</vt:lpstr>
      <vt:lpstr>Summary</vt:lpstr>
      <vt:lpstr>Built-in Functions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Иван Иванов</cp:lastModifiedBy>
  <cp:revision>132</cp:revision>
  <dcterms:created xsi:type="dcterms:W3CDTF">2014-01-02T17:00:34Z</dcterms:created>
  <dcterms:modified xsi:type="dcterms:W3CDTF">2017-05-31T12:02:13Z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