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handoutMasterIdLst>
    <p:handoutMasterId r:id="rId33"/>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9" r:id="rId28"/>
    <p:sldId id="453" r:id="rId29"/>
    <p:sldId id="454" r:id="rId30"/>
    <p:sldId id="455"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 id="453"/>
            <p14:sldId id="454"/>
            <p14:sldId id="45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8" autoAdjust="0"/>
    <p:restoredTop sz="78413" autoAdjust="0"/>
  </p:normalViewPr>
  <p:slideViewPr>
    <p:cSldViewPr>
      <p:cViewPr varScale="1">
        <p:scale>
          <a:sx n="88" d="100"/>
          <a:sy n="88" d="100"/>
        </p:scale>
        <p:origin x="528" y="53"/>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02-Jun-17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02-Jun-17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812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1246047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6061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02-Jun-17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02-Jun-17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2.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19.png"/><Relationship Id="rId12" Type="http://schemas.openxmlformats.org/officeDocument/2006/relationships/hyperlink" Target="http://www.superhosting.bg/" TargetMode="External"/><Relationship Id="rId17" Type="http://schemas.openxmlformats.org/officeDocument/2006/relationships/image" Target="../media/image24.png"/><Relationship Id="rId2" Type="http://schemas.openxmlformats.org/officeDocument/2006/relationships/notesSlide" Target="../notesSlides/notesSlide25.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www.infragistics.com/" TargetMode="External"/><Relationship Id="rId19" Type="http://schemas.openxmlformats.org/officeDocument/2006/relationships/image" Target="../media/image25.png"/><Relationship Id="rId4" Type="http://schemas.openxmlformats.org/officeDocument/2006/relationships/hyperlink" Target="http://xs-software.com/" TargetMode="External"/><Relationship Id="rId9" Type="http://schemas.openxmlformats.org/officeDocument/2006/relationships/image" Target="../media/image20.png"/><Relationship Id="rId14" Type="http://schemas.openxmlformats.org/officeDocument/2006/relationships/hyperlink" Target="http://www.telenor.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8.png"/><Relationship Id="rId5" Type="http://schemas.openxmlformats.org/officeDocument/2006/relationships/hyperlink" Target="https://www.facebook.com/SoftwareUniversity" TargetMode="External"/><Relationship Id="rId10" Type="http://schemas.openxmlformats.org/officeDocument/2006/relationships/image" Target="../media/image27.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Image result for databa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t>COUNT, SUM, MAX, MIN, AVG…</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644041"/>
          </a:xfrm>
        </p:spPr>
        <p:txBody>
          <a:bodyPr bIns="0">
            <a:spAutoFit/>
          </a:bodyPr>
          <a:lstStyle/>
          <a:p>
            <a:r>
              <a:rPr lang="en-US" dirty="0"/>
              <a:t>Aggregate functions are used to operate over one or more groups (with some elements in them), performing data analysis on every one.</a:t>
            </a:r>
          </a:p>
          <a:p>
            <a:pPr lvl="1"/>
            <a:r>
              <a:rPr lang="en-US" dirty="0"/>
              <a:t>MIN, MAX, AVG, COUNT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They usually ignore NULL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379412" y="3710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 </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'MinSalary</a:t>
            </a:r>
            <a:r>
              <a:rPr lang="en-US" sz="3200" noProof="1">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15" name="Стрелка надясно 14"/>
          <p:cNvSpPr/>
          <p:nvPr/>
        </p:nvSpPr>
        <p:spPr>
          <a:xfrm>
            <a:off x="7893730" y="4575950"/>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8702448" y="3640266"/>
            <a:ext cx="3184201" cy="2328569"/>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t>COUNT -</a:t>
            </a:r>
            <a:r>
              <a:rPr lang="en-US" sz="3200" dirty="0"/>
              <a:t> counts the values (not nulls) in one or more columns based on grouping criteria. </a:t>
            </a:r>
            <a:endParaRPr lang="en-US" sz="3100" dirty="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t>COUNT</a:t>
            </a:r>
            <a:r>
              <a:rPr lang="en-US" sz="3100" dirty="0"/>
              <a:t> we will ignore any employee with NULL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a:t>
            </a:r>
            <a:r>
              <a:rPr lang="en-US" sz="3200" noProof="1" smtClean="0">
                <a:solidFill>
                  <a:schemeClr val="tx2"/>
                </a:solidFill>
                <a:latin typeface="Consolas" panose="020B0609020204030204" pitchFamily="49" charset="0"/>
              </a:rPr>
              <a:t>.`department_id`, </a:t>
            </a:r>
            <a:endParaRPr lang="en-US" sz="3200" noProof="1">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lumMod val="75000"/>
                  </a:schemeClr>
                </a:solidFill>
                <a:latin typeface="Consolas" panose="020B0609020204030204" pitchFamily="49" charset="0"/>
              </a:rPr>
              <a:t>COUNT</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'Salary Count</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NULL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43502038"/>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030099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a:t>
            </a:r>
            <a:r>
              <a:rPr lang="en-GB" sz="3200" noProof="1" smtClean="0">
                <a:solidFill>
                  <a:schemeClr val="tx2"/>
                </a:solidFill>
                <a:latin typeface="Consolas" panose="020B0609020204030204" pitchFamily="49" charset="0"/>
              </a:rPr>
              <a:t>department_id`;</a:t>
            </a:r>
            <a:endParaRPr lang="en-GB"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34465075"/>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86478698"/>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dirty="0" smtClean="0">
                <a:solidFill>
                  <a:schemeClr val="tx2"/>
                </a:solidFill>
                <a:latin typeface="Consolas" panose="020B0609020204030204" pitchFamily="49" charset="0"/>
              </a:rPr>
              <a:t>.`</a:t>
            </a:r>
            <a:r>
              <a:rPr lang="en-GB" sz="3200" dirty="0" err="1" smtClean="0">
                <a:solidFill>
                  <a:schemeClr val="tx2"/>
                </a:solidFill>
                <a:latin typeface="Consolas" panose="020B0609020204030204" pitchFamily="49" charset="0"/>
              </a:rPr>
              <a:t>department_id</a:t>
            </a:r>
            <a:r>
              <a:rPr lang="en-GB" sz="3200"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 name="Picture 7"/>
          <p:cNvPicPr>
            <a:picLocks noChangeAspect="1"/>
          </p:cNvPicPr>
          <p:nvPr/>
        </p:nvPicPr>
        <p:blipFill>
          <a:blip r:embed="rId3"/>
          <a:stretch>
            <a:fillRect/>
          </a:stretch>
        </p:blipFill>
        <p:spPr>
          <a:xfrm>
            <a:off x="8741997" y="2049657"/>
            <a:ext cx="3074424" cy="3964248"/>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02325391"/>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2441330"/>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endParaRPr lang="en-US" sz="3600"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a:t>
            </a:r>
            <a:r>
              <a:rPr lang="en-US" sz="3600" dirty="0" err="1">
                <a:solidFill>
                  <a:schemeClr val="tx2"/>
                </a:solidFill>
                <a:latin typeface="Consolas" panose="020B0609020204030204" pitchFamily="49" charset="0"/>
              </a:rPr>
              <a:t>e</a:t>
            </a:r>
            <a:r>
              <a:rPr lang="en-US" sz="3600" dirty="0" err="1" smtClean="0">
                <a:solidFill>
                  <a:schemeClr val="tx2"/>
                </a:solidFill>
                <a:latin typeface="Consolas" panose="020B0609020204030204" pitchFamily="49" charset="0"/>
              </a:rPr>
              <a:t>.`salary</a:t>
            </a:r>
            <a:r>
              <a:rPr lang="en-US" sz="3600" dirty="0" smtClean="0">
                <a:solidFill>
                  <a:schemeClr val="tx2"/>
                </a:solidFill>
                <a:latin typeface="Consolas" panose="020B0609020204030204" pitchFamily="49" charset="0"/>
              </a:rPr>
              <a:t>`)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GB"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99212" y="425136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rPr>
              <a:t>HAVING</a:t>
            </a:r>
            <a:r>
              <a:rPr lang="en-US" sz="3200" dirty="0"/>
              <a:t> clause is used to filter data based on </a:t>
            </a:r>
            <a:r>
              <a:rPr lang="en-US" sz="3200" dirty="0">
                <a:solidFill>
                  <a:schemeClr val="accent1"/>
                </a:solidFill>
              </a:rPr>
              <a:t>aggregate</a:t>
            </a:r>
            <a:r>
              <a:rPr lang="en-US" sz="3200" dirty="0"/>
              <a:t> values. </a:t>
            </a:r>
          </a:p>
          <a:p>
            <a:pPr lvl="1">
              <a:lnSpc>
                <a:spcPct val="100000"/>
              </a:lnSpc>
            </a:pPr>
            <a:r>
              <a:rPr lang="en-US" sz="3000" dirty="0"/>
              <a:t>This means that we cannot use it without grouping before that.</a:t>
            </a:r>
          </a:p>
          <a:p>
            <a:pPr>
              <a:lnSpc>
                <a:spcPct val="100000"/>
              </a:lnSpc>
            </a:pPr>
            <a:r>
              <a:rPr lang="en-US" sz="3200" dirty="0"/>
              <a:t>Any Aggregate functions  (like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etc.) used both in the "HAVING" clause and in the select statement are executed one time only.</a:t>
            </a:r>
          </a:p>
          <a:p>
            <a:pPr>
              <a:lnSpc>
                <a:spcPct val="100000"/>
              </a:lnSpc>
            </a:pPr>
            <a:r>
              <a:rPr lang="en-US" sz="3200" dirty="0"/>
              <a:t>Unlike </a:t>
            </a:r>
            <a:r>
              <a:rPr lang="en-US" sz="3200" b="1" dirty="0">
                <a:solidFill>
                  <a:schemeClr val="tx2">
                    <a:lumMod val="75000"/>
                  </a:schemeClr>
                </a:solidFill>
              </a:rPr>
              <a:t>HAVING</a:t>
            </a:r>
            <a:r>
              <a:rPr lang="en-US" sz="3200" dirty="0"/>
              <a:t>, the </a:t>
            </a:r>
            <a:r>
              <a:rPr lang="en-US" sz="3200" b="1" dirty="0">
                <a:solidFill>
                  <a:schemeClr val="tx2">
                    <a:lumMod val="75000"/>
                  </a:schemeClr>
                </a:solidFill>
              </a:rPr>
              <a:t>WHERE</a:t>
            </a:r>
            <a:r>
              <a:rPr lang="en-US" sz="3200" dirty="0"/>
              <a:t> clause filters rows </a:t>
            </a:r>
            <a:r>
              <a:rPr lang="en-US" sz="3200" dirty="0">
                <a:solidFill>
                  <a:schemeClr val="tx2">
                    <a:lumMod val="75000"/>
                  </a:schemeClr>
                </a:solidFill>
              </a:rPr>
              <a:t>before</a:t>
            </a:r>
            <a:r>
              <a:rPr lang="en-US" sz="3200" dirty="0"/>
              <a:t> the aggregation happens.</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chemeClr val="accent1"/>
                </a:solidFill>
              </a:rPr>
              <a:t>total</a:t>
            </a:r>
            <a:r>
              <a:rPr lang="en-US" sz="3100" dirty="0"/>
              <a:t> salary </a:t>
            </a:r>
            <a:r>
              <a:rPr lang="en-US" sz="3100" dirty="0">
                <a:solidFill>
                  <a:schemeClr val="tx2">
                    <a:lumMod val="75000"/>
                  </a:schemeClr>
                </a:solidFill>
              </a:rPr>
              <a:t>more or equal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2642881287"/>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410174385"/>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3943539"/>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r>
              <a:rPr lang="en-US" sz="3200" noProof="1">
                <a:solidFill>
                  <a:schemeClr val="tx2"/>
                </a:solidFill>
                <a:latin typeface="Consolas" panose="020B0609020204030204" pitchFamily="49" charset="0"/>
              </a:rPr>
              <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smtClean="0">
                <a:solidFill>
                  <a:srgbClr val="F3BE60"/>
                </a:solidFill>
                <a:latin typeface="Consolas" panose="020B0609020204030204" pitchFamily="49" charset="0"/>
              </a:rPr>
              <a:t>SUM</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smtClean="0">
                <a:solidFill>
                  <a:srgbClr val="F3BE60"/>
                </a:solidFill>
                <a:latin typeface="Consolas" panose="020B0609020204030204" pitchFamily="49" charset="0"/>
              </a:rPr>
              <a:t>`</a:t>
            </a:r>
            <a:r>
              <a:rPr lang="en-GB" sz="3200" b="1" dirty="0" err="1" smtClean="0">
                <a:solidFill>
                  <a:srgbClr val="F3BE60"/>
                </a:solidFill>
                <a:latin typeface="Consolas" panose="020B0609020204030204" pitchFamily="49" charset="0"/>
              </a:rPr>
              <a:t>TotalSalary</a:t>
            </a:r>
            <a:r>
              <a:rPr lang="en-GB" sz="3200" b="1" dirty="0" smtClean="0">
                <a:solidFill>
                  <a:srgbClr val="F3BE60"/>
                </a:solidFill>
                <a:latin typeface="Consolas" panose="020B0609020204030204" pitchFamily="49" charset="0"/>
              </a:rPr>
              <a:t>`</a:t>
            </a:r>
            <a:r>
              <a:rPr lang="en-GB" sz="3200" dirty="0" smtClean="0">
                <a:solidFill>
                  <a:schemeClr val="tx2"/>
                </a:solidFill>
                <a:latin typeface="Consolas" panose="020B0609020204030204" pitchFamily="49" charset="0"/>
              </a:rPr>
              <a:t>&lt; 250000;</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26</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smtClean="0">
                <a:solidFill>
                  <a:srgbClr val="F3BE60"/>
                </a:solidFill>
                <a:latin typeface="Consolas" panose="020B0609020204030204" pitchFamily="49" charset="0"/>
              </a:rPr>
              <a:t>SUM</a:t>
            </a:r>
            <a:r>
              <a:rPr lang="en-US" sz="2800" dirty="0" smtClean="0">
                <a:solidFill>
                  <a:schemeClr val="tx2"/>
                </a:solidFill>
                <a:latin typeface="Consolas" panose="020B0609020204030204" pitchFamily="49" charset="0"/>
              </a:rPr>
              <a:t>(</a:t>
            </a:r>
            <a:r>
              <a:rPr lang="en-US" sz="2800" dirty="0" err="1" smtClean="0">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a:t>
            </a:r>
            <a:r>
              <a:rPr lang="en-GB" sz="2800" dirty="0" smtClean="0">
                <a:solidFill>
                  <a:schemeClr val="tx2"/>
                </a:solidFill>
                <a:latin typeface="Consolas" panose="020B0609020204030204" pitchFamily="49" charset="0"/>
              </a:rPr>
              <a:t>`employees`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smtClean="0">
                <a:solidFill>
                  <a:schemeClr val="tx2"/>
                </a:solidFill>
                <a:latin typeface="Consolas" panose="020B0609020204030204" pitchFamily="49" charset="0"/>
              </a:rPr>
              <a:t>e.`department_id`</a:t>
            </a:r>
            <a:endParaRPr lang="en-US" sz="2800" noProof="1">
              <a:solidFill>
                <a:schemeClr val="tx2"/>
              </a:solidFill>
              <a:latin typeface="Consolas" panose="020B0609020204030204" pitchFamily="49" charset="0"/>
            </a:endParaRP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a:t>
            </a:r>
            <a:r>
              <a:rPr lang="en-GB" sz="2800" dirty="0" err="1">
                <a:solidFill>
                  <a:schemeClr val="tx2"/>
                </a:solidFill>
                <a:latin typeface="Consolas" panose="020B0609020204030204" pitchFamily="49" charset="0"/>
              </a:rPr>
              <a:t>e</a:t>
            </a:r>
            <a:r>
              <a:rPr lang="en-GB" sz="2800" dirty="0" err="1" smtClean="0">
                <a:solidFill>
                  <a:schemeClr val="tx2"/>
                </a:solidFill>
                <a:latin typeface="Consolas" panose="020B0609020204030204" pitchFamily="49" charset="0"/>
              </a:rPr>
              <a:t>.`salary</a:t>
            </a:r>
            <a:r>
              <a:rPr lang="en-GB" sz="2800" dirty="0" smtClean="0">
                <a:solidFill>
                  <a:schemeClr val="tx2"/>
                </a:solidFill>
                <a:latin typeface="Consolas" panose="020B0609020204030204" pitchFamily="49" charset="0"/>
              </a:rPr>
              <a:t>`) </a:t>
            </a:r>
            <a:r>
              <a:rPr lang="en-GB" sz="2800" dirty="0">
                <a:solidFill>
                  <a:schemeClr val="tx2"/>
                </a:solidFill>
                <a:latin typeface="Consolas" panose="020B0609020204030204" pitchFamily="49" charset="0"/>
              </a:rPr>
              <a:t>&lt; </a:t>
            </a:r>
            <a:r>
              <a:rPr lang="en-GB" sz="2800" dirty="0" smtClean="0">
                <a:solidFill>
                  <a:schemeClr val="tx2"/>
                </a:solidFill>
                <a:latin typeface="Consolas" panose="020B0609020204030204" pitchFamily="49" charset="0"/>
              </a:rPr>
              <a:t>250000;</a:t>
            </a:r>
            <a:endParaRPr lang="en-GB" sz="2800" dirty="0">
              <a:solidFill>
                <a:schemeClr val="tx2"/>
              </a:solidFill>
              <a:latin typeface="Consolas" panose="020B0609020204030204" pitchFamily="49" charset="0"/>
            </a:endParaRPr>
          </a:p>
        </p:txBody>
      </p:sp>
      <p:pic>
        <p:nvPicPr>
          <p:cNvPr id="9"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703775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2753538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314510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#MYSQL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951883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b="1" dirty="0" smtClean="0">
                <a:solidFill>
                  <a:schemeClr val="tx2"/>
                </a:solidFill>
                <a:latin typeface="Consolas" panose="020B0609020204030204" pitchFamily="49" charset="0"/>
              </a:rPr>
              <a:t> </a:t>
            </a:r>
            <a:endParaRPr lang="en-US" sz="3600" b="1"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smtClean="0">
                <a:solidFill>
                  <a:schemeClr val="tx2"/>
                </a:solidFill>
                <a:latin typeface="Consolas" panose="020B0609020204030204" pitchFamily="49" charset="0"/>
              </a:rPr>
              <a:t>e.`</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8456612" y="2880522"/>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r>
              <a:rPr lang="en-US" sz="3600" dirty="0">
                <a:solidFill>
                  <a:schemeClr val="tx2"/>
                </a:solidFill>
                <a:latin typeface="Consolas" panose="020B0609020204030204" pitchFamily="49" charset="0"/>
              </a:rPr>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a:t>
            </a:r>
            <a:endParaRPr lang="en-GB" sz="3600" dirty="0">
              <a:solidFill>
                <a:schemeClr val="tx2"/>
              </a:solidFill>
              <a:latin typeface="Consolas" panose="020B0609020204030204" pitchFamily="49" charset="0"/>
            </a:endParaRP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1473811157"/>
              </p:ext>
            </p:extLst>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4091370478"/>
              </p:ext>
            </p:extLst>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https://judge.softuni.bg/Contests/Practice/Index/296#18</a:t>
            </a:r>
            <a:endParaRPr lang="en-US" dirty="0"/>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endParaRPr lang="en-US" sz="3200"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'Total Salary</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2" y="2246595"/>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29718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a:t>
            </a:r>
            <a:r>
              <a:rPr lang="en-US"/>
              <a:t>: </a:t>
            </a:r>
            <a:r>
              <a:rPr lang="en-US" smtClean="0">
                <a:hlinkClick r:id="rId3"/>
              </a:rPr>
              <a:t>https://judge.softuni.bg/Contests/Practice/Index/296#18</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2348</TotalTime>
  <Words>1909</Words>
  <Application>Microsoft Office PowerPoint</Application>
  <PresentationFormat>Custom</PresentationFormat>
  <Paragraphs>514</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lpstr>Data Aggregation</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Иван Иванов</cp:lastModifiedBy>
  <cp:revision>270</cp:revision>
  <dcterms:created xsi:type="dcterms:W3CDTF">2014-01-02T17:00:34Z</dcterms:created>
  <dcterms:modified xsi:type="dcterms:W3CDTF">2017-06-02T10:22:14Z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