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456" r:id="rId3"/>
    <p:sldId id="404" r:id="rId4"/>
    <p:sldId id="405" r:id="rId5"/>
    <p:sldId id="426" r:id="rId6"/>
    <p:sldId id="430" r:id="rId7"/>
    <p:sldId id="431" r:id="rId8"/>
    <p:sldId id="433" r:id="rId9"/>
    <p:sldId id="434" r:id="rId10"/>
    <p:sldId id="435" r:id="rId11"/>
    <p:sldId id="450" r:id="rId12"/>
    <p:sldId id="427" r:id="rId13"/>
    <p:sldId id="436" r:id="rId14"/>
    <p:sldId id="437" r:id="rId15"/>
    <p:sldId id="410" r:id="rId16"/>
    <p:sldId id="411" r:id="rId17"/>
    <p:sldId id="412" r:id="rId18"/>
    <p:sldId id="413" r:id="rId19"/>
    <p:sldId id="414" r:id="rId20"/>
    <p:sldId id="442" r:id="rId21"/>
    <p:sldId id="407" r:id="rId22"/>
    <p:sldId id="408" r:id="rId23"/>
    <p:sldId id="409" r:id="rId24"/>
    <p:sldId id="457" r:id="rId25"/>
    <p:sldId id="451" r:id="rId26"/>
    <p:sldId id="448" r:id="rId27"/>
    <p:sldId id="449" r:id="rId28"/>
    <p:sldId id="428" r:id="rId29"/>
    <p:sldId id="424" r:id="rId30"/>
    <p:sldId id="443" r:id="rId31"/>
    <p:sldId id="445" r:id="rId32"/>
    <p:sldId id="418" r:id="rId33"/>
    <p:sldId id="417" r:id="rId34"/>
    <p:sldId id="439" r:id="rId35"/>
    <p:sldId id="440" r:id="rId36"/>
    <p:sldId id="446" r:id="rId37"/>
    <p:sldId id="458" r:id="rId38"/>
    <p:sldId id="447" r:id="rId39"/>
    <p:sldId id="420" r:id="rId40"/>
    <p:sldId id="459" r:id="rId41"/>
    <p:sldId id="460" r:id="rId42"/>
    <p:sldId id="461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6"/>
            <p14:sldId id="404"/>
            <p14:sldId id="405"/>
          </p14:sldIdLst>
        </p14:section>
        <p14:section name="Database Design" id="{2CB55A70-2DF8-4513-8A52-DF3FAE148E61}">
          <p14:sldIdLst>
            <p14:sldId id="426"/>
            <p14:sldId id="430"/>
            <p14:sldId id="431"/>
            <p14:sldId id="433"/>
            <p14:sldId id="434"/>
            <p14:sldId id="435"/>
            <p14:sldId id="450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10"/>
            <p14:sldId id="411"/>
            <p14:sldId id="412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58"/>
            <p14:sldId id="447"/>
          </p14:sldIdLst>
        </p14:section>
        <p14:section name="Conclusion" id="{C6E3D5A5-B0DF-43D0-8B0A-3EBBED2805AE}">
          <p14:sldIdLst>
            <p14:sldId id="420"/>
            <p14:sldId id="459"/>
            <p14:sldId id="460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A19574"/>
    <a:srgbClr val="FFFFFF"/>
    <a:srgbClr val="FF0000"/>
    <a:srgbClr val="F3BE60"/>
    <a:srgbClr val="3BABFF"/>
    <a:srgbClr val="613306"/>
    <a:srgbClr val="371D03"/>
    <a:srgbClr val="482604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95186" autoAdjust="0"/>
  </p:normalViewPr>
  <p:slideViewPr>
    <p:cSldViewPr>
      <p:cViewPr varScale="1">
        <p:scale>
          <a:sx n="99" d="100"/>
          <a:sy n="99" d="100"/>
        </p:scale>
        <p:origin x="110" y="35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2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49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09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9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605#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05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trainings/1634/databases-basics-mysql-may-2017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4" y="384126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213152" y="3719827"/>
            <a:ext cx="142763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7" name="Picture 9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15884"/>
            <a:ext cx="2175525" cy="80688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5" name="Picture 2" descr="database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637212" y="1849984"/>
            <a:ext cx="6014713" cy="686636"/>
          </a:xfrm>
        </p:spPr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  <a:p>
            <a:pPr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dirty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20" name="Rectangle: Rounded Corners 14"/>
          <p:cNvSpPr/>
          <p:nvPr/>
        </p:nvSpPr>
        <p:spPr>
          <a:xfrm>
            <a:off x="5450142" y="3015068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14"/>
          <p:cNvSpPr/>
          <p:nvPr/>
        </p:nvSpPr>
        <p:spPr>
          <a:xfrm>
            <a:off x="3605212" y="336550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8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39628"/>
              </p:ext>
            </p:extLst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country_id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03796"/>
              </p:ext>
            </p:extLst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 smtClean="0"/>
              <a:t>owns</a:t>
            </a:r>
            <a:endParaRPr lang="en-US" sz="2800" b="1" dirty="0"/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192377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7" y="6177464"/>
            <a:ext cx="1923770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identifier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pPr lvl="1"/>
            <a:r>
              <a:rPr lang="en-US" sz="3000" dirty="0"/>
              <a:t>In the last example the name of the country is not repeated for each town (its number is used instead)</a:t>
            </a:r>
            <a:endParaRPr lang="bg-BG" sz="30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country</a:t>
            </a:r>
            <a:r>
              <a:rPr lang="bg-BG" sz="3000" dirty="0"/>
              <a:t> / </a:t>
            </a:r>
            <a:r>
              <a:rPr lang="en-US" sz="3000" dirty="0"/>
              <a:t>towns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26423"/>
              </p:ext>
            </p:extLst>
          </p:nvPr>
        </p:nvGraphicFramePr>
        <p:xfrm>
          <a:off x="912812" y="3207122"/>
          <a:ext cx="33528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3959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43884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mountain_id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Caucasus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84335"/>
              </p:ext>
            </p:extLst>
          </p:nvPr>
        </p:nvGraphicFramePr>
        <p:xfrm>
          <a:off x="7237413" y="3141440"/>
          <a:ext cx="3202636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095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98354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peak_id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mountain_id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88756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7498824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578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peaks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peak_id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mountains(mountain_id)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00306" y="813113"/>
            <a:ext cx="2780306" cy="558487"/>
          </a:xfrm>
          <a:prstGeom prst="wedgeRoundRectCallout">
            <a:avLst>
              <a:gd name="adj1" fmla="val -57659"/>
              <a:gd name="adj2" fmla="val 883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50680" y="4762774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93659" y="2803112"/>
            <a:ext cx="2971800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Peaks</a:t>
            </a:r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2690" y="2666998"/>
            <a:ext cx="98298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fk_peaks_mountains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1295400"/>
            <a:ext cx="2229557" cy="953805"/>
          </a:xfrm>
          <a:prstGeom prst="wedgeRoundRectCallout">
            <a:avLst>
              <a:gd name="adj1" fmla="val -32607"/>
              <a:gd name="adj2" fmla="val 1216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4953000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298" y="4953000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3420141"/>
            <a:ext cx="2971800" cy="558485"/>
          </a:xfrm>
          <a:prstGeom prst="wedgeRoundRectCallout">
            <a:avLst>
              <a:gd name="adj1" fmla="val -77668"/>
              <a:gd name="adj2" fmla="val 89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53172"/>
              </p:ext>
            </p:extLst>
          </p:nvPr>
        </p:nvGraphicFramePr>
        <p:xfrm>
          <a:off x="513042" y="2177184"/>
          <a:ext cx="45145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643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67813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employee_name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54854"/>
              </p:ext>
            </p:extLst>
          </p:nvPr>
        </p:nvGraphicFramePr>
        <p:xfrm>
          <a:off x="7466012" y="2177184"/>
          <a:ext cx="3657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94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48112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project_id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project_name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332412" y="28000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3334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22148" y="1632634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mployees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619177" y="1580824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rojects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00024"/>
            <a:ext cx="1655642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50625"/>
              </p:ext>
            </p:extLst>
          </p:nvPr>
        </p:nvGraphicFramePr>
        <p:xfrm>
          <a:off x="4494212" y="4696202"/>
          <a:ext cx="3657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5704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0055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project_id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4922" y="4140505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</a:t>
            </a:r>
            <a:r>
              <a:rPr lang="en-US" sz="2800" noProof="1" smtClean="0"/>
              <a:t>mployees_projects</a:t>
            </a:r>
            <a:endParaRPr lang="en-US" sz="2800" noProof="1"/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2051105" y="3181614"/>
            <a:ext cx="2061818" cy="2796157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8" idx="3"/>
            <a:endCxn id="10" idx="2"/>
          </p:cNvCxnSpPr>
          <p:nvPr/>
        </p:nvCxnSpPr>
        <p:spPr>
          <a:xfrm flipV="1">
            <a:off x="8151812" y="3548784"/>
            <a:ext cx="1143000" cy="2061818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501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0612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425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employee_name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51157" y="2093301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project_name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9718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Projects</a:t>
            </a:r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3813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employees(employee_id),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projects(project_id)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63207" y="504657"/>
            <a:ext cx="4043376" cy="558485"/>
          </a:xfrm>
          <a:prstGeom prst="wedgeRoundRectCallout">
            <a:avLst>
              <a:gd name="adj1" fmla="val -37592"/>
              <a:gd name="adj2" fmla="val 83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EmployeesProjects</a:t>
            </a:r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78261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882638" y="2027019"/>
            <a:ext cx="2229557" cy="448388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09361"/>
            <a:ext cx="8271643" cy="125371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663074"/>
            <a:ext cx="8271643" cy="12469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1033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2208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4612" y="4577904"/>
            <a:ext cx="2014848" cy="1716352"/>
          </a:xfrm>
          <a:prstGeom prst="rect">
            <a:avLst/>
          </a:prstGeom>
          <a:noFill/>
        </p:spPr>
      </p:pic>
      <p:pic>
        <p:nvPicPr>
          <p:cNvPr id="12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1684" y="5663035"/>
            <a:ext cx="691672" cy="691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55" y="3066940"/>
            <a:ext cx="1657459" cy="165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Trash\db-diagram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07839">
            <a:off x="4866873" y="1439231"/>
            <a:ext cx="2590916" cy="1220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57837"/>
              </p:ext>
            </p:extLst>
          </p:nvPr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car_id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driver_id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4456"/>
              </p:ext>
            </p:extLst>
          </p:nvPr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driver_id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driver_name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dirty="0" smtClean="0"/>
              <a:t>ars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  <a:r>
              <a:rPr lang="en-US" sz="2800" b="1" dirty="0" smtClean="0"/>
              <a:t>rivers</a:t>
            </a:r>
            <a:endParaRPr lang="en-US" sz="2800" b="1" dirty="0"/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914400"/>
            <a:ext cx="9982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48755" y="871877"/>
            <a:ext cx="2229557" cy="558487"/>
          </a:xfrm>
          <a:prstGeom prst="wedgeRoundRectCallout">
            <a:avLst>
              <a:gd name="adj1" fmla="val -76189"/>
              <a:gd name="adj2" fmla="val 731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71569" y="4267200"/>
            <a:ext cx="2229557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52369" y="3124200"/>
            <a:ext cx="2438400" cy="977247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854376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fk_cars_drivers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69" y="5192041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60751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1536593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778298" y="5194193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9403" y="1778410"/>
            <a:ext cx="7030018" cy="2717390"/>
            <a:chOff x="5103812" y="4564221"/>
            <a:chExt cx="4795838" cy="1853787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relations are useful when combined with JOINS. With JOINS we can get data from two tables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simultaneously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condition</a:t>
            </a:r>
            <a:r>
              <a:rPr lang="en-US" dirty="0"/>
              <a:t>".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8012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</a:t>
            </a:r>
            <a:r>
              <a:rPr lang="en-US" sz="3000" b="1" noProof="1" smtClean="0">
                <a:latin typeface="Consolas" panose="020B0609020204030204" pitchFamily="49" charset="0"/>
              </a:rPr>
              <a:t>table_a</a:t>
            </a:r>
            <a:r>
              <a:rPr lang="en-US" sz="3000" b="1" noProof="1">
                <a:latin typeface="Consolas" panose="020B0609020204030204" pitchFamily="49" charset="0"/>
              </a:rPr>
              <a:t/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table_b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</a:t>
            </a:r>
            <a:r>
              <a:rPr lang="en-US" sz="3000" b="1" noProof="1" smtClean="0">
                <a:latin typeface="Consolas" panose="020B0609020204030204" pitchFamily="49" charset="0"/>
              </a:rPr>
              <a:t>table_b.common_column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332412" y="5949077"/>
            <a:ext cx="2971800" cy="558485"/>
          </a:xfrm>
          <a:prstGeom prst="wedgeRoundRectCallout">
            <a:avLst>
              <a:gd name="adj1" fmla="val -37673"/>
              <a:gd name="adj2" fmla="val -1233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81601" y="3207441"/>
            <a:ext cx="2971800" cy="558485"/>
          </a:xfrm>
          <a:prstGeom prst="wedgeRoundRectCallout">
            <a:avLst>
              <a:gd name="adj1" fmla="val -50859"/>
              <a:gd name="adj2" fmla="val 11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database "Geography". Report all peaks for "</a:t>
            </a:r>
            <a:r>
              <a:rPr lang="en-US" sz="3200" noProof="1"/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by elevation descending.</a:t>
            </a:r>
            <a:r>
              <a:rPr lang="en-US" sz="3000" dirty="0"/>
              <a:t/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https://judge.softuni.bg/Contests/Practice/Index/605#6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3733800"/>
            <a:ext cx="6463508" cy="21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08012" y="2209800"/>
            <a:ext cx="10668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</a:t>
            </a:r>
            <a:r>
              <a:rPr lang="en-US" sz="3000" b="1" noProof="1" smtClean="0">
                <a:latin typeface="Consolas" panose="020B0609020204030204" pitchFamily="49" charset="0"/>
              </a:rPr>
              <a:t>m.mountain_range</a:t>
            </a:r>
            <a:r>
              <a:rPr lang="en-US" sz="3000" b="1" noProof="1">
                <a:latin typeface="Consolas" panose="020B0609020204030204" pitchFamily="49" charset="0"/>
              </a:rPr>
              <a:t>, </a:t>
            </a:r>
            <a:r>
              <a:rPr lang="en-US" sz="3000" b="1" noProof="1" smtClean="0">
                <a:latin typeface="Consolas" panose="020B0609020204030204" pitchFamily="49" charset="0"/>
              </a:rPr>
              <a:t>p.peak_name</a:t>
            </a:r>
            <a:r>
              <a:rPr lang="en-US" sz="3000" b="1" noProof="1">
                <a:latin typeface="Consolas" panose="020B0609020204030204" pitchFamily="49" charset="0"/>
              </a:rPr>
              <a:t>, </a:t>
            </a:r>
            <a:r>
              <a:rPr lang="en-US" sz="3000" b="1" noProof="1" smtClean="0">
                <a:latin typeface="Consolas" panose="020B0609020204030204" pitchFamily="49" charset="0"/>
              </a:rPr>
              <a:t>p.elevation 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  FROM </a:t>
            </a:r>
            <a:r>
              <a:rPr lang="en-US" sz="3000" b="1" noProof="1" smtClean="0">
                <a:latin typeface="Consolas" panose="020B0609020204030204" pitchFamily="49" charset="0"/>
              </a:rPr>
              <a:t>peaks </a:t>
            </a:r>
            <a:r>
              <a:rPr lang="en-US" sz="3000" b="1" noProof="1">
                <a:latin typeface="Consolas" panose="020B0609020204030204" pitchFamily="49" charset="0"/>
              </a:rPr>
              <a:t>AS </a:t>
            </a:r>
            <a:r>
              <a:rPr lang="en-US" sz="3000" b="1" noProof="1" smtClean="0">
                <a:latin typeface="Consolas" panose="020B0609020204030204" pitchFamily="49" charset="0"/>
              </a:rPr>
              <a:t>p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mountains AS m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m.id = p.mountain_id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m.mountain_range </a:t>
            </a:r>
            <a:r>
              <a:rPr lang="en-US" sz="3000" b="1" noProof="1">
                <a:latin typeface="Consolas" panose="020B0609020204030204" pitchFamily="49" charset="0"/>
              </a:rPr>
              <a:t>= 'Rila'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ORDER BY </a:t>
            </a:r>
            <a:r>
              <a:rPr lang="en-US" sz="3000" b="1" noProof="1" smtClean="0">
                <a:latin typeface="Consolas" panose="020B0609020204030204" pitchFamily="49" charset="0"/>
              </a:rPr>
              <a:t>p.elevation DESC;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https://judge.softuni.bg/Contests/Practice/Index/605#6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88079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09112" y="4056699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3412" y="5052624"/>
            <a:ext cx="1634357" cy="558487"/>
          </a:xfrm>
          <a:prstGeom prst="wedgeRoundRectCallout">
            <a:avLst>
              <a:gd name="adj1" fmla="val -50152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6764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039"/>
              </p:ext>
            </p:extLst>
          </p:nvPr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item_id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order_id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00795"/>
              </p:ext>
            </p:extLst>
          </p:nvPr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bg-BG" noProof="1" smtClean="0"/>
                        <a:t>о</a:t>
                      </a:r>
                      <a:r>
                        <a:rPr lang="en-US" noProof="1" smtClean="0"/>
                        <a:t>rder</a:t>
                      </a:r>
                      <a:r>
                        <a:rPr lang="bg-BG" noProof="1" smtClean="0"/>
                        <a:t>_</a:t>
                      </a:r>
                      <a:r>
                        <a:rPr lang="en-US" noProof="1" smtClean="0"/>
                        <a:t>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order_name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rders</a:t>
            </a:r>
            <a:endParaRPr lang="en-US" sz="2800" dirty="0"/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 smtClean="0"/>
              <a:t>order_items</a:t>
            </a:r>
            <a:endParaRPr lang="en-US" sz="2800" noProof="1"/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1" y="302202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258440" y="3065785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61612" y="2895600"/>
            <a:ext cx="1705606" cy="524718"/>
          </a:xfrm>
          <a:prstGeom prst="wedgeRoundRectCallout">
            <a:avLst>
              <a:gd name="adj1" fmla="val -32117"/>
              <a:gd name="adj2" fmla="val 152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make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preserve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that in more complicated relations it won't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#MYSQL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or procedures.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5212" y="2941550"/>
            <a:ext cx="29718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4655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267200"/>
            <a:ext cx="2229557" cy="559968"/>
          </a:xfrm>
          <a:prstGeom prst="wedgeRoundRectCallout">
            <a:avLst>
              <a:gd name="adj1" fmla="val -40607"/>
              <a:gd name="adj2" fmla="val 67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3812" y="343659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80412" y="6063272"/>
            <a:ext cx="2229557" cy="559968"/>
          </a:xfrm>
          <a:prstGeom prst="wedgeRoundRectCallout">
            <a:avLst>
              <a:gd name="adj1" fmla="val 16101"/>
              <a:gd name="adj2" fmla="val -65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92873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2743200"/>
            <a:ext cx="2809875" cy="147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Entity / Relationship diagrams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en-US" dirty="0"/>
              <a:t>Diagram</a:t>
            </a:r>
            <a:endParaRPr lang="bg-BG" dirty="0"/>
          </a:p>
        </p:txBody>
      </p:sp>
      <p:sp>
        <p:nvSpPr>
          <p:cNvPr id="8" name="Arrow: Right 6"/>
          <p:cNvSpPr/>
          <p:nvPr/>
        </p:nvSpPr>
        <p:spPr>
          <a:xfrm>
            <a:off x="5746424" y="432393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Click </a:t>
            </a:r>
            <a:r>
              <a:rPr lang="en-US" sz="3200" dirty="0"/>
              <a:t>on </a:t>
            </a:r>
            <a:r>
              <a:rPr lang="en-US" sz="3200" dirty="0" smtClean="0"/>
              <a:t>"Database" then select</a:t>
            </a:r>
            <a:r>
              <a:rPr lang="en-US" sz="3200" dirty="0"/>
              <a:t> </a:t>
            </a:r>
            <a:r>
              <a:rPr lang="en-US" sz="3200" dirty="0" smtClean="0"/>
              <a:t>"Reverse Engineer"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0" y="2715253"/>
            <a:ext cx="4638025" cy="3217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673" y="2687375"/>
            <a:ext cx="4267200" cy="32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en-US" dirty="0"/>
              <a:t>Diagram</a:t>
            </a:r>
            <a:endParaRPr lang="bg-BG" dirty="0"/>
          </a:p>
        </p:txBody>
      </p:sp>
      <p:sp>
        <p:nvSpPr>
          <p:cNvPr id="8" name="Arrow: Right 6"/>
          <p:cNvSpPr/>
          <p:nvPr/>
        </p:nvSpPr>
        <p:spPr>
          <a:xfrm>
            <a:off x="5746424" y="432393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1" y="2057400"/>
            <a:ext cx="474293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73" y="2181365"/>
            <a:ext cx="4648200" cy="35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4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295400"/>
            <a:ext cx="7086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to design a database?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the types of table relations?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Cascading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can we visualize all of our relations</a:t>
            </a:r>
            <a:br>
              <a:rPr lang="en-US" sz="3200" dirty="0"/>
            </a:br>
            <a:r>
              <a:rPr lang="en-US" sz="3200" dirty="0"/>
              <a:t>in database 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475192" y="423755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0" name="Picture 5" descr="C:\Trash\db-diagram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4864243" y="4537772"/>
            <a:ext cx="2590916" cy="1220851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652499" y="4597299"/>
            <a:ext cx="3081986" cy="1628125"/>
            <a:chOff x="998778" y="2709000"/>
            <a:chExt cx="7687634" cy="351073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pic>
        <p:nvPicPr>
          <p:cNvPr id="14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22" y="4237552"/>
            <a:ext cx="1922494" cy="19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https://softuni.bg/trainings/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219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Fundamental Concepts</a:t>
            </a:r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8575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columns in the</a:t>
            </a:r>
            <a:r>
              <a:rPr lang="bg-BG" dirty="0"/>
              <a:t> </a:t>
            </a:r>
            <a:r>
              <a:rPr lang="en-US" dirty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entity table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and modeling of relationships</a:t>
            </a:r>
            <a:endParaRPr lang="bg-BG" dirty="0"/>
          </a:p>
          <a:p>
            <a:pPr marL="1163638" lvl="2" indent="-514350">
              <a:lnSpc>
                <a:spcPct val="100000"/>
              </a:lnSpc>
            </a:pPr>
            <a:r>
              <a:rPr lang="en-US" dirty="0"/>
              <a:t>Multiplicity of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Filling test data in the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3158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185254" y="37585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66040" y="406465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904568" y="4440687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6866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1932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71150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sym typeface="Wingdings" pitchFamily="2" charset="2"/>
              </a:rPr>
              <a:t>auto_increment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7612" y="2634387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47262" y="2621561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3661" y="2996438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2774</TotalTime>
  <Words>2178</Words>
  <Application>Microsoft Office PowerPoint</Application>
  <PresentationFormat>Custom</PresentationFormat>
  <Paragraphs>481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Table Relations</vt:lpstr>
      <vt:lpstr>Table of Content</vt:lpstr>
      <vt:lpstr>Questions</vt:lpstr>
      <vt:lpstr>Database Design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Identification of Relationships</vt:lpstr>
      <vt:lpstr>Table Relations</vt:lpstr>
      <vt:lpstr>Relationships </vt:lpstr>
      <vt:lpstr>Relationships (2)</vt:lpstr>
      <vt:lpstr>One-to-Many/Many-to-One</vt:lpstr>
      <vt:lpstr>Setup</vt:lpstr>
      <vt:lpstr>Foreign Key</vt:lpstr>
      <vt:lpstr>Many-to-Many</vt:lpstr>
      <vt:lpstr>Setup(1)</vt:lpstr>
      <vt:lpstr>Setup(2)</vt:lpstr>
      <vt:lpstr>One-to-One</vt:lpstr>
      <vt:lpstr>Setup</vt:lpstr>
      <vt:lpstr>Foreign Key</vt:lpstr>
      <vt:lpstr>Retrieving Related Data</vt:lpstr>
      <vt:lpstr>Joins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Foreign Key Delete Cascade</vt:lpstr>
      <vt:lpstr>Foreign Key Update Cascade</vt:lpstr>
      <vt:lpstr>E/R Diagrams</vt:lpstr>
      <vt:lpstr>Relational Schema</vt:lpstr>
      <vt:lpstr>E/R Diagram</vt:lpstr>
      <vt:lpstr>E/R Diagram</vt:lpstr>
      <vt:lpstr>SSMS E/R Diagram</vt:lpstr>
      <vt:lpstr>Summary</vt:lpstr>
      <vt:lpstr>Table Relations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Иван Иванов</cp:lastModifiedBy>
  <cp:revision>309</cp:revision>
  <dcterms:created xsi:type="dcterms:W3CDTF">2014-01-02T17:00:34Z</dcterms:created>
  <dcterms:modified xsi:type="dcterms:W3CDTF">2017-06-07T08:34:53Z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