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453" r:id="rId3"/>
    <p:sldId id="455" r:id="rId4"/>
    <p:sldId id="454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5" r:id="rId20"/>
    <p:sldId id="564" r:id="rId21"/>
    <p:sldId id="565" r:id="rId22"/>
    <p:sldId id="566" r:id="rId23"/>
    <p:sldId id="567" r:id="rId24"/>
    <p:sldId id="542" r:id="rId25"/>
    <p:sldId id="536" r:id="rId26"/>
    <p:sldId id="537" r:id="rId27"/>
    <p:sldId id="538" r:id="rId28"/>
    <p:sldId id="539" r:id="rId29"/>
    <p:sldId id="540" r:id="rId30"/>
    <p:sldId id="541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497" r:id="rId44"/>
    <p:sldId id="516" r:id="rId45"/>
    <p:sldId id="517" r:id="rId46"/>
    <p:sldId id="518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B291E-4D63-44D8-9FE2-F9EEBB49D803}">
          <p14:sldIdLst>
            <p14:sldId id="453"/>
            <p14:sldId id="455"/>
            <p14:sldId id="454"/>
          </p14:sldIdLst>
        </p14:section>
        <p14:section name="Data Types" id="{2D6A9549-3A93-405A-A51A-A0F8C7D18C4E}">
          <p14:sldIdLst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</p14:sldIdLst>
        </p14:section>
        <p14:section name="Console Interface" id="{E4E85602-DA32-4588-9C21-4920C13F7524}">
          <p14:sldIdLst>
            <p14:sldId id="529"/>
            <p14:sldId id="530"/>
            <p14:sldId id="531"/>
            <p14:sldId id="532"/>
            <p14:sldId id="535"/>
          </p14:sldIdLst>
        </p14:section>
        <p14:section name="Lists" id="{3F291CBE-DACA-47FE-B6E5-A7EFFA466ACE}">
          <p14:sldIdLst>
            <p14:sldId id="564"/>
            <p14:sldId id="565"/>
            <p14:sldId id="566"/>
            <p14:sldId id="567"/>
          </p14:sldIdLst>
        </p14:section>
        <p14:section name="Sets" id="{BAABDC52-43BB-4DC2-8C22-63B1D949B32E}">
          <p14:sldIdLst>
            <p14:sldId id="542"/>
            <p14:sldId id="536"/>
            <p14:sldId id="537"/>
            <p14:sldId id="538"/>
            <p14:sldId id="539"/>
            <p14:sldId id="540"/>
            <p14:sldId id="541"/>
            <p14:sldId id="543"/>
            <p14:sldId id="544"/>
          </p14:sldIdLst>
        </p14:section>
        <p14:section name="Maps" id="{9527170A-64E9-45CA-9F33-38FF47033EB5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Summary" id="{74E48815-88DC-41B3-A7D7-FC3F3F742483}">
          <p14:sldIdLst>
            <p14:sldId id="497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C6C0AA"/>
    <a:srgbClr val="F3BE60"/>
    <a:srgbClr val="00B050"/>
    <a:srgbClr val="613306"/>
    <a:srgbClr val="371D03"/>
    <a:srgbClr val="482604"/>
    <a:srgbClr val="FFF0D9"/>
    <a:srgbClr val="7030A0"/>
    <a:srgbClr val="0058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044" autoAdjust="0"/>
  </p:normalViewPr>
  <p:slideViewPr>
    <p:cSldViewPr>
      <p:cViewPr varScale="1">
        <p:scale>
          <a:sx n="79" d="100"/>
          <a:sy n="79" d="100"/>
        </p:scale>
        <p:origin x="77" y="2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8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4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9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12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user defined functions </a:t>
            </a:r>
            <a:r>
              <a:rPr lang="en-US" sz="1600" b="0" dirty="0"/>
              <a:t>and</a:t>
            </a:r>
            <a:r>
              <a:rPr lang="en-US" sz="1600" b="1" dirty="0"/>
              <a:t> stored procedures </a:t>
            </a:r>
            <a:r>
              <a:rPr lang="en-US" sz="1600" dirty="0"/>
              <a:t>in SQL Server and we can easily execute them to save code repetition.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triggers</a:t>
            </a:r>
            <a:r>
              <a:rPr lang="en-US" sz="1600" dirty="0"/>
              <a:t> that apply a given  behavior when some condition has occurred.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make </a:t>
            </a:r>
            <a:r>
              <a:rPr lang="en-US" sz="1600" b="1" dirty="0"/>
              <a:t>transactions</a:t>
            </a:r>
            <a:r>
              <a:rPr lang="en-US" sz="1600" dirty="0"/>
              <a:t> if we want to be sure that if all the behavior goes as planned,</a:t>
            </a:r>
            <a:br>
              <a:rPr lang="en-US" sz="1600" dirty="0"/>
            </a:br>
            <a:r>
              <a:rPr lang="en-US" sz="1600" dirty="0"/>
              <a:t>all the changes are made and in the other case, no changes are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99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4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1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2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7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45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util/Formatt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4212" y="312933"/>
            <a:ext cx="7302727" cy="2354067"/>
          </a:xfrm>
        </p:spPr>
        <p:txBody>
          <a:bodyPr anchor="t">
            <a:normAutofit/>
          </a:bodyPr>
          <a:lstStyle/>
          <a:p>
            <a:r>
              <a:rPr lang="en-US" dirty="0"/>
              <a:t>Java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556802">
            <a:off x="5185164" y="3875414"/>
            <a:ext cx="148361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Intro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9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15884"/>
            <a:ext cx="2175525" cy="806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3" name="Subtitle 5"/>
          <p:cNvSpPr>
            <a:spLocks noGrp="1"/>
          </p:cNvSpPr>
          <p:nvPr>
            <p:ph type="subTitle" idx="1"/>
          </p:nvPr>
        </p:nvSpPr>
        <p:spPr>
          <a:xfrm>
            <a:off x="3884612" y="1279520"/>
            <a:ext cx="7910602" cy="1432810"/>
          </a:xfrm>
        </p:spPr>
        <p:txBody>
          <a:bodyPr>
            <a:normAutofit fontScale="85000" lnSpcReduction="10000"/>
          </a:bodyPr>
          <a:lstStyle/>
          <a:p>
            <a:r>
              <a:rPr lang="en-US" noProof="1" smtClean="0"/>
              <a:t>Data </a:t>
            </a:r>
            <a:r>
              <a:rPr lang="en-US" noProof="1"/>
              <a:t>types </a:t>
            </a:r>
            <a:r>
              <a:rPr lang="en-US" noProof="1" smtClean="0"/>
              <a:t>specifics, </a:t>
            </a:r>
            <a:r>
              <a:rPr lang="en-US" noProof="1"/>
              <a:t>Console Interface, </a:t>
            </a:r>
            <a:endParaRPr lang="en-US" noProof="1" smtClean="0"/>
          </a:p>
          <a:p>
            <a:r>
              <a:rPr lang="en-US" noProof="1" smtClean="0"/>
              <a:t>Collections </a:t>
            </a:r>
            <a:r>
              <a:rPr lang="en-US" noProof="1"/>
              <a:t>(Maps, Lists, Sets), Generics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2894911"/>
            <a:ext cx="2439880" cy="32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000"/>
            <a:ext cx="62484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Java";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443413" y="1600200"/>
            <a:ext cx="3954860" cy="3915229"/>
            <a:chOff x="7443413" y="1600200"/>
            <a:chExt cx="3954860" cy="391522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055429" y="2959398"/>
              <a:ext cx="973670" cy="255603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74848" y="4253887"/>
              <a:ext cx="14334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54" y="5142369"/>
            <a:ext cx="5645974" cy="4855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24668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base type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hold values of any type</a:t>
            </a:r>
            <a:endParaRPr lang="bg-BG" dirty="0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 rot="346433">
            <a:off x="7655469" y="2505949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0058" y="3795532"/>
            <a:ext cx="10191154" cy="268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"Five"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</p:txBody>
      </p:sp>
      <p:pic>
        <p:nvPicPr>
          <p:cNvPr id="10242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96" y="4185756"/>
            <a:ext cx="1901316" cy="18577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1513353"/>
            <a:ext cx="1447800" cy="1604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679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primitive type in Java has a corresponding wrapper: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java.lang.Integer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java.lang.Double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java.lang.Boolean</a:t>
            </a:r>
          </a:p>
          <a:p>
            <a:r>
              <a:rPr lang="en-US" dirty="0"/>
              <a:t>Primitive wrappers can have a value or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(no value)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Nullable</a:t>
            </a:r>
            <a:r>
              <a:rPr lang="en-US" dirty="0"/>
              <a:t> Types: Integer, Long, Boolean,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6600" y="4681073"/>
            <a:ext cx="103494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 value (null)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35987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Type conversion and typecasting change one type to another</a:t>
            </a:r>
          </a:p>
          <a:p>
            <a:pPr lvl="1"/>
            <a:r>
              <a:rPr lang="en-US" dirty="0"/>
              <a:t>Java supports Explicit type conversion (casting)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Java also supports Implicit type conversion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362200"/>
            <a:ext cx="1053691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conversion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dataLoss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(byte)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12345;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with data loss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74285"/>
            <a:ext cx="1053691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//double minHeight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Compilation error!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46812" y="5596660"/>
            <a:ext cx="4572000" cy="1124819"/>
          </a:xfrm>
          <a:prstGeom prst="wedgeRoundRectCallout">
            <a:avLst>
              <a:gd name="adj1" fmla="val -37294"/>
              <a:gd name="adj2" fmla="val -79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Implicit casting is not allowed if data loss is possible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Console 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/>
              <a:t>Scanner and Formatted Printing</a:t>
            </a:r>
          </a:p>
        </p:txBody>
      </p:sp>
      <p:pic>
        <p:nvPicPr>
          <p:cNvPr id="7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219200"/>
            <a:ext cx="5943600" cy="3227991"/>
          </a:xfrm>
          <a:prstGeom prst="roundRect">
            <a:avLst>
              <a:gd name="adj" fmla="val 331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977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can read strings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US" dirty="0"/>
              <a:t> takes as a parameter an input stream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nextLine()</a:t>
            </a:r>
            <a:r>
              <a:rPr lang="en-US" dirty="0"/>
              <a:t> reads a whole line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next()</a:t>
            </a:r>
            <a:r>
              <a:rPr lang="en-US" dirty="0"/>
              <a:t> reads the string before the next delimiter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48698" y="2057400"/>
            <a:ext cx="9470114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also reads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be separated</a:t>
            </a:r>
            <a:r>
              <a:rPr lang="en-US" dirty="0"/>
              <a:t> by any sequence of whitespace characters (e.g. spaces, tabs, new lines, …)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 is thrown</a:t>
            </a:r>
            <a:r>
              <a:rPr lang="en-US" dirty="0"/>
              <a:t> when non-number characters are entered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2" y="1981201"/>
            <a:ext cx="9296400" cy="2438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39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System.out.print()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298" y="2279770"/>
            <a:ext cx="10460714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"SoftUni";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location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= 3.5;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is " + age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years old organization located in " + location + ".");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Output: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SoftUni is 0.5 years old organization located in Sofia.</a:t>
            </a: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89612" y="2971800"/>
            <a:ext cx="2743200" cy="838200"/>
          </a:xfrm>
          <a:prstGeom prst="wedgeRoundRectCallout">
            <a:avLst>
              <a:gd name="adj1" fmla="val -87183"/>
              <a:gd name="adj2" fmla="val 63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without a new line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40507" y="3810000"/>
            <a:ext cx="2743200" cy="391038"/>
          </a:xfrm>
          <a:prstGeom prst="wedgeRoundRectCallout">
            <a:avLst>
              <a:gd name="adj1" fmla="val -249502"/>
              <a:gd name="adj2" fmla="val 381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a new line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Printing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Java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formatted printing</a:t>
            </a:r>
            <a:r>
              <a:rPr lang="en-US" dirty="0"/>
              <a:t>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System.out.printf()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– prints a string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dirty="0"/>
              <a:t> – prints a floating-point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%.2f</a:t>
            </a:r>
            <a:r>
              <a:rPr lang="en-US" dirty="0"/>
              <a:t> – prints a floating-point argument with 2 digits precision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</a:t>
            </a:r>
            <a:r>
              <a:rPr lang="en-US" dirty="0"/>
              <a:t> – prints a new line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438400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"Name: %s"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name);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3758809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95783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%.2f"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25" y="6209031"/>
            <a:ext cx="11582398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white"/>
                </a:solidFill>
              </a:rPr>
              <a:t>Learn more at </a:t>
            </a:r>
            <a:r>
              <a:rPr lang="en-US" sz="2600" dirty="0">
                <a:solidFill>
                  <a:prstClr val="white"/>
                </a:solidFill>
                <a:hlinkClick r:id="rId2"/>
              </a:rPr>
              <a:t>http://docs.oracle.com/javase/8/docs/api/java/util/Formatter.html</a:t>
            </a:r>
            <a:endParaRPr lang="en-US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5667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333535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Data </a:t>
            </a:r>
            <a:r>
              <a:rPr lang="en-US" sz="3200" dirty="0" smtClean="0"/>
              <a:t>Types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Console </a:t>
            </a:r>
            <a:r>
              <a:rPr lang="en-US" sz="3200" dirty="0" smtClean="0"/>
              <a:t>Interface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Collections</a:t>
            </a:r>
            <a:endParaRPr lang="en-US" sz="3200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Generics</a:t>
            </a:r>
            <a:endParaRPr lang="en-US" sz="3200" dirty="0"/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Reference</a:t>
            </a:r>
            <a:r>
              <a:rPr lang="en-US" dirty="0" smtClean="0"/>
              <a:t> data type</a:t>
            </a:r>
          </a:p>
          <a:p>
            <a:pPr lvl="1"/>
            <a:r>
              <a:rPr lang="en-US" dirty="0" smtClean="0"/>
              <a:t>Variable “ages” holds pointers to </a:t>
            </a:r>
            <a:r>
              <a:rPr lang="en-US" dirty="0" smtClean="0">
                <a:solidFill>
                  <a:schemeClr val="accent1"/>
                </a:solidFill>
              </a:rPr>
              <a:t>Objects</a:t>
            </a:r>
            <a:r>
              <a:rPr lang="en-US" dirty="0" smtClean="0"/>
              <a:t> in the heap as values.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has an </a:t>
            </a:r>
            <a:r>
              <a:rPr lang="en-US" dirty="0" smtClean="0">
                <a:solidFill>
                  <a:schemeClr val="accent1"/>
                </a:solidFill>
              </a:rPr>
              <a:t>address</a:t>
            </a:r>
            <a:r>
              <a:rPr lang="en-US" dirty="0" smtClean="0"/>
              <a:t> that points to a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 lists are stored in the memory</a:t>
            </a:r>
            <a:endParaRPr lang="en-US" dirty="0"/>
          </a:p>
        </p:txBody>
      </p:sp>
      <p:pic>
        <p:nvPicPr>
          <p:cNvPr id="1027" name="Picture 3" descr="G:\Bi0GaMe\java-basics\Jan-2015\images\02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133600"/>
            <a:ext cx="550843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653602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</a:t>
            </a:r>
            <a:r>
              <a:rPr lang="en-US" sz="2200" dirty="0" err="1" smtClean="0"/>
              <a:t>Nakov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064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151121"/>
            <a:ext cx="103488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accent1"/>
                </a:solidFill>
              </a:rPr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accent1"/>
                </a:solidFill>
              </a:rPr>
              <a:t>// This will compile!</a:t>
            </a:r>
            <a:endParaRPr lang="en-US" sz="2500" dirty="0" smtClean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0355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10200"/>
            <a:ext cx="8938472" cy="1365365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sp>
        <p:nvSpPr>
          <p:cNvPr id="4" name="Oval 3"/>
          <p:cNvSpPr/>
          <p:nvPr/>
        </p:nvSpPr>
        <p:spPr>
          <a:xfrm>
            <a:off x="3198812" y="11606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3 </a:t>
            </a:r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r>
              <a:rPr lang="bg-BG" sz="2800" dirty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1430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-3 </a:t>
            </a:r>
            <a:endParaRPr lang="en-US" sz="2800" dirty="0"/>
          </a:p>
          <a:p>
            <a:r>
              <a:rPr lang="bg-BG" sz="2800" dirty="0"/>
              <a:t>5</a:t>
            </a:r>
          </a:p>
          <a:p>
            <a:pPr algn="ctr"/>
            <a:r>
              <a:rPr lang="bg-BG" sz="2800" dirty="0"/>
              <a:t>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5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unique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lvl="1"/>
            <a:r>
              <a:rPr lang="en-US" dirty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lvl="1"/>
            <a:r>
              <a:rPr lang="en-US" dirty="0"/>
              <a:t>The elements are ordered incrementally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lvl="1"/>
            <a:r>
              <a:rPr lang="en-US" dirty="0"/>
              <a:t>The order of appearance is preserved</a:t>
            </a:r>
            <a:endParaRPr lang="en-US" noProof="1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</p:spTree>
    <p:extLst>
      <p:ext uri="{BB962C8B-B14F-4D97-AF65-F5344CB8AC3E}">
        <p14:creationId xmlns:p14="http://schemas.microsoft.com/office/powerpoint/2010/main" val="1923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easy reading you can use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diamond inference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syntax</a:t>
            </a: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5025" y="312196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TreeSet&lt;</a:t>
            </a:r>
            <a:r>
              <a:rPr lang="en-US" dirty="0" smtClean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tree = </a:t>
            </a:r>
            <a:r>
              <a:rPr lang="en-US" dirty="0"/>
              <a:t>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TreeSet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369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8101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0.105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2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9813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458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2" grpId="0" animBg="1"/>
      <p:bldP spid="22" grpId="1" animBg="1"/>
      <p:bldP spid="23" grpId="0" animBg="1"/>
      <p:bldP spid="23" grpId="1" animBg="1"/>
      <p:bldP spid="39" grpId="0" animBg="1"/>
      <p:bldP spid="3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3961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#db-advanced</a:t>
            </a:r>
            <a:endParaRPr lang="en-US" sz="6000" b="1" noProof="1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634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Guests are two types: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VIPs – </a:t>
            </a:r>
            <a:r>
              <a:rPr lang="en-US" dirty="0"/>
              <a:t>their</a:t>
            </a:r>
            <a:r>
              <a:rPr lang="en-US" dirty="0" smtClean="0"/>
              <a:t> tickets start with digit</a:t>
            </a:r>
          </a:p>
          <a:p>
            <a:r>
              <a:rPr lang="en-US" dirty="0" smtClean="0"/>
              <a:t>Until PARTY command, you will receive </a:t>
            </a:r>
            <a:br>
              <a:rPr lang="en-US" dirty="0" smtClean="0"/>
            </a:br>
            <a:r>
              <a:rPr lang="en-US" dirty="0" smtClean="0"/>
              <a:t>guest invitations </a:t>
            </a:r>
          </a:p>
          <a:p>
            <a:r>
              <a:rPr lang="en-US" dirty="0" smtClean="0"/>
              <a:t>Next until END command, you will receive a </a:t>
            </a:r>
            <a:br>
              <a:rPr lang="en-US" dirty="0" smtClean="0"/>
            </a:br>
            <a:r>
              <a:rPr lang="en-US" dirty="0" smtClean="0"/>
              <a:t>second list with guests that actually come to the party</a:t>
            </a:r>
          </a:p>
          <a:p>
            <a:r>
              <a:rPr lang="en-US" dirty="0" smtClean="0"/>
              <a:t>Find how many guests didn't came to the party </a:t>
            </a:r>
          </a:p>
          <a:p>
            <a:r>
              <a:rPr lang="en-US" dirty="0" smtClean="0"/>
              <a:t>Print all guests that didn’t came (VIPs first)</a:t>
            </a:r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01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90929"/>
            <a:ext cx="10668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vip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regular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sc.nextLine();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(input.equals("PARTY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sign = Character.toString(input.charAt(0));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.contains(sign)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vip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regular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Remove from guest, that came to party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.addAll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99212" y="4495800"/>
            <a:ext cx="4191000" cy="838200"/>
          </a:xfrm>
          <a:prstGeom prst="wedgeRoundRectCallout">
            <a:avLst>
              <a:gd name="adj1" fmla="val -109333"/>
              <a:gd name="adj2" fmla="val -73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</a:t>
            </a:r>
            <a:r>
              <a:rPr lang="en-US" sz="28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1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иван </a:t>
            </a:r>
            <a:endParaRPr lang="en-US" sz="2800" dirty="0"/>
          </a:p>
          <a:p>
            <a:pPr algn="ctr"/>
            <a:r>
              <a:rPr lang="bg-BG" sz="2800" dirty="0"/>
              <a:t>гошо</a:t>
            </a:r>
            <a:endParaRPr lang="en-US" sz="2800" dirty="0"/>
          </a:p>
          <a:p>
            <a:pPr algn="ctr"/>
            <a:r>
              <a:rPr lang="bg-BG" sz="2800" dirty="0"/>
              <a:t>пешо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829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/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/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 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 smtClean="0"/>
              <a:t>String, Integer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89412" y="3109170"/>
            <a:ext cx="3429000" cy="557499"/>
          </a:xfrm>
          <a:prstGeom prst="wedgeRoundRectCallout">
            <a:avLst>
              <a:gd name="adj1" fmla="val -38826"/>
              <a:gd name="adj2" fmla="val -202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65212" y="3109170"/>
            <a:ext cx="2667000" cy="557499"/>
          </a:xfrm>
          <a:prstGeom prst="wedgeRoundRectCallout">
            <a:avLst>
              <a:gd name="adj1" fmla="val 16279"/>
              <a:gd name="adj2" fmla="val -195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6120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9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9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3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95996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3524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85212" y="353806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prstClr val="white"/>
                </a:solidFill>
              </a:rPr>
              <a:t>Pesho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prstClr val="white"/>
                </a:solidFill>
              </a:rPr>
              <a:t>0881-123-987</a:t>
            </a:r>
          </a:p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07481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2" grpId="0" animBg="1"/>
      <p:bldP spid="42" grpId="1" animBg="1"/>
      <p:bldP spid="42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</a:t>
            </a:r>
            <a:r>
              <a:rPr lang="en-US" dirty="0" smtClean="0"/>
              <a:t>Maps -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03223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Integer&gt; vehicles = new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HashMap&lt;&gt;();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for(String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key: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.keySet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System.out.println(key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- " +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223" y="4953000"/>
            <a:ext cx="11277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3" name="Down Arrow 2"/>
          <p:cNvSpPr/>
          <p:nvPr/>
        </p:nvSpPr>
        <p:spPr>
          <a:xfrm>
            <a:off x="5657391" y="4155710"/>
            <a:ext cx="484632" cy="685800"/>
          </a:xfrm>
          <a:prstGeom prst="downArrow">
            <a:avLst>
              <a:gd name="adj1" fmla="val 50000"/>
              <a:gd name="adj2" fmla="val 6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237412" y="4498610"/>
            <a:ext cx="3318905" cy="530589"/>
          </a:xfrm>
          <a:prstGeom prst="wedgeRoundRectCallout">
            <a:avLst>
              <a:gd name="adj1" fmla="val -1062"/>
              <a:gd name="adj2" fmla="val -14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value for 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42023" y="1705475"/>
            <a:ext cx="3429000" cy="557499"/>
          </a:xfrm>
          <a:prstGeom prst="wedgeRoundRectCallout">
            <a:avLst>
              <a:gd name="adj1" fmla="val -84647"/>
              <a:gd name="adj2" fmla="val 1767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827031" y="2430333"/>
            <a:ext cx="3429000" cy="557499"/>
          </a:xfrm>
          <a:prstGeom prst="wedgeRoundRectCallout">
            <a:avLst>
              <a:gd name="adj1" fmla="val -110563"/>
              <a:gd name="adj2" fmla="val 913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22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</a:t>
            </a:r>
            <a:r>
              <a:rPr lang="en-US" dirty="0" smtClean="0"/>
              <a:t>put()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Map&lt;String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7660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 fontScale="90000"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HashMap&lt;K, V&gt;, TreeMap&lt;K, V&gt;, LinkedHashMap&lt;K,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a </a:t>
            </a:r>
            <a:r>
              <a:rPr lang="en-US" dirty="0"/>
              <a:t>set of unique keys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52" y="1541294"/>
            <a:ext cx="6119192" cy="3030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2111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Data Types in Java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1941">
            <a:off x="3423899" y="3072279"/>
            <a:ext cx="1200509" cy="1913069"/>
          </a:xfrm>
          <a:prstGeom prst="roundRect">
            <a:avLst>
              <a:gd name="adj" fmla="val 2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8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a program that:</a:t>
            </a:r>
          </a:p>
          <a:p>
            <a:pPr lvl="1"/>
            <a:r>
              <a:rPr lang="en-US" sz="3000" dirty="0" smtClean="0"/>
              <a:t>Read list of students and their score for some courses</a:t>
            </a:r>
          </a:p>
          <a:p>
            <a:pPr lvl="1"/>
            <a:r>
              <a:rPr lang="en-US" sz="3000" dirty="0" smtClean="0"/>
              <a:t>Print on console sorted list with average 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936447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360263"/>
            <a:ext cx="1127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TreeMap&lt;&gt;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scoresStrings = scanner.nextLine().split(", ");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scores[j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34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965" y="990600"/>
            <a:ext cx="11804821" cy="4335279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Java Intro - minimal Java program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Data Types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Console Interface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Collection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Generics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2954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Functions, Triggers and 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27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121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/>
              <a:t> (-128 to 127): signed 8-bit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/>
              <a:t> (-32,768 to 32,767): signed 16-bit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/>
              <a:t> (-2,147,483,648 to 2,147,483,647): signed 32-bit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/>
              <a:t> (-9,223,372,036,854,775,808 to 9,223,372,036,854,775,807): signed 64-bit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grpSp>
        <p:nvGrpSpPr>
          <p:cNvPr id="3" name="Group 2"/>
          <p:cNvGrpSpPr/>
          <p:nvPr/>
        </p:nvGrpSpPr>
        <p:grpSpPr>
          <a:xfrm>
            <a:off x="8987550" y="4267200"/>
            <a:ext cx="2578862" cy="1760569"/>
            <a:chOff x="7937623" y="847893"/>
            <a:chExt cx="2578862" cy="1760569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7937623" y="847893"/>
              <a:ext cx="9605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37543">
              <a:off x="8355414" y="1900576"/>
              <a:ext cx="1106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573983" y="1677691"/>
              <a:ext cx="942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0755703">
              <a:off x="9149270" y="1109796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12812" y="4300174"/>
            <a:ext cx="7494958" cy="19482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1;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=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(short) (b + i + num);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723041" y="3920304"/>
            <a:ext cx="3188579" cy="998592"/>
          </a:xfrm>
          <a:prstGeom prst="wedgeRoundRectCallout">
            <a:avLst>
              <a:gd name="adj1" fmla="val -94976"/>
              <a:gd name="adj2" fmla="val 929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Capital l is harder to confuse with 1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0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0875553">
            <a:off x="9285009" y="3122575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4958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9359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371600"/>
            <a:ext cx="10363198" cy="4847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= 0.33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 = 1.67;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f + d;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fSum = f + d;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not compile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infinity = 3.14 / 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0.33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1.67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2.000000013113022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System.out.println(infinity);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46612" y="2133600"/>
            <a:ext cx="3188579" cy="677679"/>
          </a:xfrm>
          <a:prstGeom prst="wedgeRoundRectCallout">
            <a:avLst>
              <a:gd name="adj1" fmla="val -76119"/>
              <a:gd name="adj2" fmla="val -496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Double by default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1237530"/>
            <a:ext cx="3188579" cy="677679"/>
          </a:xfrm>
          <a:prstGeom prst="wedgeRoundRectCallout">
            <a:avLst>
              <a:gd name="adj1" fmla="val -109903"/>
              <a:gd name="adj2" fmla="val -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"f" specifies a float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6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floating-point arithmetic sometime works incorrectly</a:t>
            </a:r>
          </a:p>
          <a:p>
            <a:pPr lvl="1"/>
            <a:r>
              <a:rPr lang="en-US" dirty="0"/>
              <a:t>Don't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for financial calculations!</a:t>
            </a:r>
          </a:p>
          <a:p>
            <a:r>
              <a:rPr lang="en-US" dirty="0"/>
              <a:t>In Java 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BigDecimal</a:t>
            </a:r>
            <a:r>
              <a:rPr lang="en-US" b="1" dirty="0"/>
              <a:t> </a:t>
            </a:r>
            <a:r>
              <a:rPr lang="en-US" dirty="0"/>
              <a:t>class for financial calculations: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BigDecimal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3479155"/>
            <a:ext cx="10363198" cy="26930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java.math.BigDecimal;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bigF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("0.33");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bigD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("1.67");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bigSum = bigF.add(bigD);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System.out.println(bigSum);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</a:t>
            </a:r>
          </a:p>
        </p:txBody>
      </p:sp>
    </p:spTree>
    <p:extLst>
      <p:ext uri="{BB962C8B-B14F-4D97-AF65-F5344CB8AC3E}">
        <p14:creationId xmlns:p14="http://schemas.microsoft.com/office/powerpoint/2010/main" val="23268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6858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Primitive Data Types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905000"/>
            <a:ext cx="10363198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true;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System.out.println(!b);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716" y="3522584"/>
            <a:ext cx="11804822" cy="685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2117" y="4392304"/>
            <a:ext cx="10363198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 = '</a:t>
            </a:r>
            <a:r>
              <a:rPr lang="ru-RU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'\u03A9';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l-G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Ω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</p:txBody>
      </p:sp>
    </p:spTree>
    <p:extLst>
      <p:ext uri="{BB962C8B-B14F-4D97-AF65-F5344CB8AC3E}">
        <p14:creationId xmlns:p14="http://schemas.microsoft.com/office/powerpoint/2010/main" val="42767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5856</TotalTime>
  <Words>2282</Words>
  <Application>Microsoft Office PowerPoint</Application>
  <PresentationFormat>Custom</PresentationFormat>
  <Paragraphs>545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Java Basics</vt:lpstr>
      <vt:lpstr>Table of Contents </vt:lpstr>
      <vt:lpstr>Questions</vt:lpstr>
      <vt:lpstr>Data Types in Java</vt:lpstr>
      <vt:lpstr>Integer Types</vt:lpstr>
      <vt:lpstr>Floating-Point Types</vt:lpstr>
      <vt:lpstr>Floating-Point Types – Examples</vt:lpstr>
      <vt:lpstr>BigDecimal</vt:lpstr>
      <vt:lpstr>Other Primitive Data Types</vt:lpstr>
      <vt:lpstr>The String Data Type</vt:lpstr>
      <vt:lpstr>The Object Type</vt:lpstr>
      <vt:lpstr>Nullable Types: Integer, Long, Boolean, …</vt:lpstr>
      <vt:lpstr>Type Conversion</vt:lpstr>
      <vt:lpstr>Console Input and Output</vt:lpstr>
      <vt:lpstr>Reading From the Console</vt:lpstr>
      <vt:lpstr>Reading From the Console (2)</vt:lpstr>
      <vt:lpstr>Printing to the Console</vt:lpstr>
      <vt:lpstr>Formatted Printing</vt:lpstr>
      <vt:lpstr>Lists in Java</vt:lpstr>
      <vt:lpstr>How array lists are stored in the memory</vt:lpstr>
      <vt:lpstr>ArrayList&lt;String&gt; – Example</vt:lpstr>
      <vt:lpstr>ArrayList&lt;Integer&gt; – Example</vt:lpstr>
      <vt:lpstr>Sets</vt:lpstr>
      <vt:lpstr>Sets in Java</vt:lpstr>
      <vt:lpstr>Sets Methods</vt:lpstr>
      <vt:lpstr>HashSet&lt;E&gt; – add()</vt:lpstr>
      <vt:lpstr>HashSet&lt;E&gt; – remove()</vt:lpstr>
      <vt:lpstr>TreeSet&lt;E&gt; – add()</vt:lpstr>
      <vt:lpstr>LinkedHashSet&lt;E&gt; – add()</vt:lpstr>
      <vt:lpstr>Problem: SoftUni party </vt:lpstr>
      <vt:lpstr>Solution: SoftUni party </vt:lpstr>
      <vt:lpstr>Associative Arrays</vt:lpstr>
      <vt:lpstr>Associative Arrays (Maps)</vt:lpstr>
      <vt:lpstr>Maps Methods</vt:lpstr>
      <vt:lpstr>HashMap&lt;K, V&gt; – put()</vt:lpstr>
      <vt:lpstr>HashMap&lt;K, V&gt; – remove()</vt:lpstr>
      <vt:lpstr>Looping Through Maps - Example</vt:lpstr>
      <vt:lpstr>TreeMap&lt;K, V&gt; – put()</vt:lpstr>
      <vt:lpstr>HashMap&lt;K, V&gt;, TreeMap&lt;K, V&gt;, LinkedHashMap&lt;K, V&gt;</vt:lpstr>
      <vt:lpstr>Problem: Academy Graduation</vt:lpstr>
      <vt:lpstr>Solution: Count Same Values in Array</vt:lpstr>
      <vt:lpstr>Summary</vt:lpstr>
      <vt:lpstr>Functions, Triggers and Transactions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Functions, Triggers and Transactions</dc:title>
  <dc:subject>Software Development Course</dc:subject>
  <dc:creator>Software University Foundation</dc:creator>
  <cp:keywords>Databases, SoftUni, Software University, MSSQL, SQL Management Studio, SQL Server Express</cp:keywords>
  <dc:description>Software University Foundation - http://softuni.org</dc:description>
  <cp:lastModifiedBy>Ивайло Желев</cp:lastModifiedBy>
  <cp:revision>484</cp:revision>
  <dcterms:created xsi:type="dcterms:W3CDTF">2014-01-02T17:00:34Z</dcterms:created>
  <dcterms:modified xsi:type="dcterms:W3CDTF">2017-06-26T16:14:17Z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