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685" r:id="rId4"/>
    <p:sldId id="686" r:id="rId5"/>
    <p:sldId id="576" r:id="rId6"/>
    <p:sldId id="652" r:id="rId7"/>
    <p:sldId id="633" r:id="rId8"/>
    <p:sldId id="653" r:id="rId9"/>
    <p:sldId id="655" r:id="rId10"/>
    <p:sldId id="654" r:id="rId11"/>
    <p:sldId id="656" r:id="rId12"/>
    <p:sldId id="692" r:id="rId13"/>
    <p:sldId id="657" r:id="rId14"/>
    <p:sldId id="658" r:id="rId15"/>
    <p:sldId id="659" r:id="rId16"/>
    <p:sldId id="660" r:id="rId17"/>
    <p:sldId id="668" r:id="rId18"/>
    <p:sldId id="693" r:id="rId19"/>
    <p:sldId id="662" r:id="rId20"/>
    <p:sldId id="663" r:id="rId21"/>
    <p:sldId id="664" r:id="rId22"/>
    <p:sldId id="665" r:id="rId23"/>
    <p:sldId id="666" r:id="rId24"/>
    <p:sldId id="667" r:id="rId25"/>
    <p:sldId id="669" r:id="rId26"/>
    <p:sldId id="679" r:id="rId27"/>
    <p:sldId id="671" r:id="rId28"/>
    <p:sldId id="680" r:id="rId29"/>
    <p:sldId id="672" r:id="rId30"/>
    <p:sldId id="681" r:id="rId31"/>
    <p:sldId id="673" r:id="rId32"/>
    <p:sldId id="682" r:id="rId33"/>
    <p:sldId id="674" r:id="rId34"/>
    <p:sldId id="683" r:id="rId35"/>
    <p:sldId id="677" r:id="rId36"/>
    <p:sldId id="684" r:id="rId37"/>
    <p:sldId id="678" r:id="rId38"/>
    <p:sldId id="690" r:id="rId39"/>
    <p:sldId id="691" r:id="rId40"/>
    <p:sldId id="457" r:id="rId41"/>
    <p:sldId id="687" r:id="rId42"/>
    <p:sldId id="688" r:id="rId43"/>
    <p:sldId id="68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85"/>
            <p14:sldId id="686"/>
          </p14:sldIdLst>
        </p14:section>
        <p14:section name="Inheritance" id="{813DF7E2-74AB-4E3A-9B46-2566DC216237}">
          <p14:sldIdLst>
            <p14:sldId id="576"/>
            <p14:sldId id="652"/>
            <p14:sldId id="633"/>
            <p14:sldId id="653"/>
            <p14:sldId id="655"/>
            <p14:sldId id="654"/>
            <p14:sldId id="656"/>
            <p14:sldId id="692"/>
          </p14:sldIdLst>
        </p14:section>
        <p14:section name="TABLE_PER_CLASS" id="{45DC2AD1-C0B0-4CA7-A0AE-51EF0B9DB377}">
          <p14:sldIdLst>
            <p14:sldId id="657"/>
            <p14:sldId id="658"/>
            <p14:sldId id="659"/>
            <p14:sldId id="660"/>
            <p14:sldId id="668"/>
            <p14:sldId id="693"/>
          </p14:sldIdLst>
        </p14:section>
        <p14:section name="JOINED" id="{7B6568D9-61D5-4E9A-975C-BA410D73F40A}">
          <p14:sldIdLst>
            <p14:sldId id="662"/>
            <p14:sldId id="663"/>
            <p14:sldId id="664"/>
            <p14:sldId id="665"/>
            <p14:sldId id="666"/>
            <p14:sldId id="667"/>
          </p14:sldIdLst>
        </p14:section>
        <p14:section name="Relations" id="{75B9F352-2C03-4EE4-A0F2-5FF15BE98F0E}">
          <p14:sldIdLst>
            <p14:sldId id="669"/>
          </p14:sldIdLst>
        </p14:section>
        <p14:section name="Relations" id="{BD60B6E9-85E7-49E8-9F66-AE28A5DD5D66}">
          <p14:sldIdLst>
            <p14:sldId id="679"/>
            <p14:sldId id="671"/>
            <p14:sldId id="680"/>
            <p14:sldId id="672"/>
            <p14:sldId id="681"/>
            <p14:sldId id="673"/>
            <p14:sldId id="682"/>
            <p14:sldId id="674"/>
            <p14:sldId id="683"/>
            <p14:sldId id="677"/>
            <p14:sldId id="684"/>
            <p14:sldId id="678"/>
            <p14:sldId id="690"/>
            <p14:sldId id="691"/>
            <p14:sldId id="457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9926" autoAdjust="0"/>
  </p:normalViewPr>
  <p:slideViewPr>
    <p:cSldViewPr>
      <p:cViewPr varScale="1">
        <p:scale>
          <a:sx n="83" d="100"/>
          <a:sy n="83" d="100"/>
        </p:scale>
        <p:origin x="72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81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7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5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589337"/>
            <a:ext cx="7035859" cy="1412435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 smtClean="0"/>
              <a:t>(</a:t>
            </a:r>
            <a:r>
              <a:rPr lang="en-US" dirty="0" smtClean="0"/>
              <a:t>JPA</a:t>
            </a:r>
            <a:r>
              <a:rPr lang="bg-BG" dirty="0" smtClean="0"/>
              <a:t>)</a:t>
            </a:r>
            <a:r>
              <a:rPr lang="en-US" dirty="0" smtClean="0"/>
              <a:t> Code </a:t>
            </a:r>
            <a:r>
              <a:rPr lang="en-US" dirty="0"/>
              <a:t>First </a:t>
            </a:r>
            <a:r>
              <a:rPr lang="en-US" dirty="0" smtClean="0"/>
              <a:t> </a:t>
            </a:r>
            <a:r>
              <a:rPr lang="en-US" dirty="0"/>
              <a:t>Entity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691" y="1957914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Advanced Mapping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23476"/>
              </p:ext>
            </p:extLst>
          </p:nvPr>
        </p:nvGraphicFramePr>
        <p:xfrm>
          <a:off x="188815" y="4905933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Single Table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 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em.persist(am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977613" y="430494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311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814307"/>
              </p:ext>
            </p:extLst>
          </p:nvPr>
        </p:nvGraphicFramePr>
        <p:xfrm>
          <a:off x="180315" y="1784909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Single </a:t>
            </a:r>
            <a:r>
              <a:rPr lang="en-US" dirty="0"/>
              <a:t>Table strategy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079326" y="115112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Disadvantages : </a:t>
            </a:r>
            <a:r>
              <a:rPr lang="en-US" sz="2800" dirty="0" smtClean="0"/>
              <a:t>requires columns to be either added or removed when the members in the hierarchy change. May contain multiple NULL values.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Advantages: </a:t>
            </a:r>
            <a:r>
              <a:rPr lang="en-US" sz="2800" dirty="0" smtClean="0"/>
              <a:t>Minimize joins, gives maximum performance even for classes involved in deep hierarchies.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752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Inheritance(strategy = InheritanceType.TABLE_PER_CLASS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GenerationType.TABLE)</a:t>
            </a:r>
            <a:endParaRPr lang="en-US" sz="16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141864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PER CLASS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0571" y="2317846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GENERATED ID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53613" y="1671005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98812" y="4748923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4578" y="473787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Table Per Class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84578" y="597566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15916" y="424637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455260" y="552755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583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63125"/>
              </p:ext>
            </p:extLst>
          </p:nvPr>
        </p:nvGraphicFramePr>
        <p:xfrm>
          <a:off x="608012" y="175260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 Table Per Class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05796"/>
              </p:ext>
            </p:extLst>
          </p:nvPr>
        </p:nvGraphicFramePr>
        <p:xfrm>
          <a:off x="608012" y="299039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4039350" y="126110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578694" y="254228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Disadvantages : </a:t>
            </a:r>
            <a:r>
              <a:rPr lang="en-US" sz="2800" dirty="0" smtClean="0"/>
              <a:t>Repeating information in each table. Changes in super class involves changes in all subclass tables. </a:t>
            </a:r>
            <a:r>
              <a:rPr lang="en-US" sz="2800" dirty="0"/>
              <a:t>No foreign keys </a:t>
            </a:r>
            <a:r>
              <a:rPr lang="en-US" sz="2800" dirty="0" smtClean="0"/>
              <a:t>involved</a:t>
            </a:r>
            <a:r>
              <a:rPr lang="en-US" sz="2800" dirty="0"/>
              <a:t> </a:t>
            </a:r>
            <a:r>
              <a:rPr lang="en-US" sz="2800" dirty="0" smtClean="0"/>
              <a:t>(unrelated tables)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Advantages: </a:t>
            </a:r>
            <a:r>
              <a:rPr lang="en-US" sz="2800" dirty="0" smtClean="0"/>
              <a:t>No NULL values. Simple style to implement inheritance mapping.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InheritanceType.JOINED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0610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"nettle")</a:t>
            </a:r>
            <a:b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"mint")</a:t>
            </a:r>
            <a:b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45022" y="20083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5022" y="50506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Relational entities </a:t>
            </a:r>
            <a:r>
              <a:rPr lang="en-US" sz="2800" dirty="0" smtClean="0">
                <a:solidFill>
                  <a:schemeClr val="accent1"/>
                </a:solidFill>
              </a:rPr>
              <a:t>– </a:t>
            </a:r>
            <a:r>
              <a:rPr lang="en-US" sz="2800" dirty="0" smtClean="0"/>
              <a:t>Advanced Mapping strategies, annotations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 smtClean="0">
                <a:solidFill>
                  <a:schemeClr val="accent1"/>
                </a:solidFill>
              </a:rPr>
              <a:t>OOP </a:t>
            </a:r>
            <a:r>
              <a:rPr lang="en-US" sz="2600" dirty="0">
                <a:solidFill>
                  <a:schemeClr val="accent1"/>
                </a:solidFill>
              </a:rPr>
              <a:t>Inheritance </a:t>
            </a:r>
            <a:r>
              <a:rPr lang="en-US" sz="2600" dirty="0" smtClean="0">
                <a:solidFill>
                  <a:schemeClr val="accent1"/>
                </a:solidFill>
              </a:rPr>
              <a:t>– </a:t>
            </a:r>
            <a:r>
              <a:rPr lang="en-US" sz="2600" dirty="0" smtClean="0"/>
              <a:t>Mapping strategies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 smtClean="0">
                <a:solidFill>
                  <a:schemeClr val="accent1"/>
                </a:solidFill>
              </a:rPr>
              <a:t>OOP Composition - </a:t>
            </a:r>
            <a:r>
              <a:rPr lang="en-US" sz="2600" dirty="0"/>
              <a:t>Mapping </a:t>
            </a:r>
            <a:r>
              <a:rPr lang="en-US" sz="2600" dirty="0" smtClean="0"/>
              <a:t>strategies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Lazy-loading – </a:t>
            </a:r>
            <a:r>
              <a:rPr lang="en-US" sz="2800" dirty="0" smtClean="0"/>
              <a:t>persisting, fetching</a:t>
            </a:r>
            <a:endParaRPr lang="en-US" sz="2600" dirty="0" smtClean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800" dirty="0" smtClean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"chemical_ingredient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9012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b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66486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28" y="5715000"/>
            <a:ext cx="1112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Also known as TABLE_PER_SUBCLASS strategy</a:t>
            </a:r>
            <a:endParaRPr lang="bg-BG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99979"/>
              </p:ext>
            </p:extLst>
          </p:nvPr>
        </p:nvGraphicFramePr>
        <p:xfrm>
          <a:off x="4819762" y="1647247"/>
          <a:ext cx="51374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28070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7079"/>
              </p:ext>
            </p:extLst>
          </p:nvPr>
        </p:nvGraphicFramePr>
        <p:xfrm>
          <a:off x="4663505" y="3136631"/>
          <a:ext cx="66671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Ammonium Chloride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63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66926"/>
              </p:ext>
            </p:extLst>
          </p:nvPr>
        </p:nvGraphicFramePr>
        <p:xfrm>
          <a:off x="917558" y="1659379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91135"/>
              </p:ext>
            </p:extLst>
          </p:nvPr>
        </p:nvGraphicFramePr>
        <p:xfrm>
          <a:off x="927545" y="3422152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6954834" y="261536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638300" y="991323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chemical_ingredients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31812" y="894397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err="1" smtClean="0"/>
              <a:t>ammonium_chloride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17138" y="281554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smtClean="0"/>
              <a:t>mint</a:t>
            </a:r>
            <a:endParaRPr lang="bg-BG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42590" y="3733800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98803" y="2104447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8300" y="2678320"/>
            <a:ext cx="0" cy="302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740" y="4368991"/>
            <a:ext cx="11796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Disadvantages : </a:t>
            </a:r>
            <a:r>
              <a:rPr lang="en-US" sz="2800" dirty="0"/>
              <a:t>Multiple </a:t>
            </a:r>
            <a:r>
              <a:rPr lang="en-US" sz="2800" dirty="0" smtClean="0"/>
              <a:t>JOINS - for deep hierarchies it may give poor performance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</a:rPr>
              <a:t>Advantages: </a:t>
            </a:r>
            <a:r>
              <a:rPr lang="en-US" sz="2800" dirty="0" smtClean="0"/>
              <a:t>No NULL values. No repeating information. Foreign keys involved. Reduced changes in schema on superclass changes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893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Relations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69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11993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classicLabel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06457"/>
              </p:ext>
            </p:extLst>
          </p:nvPr>
        </p:nvGraphicFramePr>
        <p:xfrm>
          <a:off x="77090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96742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label_id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7370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"label_id",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ClassicLabel label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0509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41812" y="3563878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4558036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4505244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classicLabel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ClassicLabel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ClassicLabel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64944"/>
              </p:ext>
            </p:extLst>
          </p:nvPr>
        </p:nvGraphicFramePr>
        <p:xfrm>
          <a:off x="7709012" y="1371601"/>
          <a:ext cx="4286222" cy="208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: </a:t>
                      </a:r>
                      <a:r>
                        <a:rPr lang="en-US" sz="2100" baseline="0" dirty="0" err="1" smtClean="0"/>
                        <a:t>BasicShampoo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getBasicShampoo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baseline="0" dirty="0" err="1" smtClean="0"/>
                        <a:t>BasicShampoo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setBasicShampoo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27204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label_id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3773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629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"labels")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ClassicLabel implements Label{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@OneToOne(mappedBy = "label",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BasicShampoo basicShampoo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ClassicLabel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70312" y="265625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733800"/>
            <a:ext cx="2971800" cy="359623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25321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95714"/>
              </p:ext>
            </p:extLst>
          </p:nvPr>
        </p:nvGraphicFramePr>
        <p:xfrm>
          <a:off x="7709012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88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batch_id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5936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864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"batch_id",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ProductionBatch batch;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59490" y="3063044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56110" y="3505200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38938" y="4613074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63841" y="4586678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60290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dirty="0" smtClean="0"/>
                        <a:t>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err="1" smtClean="0"/>
                        <a:t>ProductionBatch</a:t>
                      </a:r>
                      <a:endParaRPr lang="en-US" sz="2100" baseline="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</a:t>
                      </a:r>
                      <a:r>
                        <a:rPr lang="en-US" sz="2100" dirty="0" err="1" smtClean="0"/>
                        <a:t>ProductionBatch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13740"/>
              </p:ext>
            </p:extLst>
          </p:nvPr>
        </p:nvGraphicFramePr>
        <p:xfrm>
          <a:off x="7709012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Shampoos: 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getBasicShampoos</a:t>
                      </a:r>
                      <a:r>
                        <a:rPr lang="en-US" sz="2100" baseline="0" dirty="0" smtClean="0"/>
                        <a:t>(): 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setBasicShampoos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err="1" smtClean="0"/>
                        <a:t>batch_id</a:t>
                      </a:r>
                      <a:r>
                        <a:rPr lang="en-US" sz="2100" baseline="0" dirty="0" smtClean="0"/>
                        <a:t>: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@OneToMany(mappedBy = "batch", targetEntity = BasicShampoo.class, </a:t>
            </a:r>
            <a:endParaRPr lang="en-US" sz="1600" b="1" noProof="1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fetch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FetchType.LAZY, 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Set&lt;Shampoo&gt;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260669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4612" y="2633219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39624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Fetching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42212" y="38862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Cascade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86112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smtClean="0"/>
                        <a:t>ingredients: 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</a:t>
                      </a:r>
                      <a:r>
                        <a:rPr lang="en-US" sz="2100" dirty="0" err="1" smtClean="0"/>
                        <a:t>Ingredients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smtClean="0"/>
                        <a:t>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setBasicI</a:t>
                      </a:r>
                      <a:r>
                        <a:rPr lang="en-US" sz="2100" dirty="0" err="1" smtClean="0"/>
                        <a:t>ngredients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61190"/>
              </p:ext>
            </p:extLst>
          </p:nvPr>
        </p:nvGraphicFramePr>
        <p:xfrm>
          <a:off x="7690491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4322"/>
              </p:ext>
            </p:extLst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9167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83195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ManyToMany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@JoinTable(name = "shampoos_ingredients",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joinColumns = @JoinColumn(name = "shampoo_id", referencedColumnName = "id"),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inverseJoinColumns = @JoinColumn(name = "ingredient_id", referencedColumnName = "id"))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Set&lt;BasicIngredient&gt; ingredients;//…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51012" y="3127156"/>
            <a:ext cx="3226601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Many-To-Many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19317" y="3316178"/>
            <a:ext cx="2971800" cy="378044"/>
          </a:xfrm>
          <a:prstGeom prst="wedgeRoundRectCallout">
            <a:avLst>
              <a:gd name="adj1" fmla="val -52954"/>
              <a:gd name="adj2" fmla="val 3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132012" y="4876800"/>
            <a:ext cx="2971800" cy="543784"/>
          </a:xfrm>
          <a:prstGeom prst="wedgeRoundRectCallout">
            <a:avLst>
              <a:gd name="adj1" fmla="val 38044"/>
              <a:gd name="adj2" fmla="val -14473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88160" y="3316178"/>
            <a:ext cx="2971800" cy="596575"/>
          </a:xfrm>
          <a:prstGeom prst="wedgeRoundRectCallout">
            <a:avLst>
              <a:gd name="adj1" fmla="val -35605"/>
              <a:gd name="adj2" fmla="val 813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319317" y="5057071"/>
            <a:ext cx="2971800" cy="543784"/>
          </a:xfrm>
          <a:prstGeom prst="wedgeRoundRectCallout">
            <a:avLst>
              <a:gd name="adj1" fmla="val -23167"/>
              <a:gd name="adj2" fmla="val -1107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95778" y="4824009"/>
            <a:ext cx="2971800" cy="596575"/>
          </a:xfrm>
          <a:prstGeom prst="wedgeRoundRectCallout">
            <a:avLst>
              <a:gd name="adj1" fmla="val -4181"/>
              <a:gd name="adj2" fmla="val -719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ingredients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576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smtClean="0"/>
                        <a:t>ingredients: 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</a:t>
                      </a:r>
                      <a:r>
                        <a:rPr lang="en-US" sz="2100" dirty="0" err="1" smtClean="0"/>
                        <a:t>Ingredients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smtClean="0"/>
                        <a:t>Set&lt;</a:t>
                      </a:r>
                      <a:r>
                        <a:rPr lang="en-US" sz="2100" dirty="0" err="1" smtClean="0"/>
                        <a:t>BasicIngredient</a:t>
                      </a:r>
                      <a:r>
                        <a:rPr lang="en-US" sz="210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setBasicI</a:t>
                      </a:r>
                      <a:r>
                        <a:rPr lang="en-US" sz="2100" dirty="0" err="1" smtClean="0"/>
                        <a:t>ngredients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14415"/>
              </p:ext>
            </p:extLst>
          </p:nvPr>
        </p:nvGraphicFramePr>
        <p:xfrm>
          <a:off x="7690491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id: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shampoos: 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baseline="0" dirty="0" smtClean="0"/>
                        <a:t>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getBasicShampoo</a:t>
                      </a:r>
                      <a:r>
                        <a:rPr lang="en-US" sz="2100" dirty="0" err="1" smtClean="0"/>
                        <a:t>s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dirty="0" smtClean="0"/>
                        <a:t>Set&lt;</a:t>
                      </a:r>
                      <a:r>
                        <a:rPr lang="en-US" sz="2100" baseline="0" dirty="0" err="1" smtClean="0"/>
                        <a:t>BasicShampoo</a:t>
                      </a:r>
                      <a:r>
                        <a:rPr lang="en-US" sz="2100" dirty="0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setBasicShampoo</a:t>
                      </a:r>
                      <a:r>
                        <a:rPr lang="en-US" sz="2100" dirty="0" err="1" smtClean="0"/>
                        <a:t>s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@ManyToMany(mappedBy = "ingredients",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Set&lt;BasicShampoo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3710" y="3144688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23212" y="3081465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Fetching – populates the data when a getter is called. It is the default value. </a:t>
            </a:r>
            <a:r>
              <a:rPr lang="en-US" dirty="0" smtClean="0">
                <a:solidFill>
                  <a:schemeClr val="accent1"/>
                </a:solidFill>
              </a:rPr>
              <a:t>Must have opened session to load lazily </a:t>
            </a:r>
            <a:r>
              <a:rPr lang="en-US" dirty="0" smtClean="0">
                <a:solidFill>
                  <a:schemeClr val="accent1"/>
                </a:solidFill>
              </a:rPr>
              <a:t>! </a:t>
            </a:r>
            <a:r>
              <a:rPr lang="en-US" dirty="0"/>
              <a:t>Unless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hibernate.enable_lazy_load_no_trans=</a:t>
            </a:r>
            <a:r>
              <a:rPr lang="en-US" dirty="0" smtClean="0"/>
              <a:t>true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Eager Fetching – populates the data when the object is created.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- Fetch Types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8789" y="3087313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only id and batchDate 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//When the getter is called then the collection is populated with data if the transaction is open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productionBatch.getShampoos();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8789" y="5714520"/>
            <a:ext cx="1112519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id, batchDate and shampoo collection</a:t>
            </a:r>
            <a:endParaRPr lang="bg-BG" sz="1600" b="1" noProof="1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71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CascadeType.PERSIST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: means that save() or persist() operations cascade to related entities.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CascadeType.MERGE</a:t>
            </a:r>
            <a:r>
              <a:rPr lang="en-US" dirty="0"/>
              <a:t> : means that related entities are merged into managed state when the owning entity is merged.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CascadeType.REFRESH</a:t>
            </a:r>
            <a:r>
              <a:rPr lang="en-US" dirty="0"/>
              <a:t> : does the same thing for the refresh() operation.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CascadeType.REMOVE</a:t>
            </a:r>
            <a:r>
              <a:rPr lang="en-US" dirty="0"/>
              <a:t> : removes all related entities association with this setting when the owning entity is deleted.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CascadeType.DETACH</a:t>
            </a:r>
            <a:r>
              <a:rPr lang="en-US" dirty="0"/>
              <a:t> : detaches all related entities if a “manual detach” occurs.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CascadeType.ALL</a:t>
            </a:r>
            <a:r>
              <a:rPr lang="en-US" dirty="0"/>
              <a:t> : is shorthand for all of the above cascade operations.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471" y="1081262"/>
            <a:ext cx="11804821" cy="5570355"/>
          </a:xfrm>
        </p:spPr>
        <p:txBody>
          <a:bodyPr>
            <a:noAutofit/>
          </a:bodyPr>
          <a:lstStyle/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Relational entities – </a:t>
            </a:r>
            <a:r>
              <a:rPr lang="en-US" sz="2800" dirty="0"/>
              <a:t>Advanced Mapping strategies, annotations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>
                <a:solidFill>
                  <a:schemeClr val="accent1"/>
                </a:solidFill>
              </a:rPr>
              <a:t>OOP Inheritance – </a:t>
            </a:r>
            <a:r>
              <a:rPr lang="en-US" sz="2600" dirty="0"/>
              <a:t>Mapping strategies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>
                <a:solidFill>
                  <a:schemeClr val="accent1"/>
                </a:solidFill>
              </a:rPr>
              <a:t>OOP Composition - </a:t>
            </a:r>
            <a:r>
              <a:rPr lang="en-US" sz="2600" dirty="0"/>
              <a:t>Mapping strategies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Lazy-loading – </a:t>
            </a:r>
            <a:r>
              <a:rPr lang="en-US" sz="2800" dirty="0"/>
              <a:t>persisting, fetching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" y="1"/>
            <a:ext cx="1217036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1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770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399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UML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7" y="950644"/>
            <a:ext cx="10950325" cy="5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74877" y="1612000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Table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088953"/>
            <a:ext cx="3048000" cy="456568"/>
          </a:xfrm>
          <a:prstGeom prst="wedgeRoundRectCallout">
            <a:avLst>
              <a:gd name="adj1" fmla="val -36722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"Nettle")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"Mint")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7613" y="169105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22812" y="471763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"Ammonium Chloride")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2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2079</Words>
  <Application>Microsoft Office PowerPoint</Application>
  <PresentationFormat>Custom</PresentationFormat>
  <Paragraphs>651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Hibernate (JPA) Code First  Entity Relations</vt:lpstr>
      <vt:lpstr>Table of Contents</vt:lpstr>
      <vt:lpstr>Questions</vt:lpstr>
      <vt:lpstr>PowerPoint Presentation</vt:lpstr>
      <vt:lpstr>Inheritance - UML</vt:lpstr>
      <vt:lpstr>Inheritance - Single Table strategy</vt:lpstr>
      <vt:lpstr>Inheritance - Single Table strategy</vt:lpstr>
      <vt:lpstr>Inheritance - Single Table strategy</vt:lpstr>
      <vt:lpstr>Inheritance - Single Table strategy</vt:lpstr>
      <vt:lpstr>Results - Single Table strategy</vt:lpstr>
      <vt:lpstr>Analysis - Single Table strategy</vt:lpstr>
      <vt:lpstr>Inheritance – Table Per Class strategy</vt:lpstr>
      <vt:lpstr>Inheritance - Table Per Class strategy</vt:lpstr>
      <vt:lpstr>Inheritance - Table Per Class strategy</vt:lpstr>
      <vt:lpstr>Inheritance - Table Per Class strategy</vt:lpstr>
      <vt:lpstr>Results - Table Per Class strategy</vt:lpstr>
      <vt:lpstr>Analysis - Table Per Class strategy</vt:lpstr>
      <vt:lpstr>Inheritance – Joined strategy</vt:lpstr>
      <vt:lpstr>Inheritance - Joined strategy</vt:lpstr>
      <vt:lpstr>Inheritance - Joined strategy</vt:lpstr>
      <vt:lpstr>Inheritance - Joined strategy</vt:lpstr>
      <vt:lpstr>Results - Joined strategy</vt:lpstr>
      <vt:lpstr>Results - Joined strategy</vt:lpstr>
      <vt:lpstr>PowerPoint Presentation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Unidirectional</vt:lpstr>
      <vt:lpstr>Many-To-Many - Bidirectional</vt:lpstr>
      <vt:lpstr>Many-To-Many - Bidirectional</vt:lpstr>
      <vt:lpstr>Lazy Loading - Fetch Types</vt:lpstr>
      <vt:lpstr>Cascade</vt:lpstr>
      <vt:lpstr>Summary</vt:lpstr>
      <vt:lpstr>Java OOP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2017-07-15T18:23:08Z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