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5"/>
  </p:notesMasterIdLst>
  <p:handoutMasterIdLst>
    <p:handoutMasterId r:id="rId66"/>
  </p:handoutMasterIdLst>
  <p:sldIdLst>
    <p:sldId id="593" r:id="rId3"/>
    <p:sldId id="594" r:id="rId4"/>
    <p:sldId id="650" r:id="rId5"/>
    <p:sldId id="600" r:id="rId6"/>
    <p:sldId id="601" r:id="rId7"/>
    <p:sldId id="602" r:id="rId8"/>
    <p:sldId id="603" r:id="rId9"/>
    <p:sldId id="604" r:id="rId10"/>
    <p:sldId id="560" r:id="rId11"/>
    <p:sldId id="597" r:id="rId12"/>
    <p:sldId id="605" r:id="rId13"/>
    <p:sldId id="599" r:id="rId14"/>
    <p:sldId id="598" r:id="rId15"/>
    <p:sldId id="595" r:id="rId16"/>
    <p:sldId id="588" r:id="rId17"/>
    <p:sldId id="606" r:id="rId18"/>
    <p:sldId id="607" r:id="rId19"/>
    <p:sldId id="610" r:id="rId20"/>
    <p:sldId id="646" r:id="rId21"/>
    <p:sldId id="647" r:id="rId22"/>
    <p:sldId id="611" r:id="rId23"/>
    <p:sldId id="612" r:id="rId24"/>
    <p:sldId id="613" r:id="rId25"/>
    <p:sldId id="614" r:id="rId26"/>
    <p:sldId id="615" r:id="rId27"/>
    <p:sldId id="618" r:id="rId28"/>
    <p:sldId id="616" r:id="rId29"/>
    <p:sldId id="619" r:id="rId30"/>
    <p:sldId id="617" r:id="rId31"/>
    <p:sldId id="621" r:id="rId32"/>
    <p:sldId id="641" r:id="rId33"/>
    <p:sldId id="642" r:id="rId34"/>
    <p:sldId id="643" r:id="rId35"/>
    <p:sldId id="644" r:id="rId36"/>
    <p:sldId id="645" r:id="rId37"/>
    <p:sldId id="624" r:id="rId38"/>
    <p:sldId id="625" r:id="rId39"/>
    <p:sldId id="622" r:id="rId40"/>
    <p:sldId id="623" r:id="rId41"/>
    <p:sldId id="649" r:id="rId42"/>
    <p:sldId id="635" r:id="rId43"/>
    <p:sldId id="636" r:id="rId44"/>
    <p:sldId id="637" r:id="rId45"/>
    <p:sldId id="638" r:id="rId46"/>
    <p:sldId id="639" r:id="rId47"/>
    <p:sldId id="654" r:id="rId48"/>
    <p:sldId id="655" r:id="rId49"/>
    <p:sldId id="656" r:id="rId50"/>
    <p:sldId id="657" r:id="rId51"/>
    <p:sldId id="658" r:id="rId52"/>
    <p:sldId id="659" r:id="rId53"/>
    <p:sldId id="661" r:id="rId54"/>
    <p:sldId id="663" r:id="rId55"/>
    <p:sldId id="662" r:id="rId56"/>
    <p:sldId id="660" r:id="rId57"/>
    <p:sldId id="664" r:id="rId58"/>
    <p:sldId id="665" r:id="rId59"/>
    <p:sldId id="666" r:id="rId60"/>
    <p:sldId id="486" r:id="rId61"/>
    <p:sldId id="651" r:id="rId62"/>
    <p:sldId id="652" r:id="rId63"/>
    <p:sldId id="653" r:id="rId6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 varScale="1">
        <p:scale>
          <a:sx n="88" d="100"/>
          <a:sy n="88" d="100"/>
        </p:scale>
        <p:origin x="44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60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1" y="386163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API, 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49919" y="1473841"/>
            <a:ext cx="8016391" cy="13444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with the Stream </a:t>
            </a:r>
            <a:r>
              <a:rPr lang="en-US" dirty="0" smtClean="0"/>
              <a:t>API,</a:t>
            </a:r>
          </a:p>
          <a:p>
            <a:r>
              <a:rPr lang="en-US" dirty="0"/>
              <a:t>(try/catch/finally),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Checked </a:t>
            </a:r>
            <a:r>
              <a:rPr lang="en-US" dirty="0"/>
              <a:t>/ Unchecked Exceptions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875665" y="3890002"/>
            <a:ext cx="17699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  <a:endParaRPr lang="en-US" sz="2000" b="1" spc="50" dirty="0" smtClean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Fundamentals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5461" y="3394046"/>
            <a:ext cx="2990849" cy="2948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the Stream API.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Collection: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3429000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dirty="0">
                <a:cs typeface="Consolas" panose="020B0609020204030204" pitchFamily="49" charset="0"/>
              </a:rPr>
              <a:t> and don't 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modify</a:t>
            </a:r>
            <a:r>
              <a:rPr lang="en-GB" dirty="0">
                <a:cs typeface="Consolas" panose="020B0609020204030204" pitchFamily="49" charset="0"/>
              </a:rPr>
              <a:t> data 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013367" cy="2057400"/>
            <a:chOff x="3239874" y="4452223"/>
            <a:chExt cx="6013367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151754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209800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upper case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371600"/>
            <a:ext cx="1110510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261901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</a:t>
            </a:r>
            <a:r>
              <a:rPr lang="en-GB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letter</a:t>
            </a:r>
            <a:endParaRPr lang="en-US" dirty="0"/>
          </a:p>
          <a:p>
            <a:r>
              <a:rPr lang="en-US" dirty="0"/>
              <a:t>Of the names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with the letter </a:t>
            </a:r>
            <a:r>
              <a:rPr lang="en-US" dirty="0"/>
              <a:t>find the first name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lexicographical </a:t>
            </a:r>
            <a:r>
              <a:rPr lang="en-US" dirty="0" smtClean="0"/>
              <a:t>order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</a:t>
              </a:r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Stream&lt;T&gt;</a:t>
            </a:r>
            <a:r>
              <a:rPr lang="en-GB" sz="2600" dirty="0"/>
              <a:t> 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GB" sz="2600" dirty="0"/>
              <a:t>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26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Types of </a:t>
            </a: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2600" dirty="0"/>
              <a:t>Intermediate, Terminal</a:t>
            </a:r>
            <a:endParaRPr lang="en" sz="26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26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 smtClean="0"/>
              <a:t>Collectors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Streams on </a:t>
            </a:r>
            <a:r>
              <a:rPr lang="en-GB" sz="2600" dirty="0" smtClean="0">
                <a:solidFill>
                  <a:schemeClr val="tx2">
                    <a:lumMod val="75000"/>
                  </a:schemeClr>
                </a:solidFill>
              </a:rPr>
              <a:t>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 smtClean="0"/>
              <a:t>Error handling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try/catch/finally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en-US" sz="2600" dirty="0"/>
              <a:t> /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Unchecked</a:t>
            </a:r>
            <a:r>
              <a:rPr lang="en-US" sz="2600" dirty="0"/>
              <a:t> Exceptions</a:t>
            </a:r>
            <a:endParaRPr lang="en-US" sz="2600" dirty="0" smtClean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600" dirty="0" smtClean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800" dirty="0" smtClean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66800"/>
            <a:ext cx="111051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 scanner = new Scanner(System.in);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List&lt;String&gt; names Arrays.asList(scanner.nextLine() .split("\\s+"));</a:t>
            </a:r>
          </a:p>
          <a:p>
            <a:r>
              <a:rPr lang="bg-BG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Character ch = scanner.nextLine().toLowerCase().charAt(0);</a:t>
            </a:r>
          </a:p>
          <a:p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Optional&lt;String&gt;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 = names.stream()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.filter(name -&gt; name.toLowerCase().charAt(0) == ch).sorted().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findFirst();</a:t>
            </a:r>
          </a:p>
          <a:p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(first.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isPresent()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System.out.println(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first.get()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System.out.println("No match");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efficiently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3048000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151121"/>
            <a:ext cx="1110510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149277"/>
            <a:ext cx="1110510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Allows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Terminates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398897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#db-advanced</a:t>
            </a:r>
            <a:endParaRPr lang="en-US" sz="6000" b="1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721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Transform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518629"/>
            <a:ext cx="1110510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Filters </a:t>
            </a:r>
            <a:r>
              <a:rPr lang="en-GB" dirty="0"/>
              <a:t>objects by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438400"/>
            <a:ext cx="1110510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Check </a:t>
            </a:r>
            <a:r>
              <a:rPr lang="en-GB" dirty="0"/>
              <a:t>for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condition: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None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stream2.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allMatch(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/>
              <a:t> 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first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any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61308" y="1674269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integers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boolean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524000"/>
            <a:ext cx="4495800" cy="28194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454523"/>
            <a:ext cx="1413797" cy="14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dirty="0"/>
              <a:t> 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</a:t>
            </a:r>
            <a:r>
              <a:rPr lang="en-US" dirty="0" smtClean="0"/>
              <a:t>Set, Map, </a:t>
            </a:r>
            <a:r>
              <a:rPr lang="en-US" dirty="0"/>
              <a:t>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</a:t>
            </a:r>
            <a:r>
              <a:rPr lang="en-GB" dirty="0" smtClean="0"/>
              <a:t>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a Stream over a </a:t>
            </a:r>
            <a:r>
              <a:rPr lang="en-GB" dirty="0" smtClean="0"/>
              <a:t>Map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40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36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Create class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r>
              <a:rPr lang="en-US" sz="2800" dirty="0" smtClean="0"/>
              <a:t> with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sz="2800" dirty="0" smtClean="0"/>
              <a:t> fields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/>
              <a:t>Create 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steam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Books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For each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distinct author </a:t>
            </a:r>
            <a:r>
              <a:rPr lang="en-US" sz="2800" dirty="0" smtClean="0"/>
              <a:t>find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sum of prices </a:t>
            </a:r>
            <a:r>
              <a:rPr lang="en-US" sz="2800" dirty="0" smtClean="0"/>
              <a:t>of his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books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Sort result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Map </a:t>
            </a:r>
            <a:r>
              <a:rPr lang="en-US" sz="2800" dirty="0" smtClean="0"/>
              <a:t>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decreasing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sum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of prices,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then by author name alphabetically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Book Store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10058399" cy="2804227"/>
            <a:chOff x="725320" y="4572000"/>
            <a:chExt cx="9524999" cy="276098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7575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Stream&lt;Book&gt; books = Stream.of(new Book("Vinetu3", 20, "Karl Mai</a:t>
              </a:r>
              <a:r>
                <a:rPr lang="en-US" sz="22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"),new </a:t>
              </a:r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Book("Vinetu1", 20, "Karl Mai</a:t>
              </a:r>
              <a:r>
                <a:rPr lang="en-US" sz="22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"),</a:t>
              </a:r>
            </a:p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	</a:t>
              </a:r>
              <a:r>
                <a:rPr lang="en-US" sz="22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 </a:t>
              </a:r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Book("Vinetu2", 15, "Karl Mai"),</a:t>
              </a:r>
            </a:p>
            <a:p>
              <a:r>
                <a:rPr lang="en-US" sz="2000" b="1" dirty="0"/>
                <a:t> </a:t>
              </a:r>
              <a:r>
                <a:rPr lang="en-US" sz="2000" b="1" dirty="0" smtClean="0"/>
                <a:t>               	</a:t>
              </a:r>
              <a:r>
                <a:rPr lang="en-US" sz="20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 </a:t>
              </a:r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Book("</a:t>
              </a:r>
              <a:r>
                <a:rPr lang="en-US" sz="20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Sherlock Holmes</a:t>
              </a:r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", 12, "</a:t>
              </a:r>
              <a:r>
                <a:rPr lang="en-US" sz="20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Arthur </a:t>
              </a:r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</a:t>
              </a:r>
              <a:r>
                <a:rPr lang="en-US" sz="20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. Doyl"),</a:t>
              </a:r>
            </a:p>
            <a:p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</a:t>
              </a:r>
              <a:r>
                <a:rPr lang="en-US" sz="20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   	new </a:t>
              </a:r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Book</a:t>
              </a:r>
              <a:r>
                <a:rPr lang="en-US" sz="20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(“The Lost World", 43, </a:t>
              </a:r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"Arthur C. Doyl")</a:t>
              </a:r>
              <a:r>
                <a:rPr lang="ru-RU" sz="22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);</a:t>
              </a:r>
              <a:endPara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054865" y="6575409"/>
              <a:ext cx="4680000" cy="7575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Arthur C. Doyl=55.0</a:t>
              </a:r>
            </a:p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Karl Mai=55.0</a:t>
              </a:r>
              <a:endPara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3962917" y="5375571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77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collect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Collectors.groupingBy(Book::getAuthor, 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Collectors.summingDouble(Book::getPrice))</a:t>
            </a:r>
          </a:p>
          <a:p>
            <a:r>
              <a:rPr lang="bg-BG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.entrySet()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.stream()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.sorted(Map.Entry.&lt;String, Double&gt;comparingByValue()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.reversed()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.thenComparing(Map.Entry.&lt;String, Double&gt;comparingByKey()))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.forEach(System.out::println);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way</a:t>
            </a:r>
          </a:p>
          <a:p>
            <a:r>
              <a:rPr lang="en-US" dirty="0"/>
              <a:t>Methods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chained</a:t>
            </a:r>
            <a:r>
              <a:rPr lang="en-US" dirty="0"/>
              <a:t> together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  <a:r>
              <a:rPr lang="en-US" dirty="0"/>
              <a:t> and take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Stream API</a:t>
            </a:r>
          </a:p>
        </p:txBody>
      </p:sp>
      <p:sp>
        <p:nvSpPr>
          <p:cNvPr id="5" name="Arrow: Down 4"/>
          <p:cNvSpPr/>
          <p:nvPr/>
        </p:nvSpPr>
        <p:spPr>
          <a:xfrm>
            <a:off x="5675312" y="4862396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6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17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6712" y="5468899"/>
            <a:ext cx="8915400" cy="779501"/>
            <a:chOff x="2284412" y="3886200"/>
            <a:chExt cx="8915400" cy="779501"/>
          </a:xfrm>
        </p:grpSpPr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Error Handling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Working with Exceptions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447800"/>
            <a:ext cx="6172200" cy="314782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698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sz="2800" dirty="0" smtClean="0"/>
              <a:t>are objects derived from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Throwable </a:t>
            </a:r>
            <a:r>
              <a:rPr lang="en-US" sz="2800" dirty="0" smtClean="0"/>
              <a:t>interface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Throwables </a:t>
            </a:r>
            <a:r>
              <a:rPr lang="en-US" sz="2800" dirty="0" smtClean="0"/>
              <a:t>are used to describe and handle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failures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at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Runtime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in 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828800"/>
            <a:ext cx="6400800" cy="37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Recoverable - Exception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Checked </a:t>
            </a:r>
            <a:r>
              <a:rPr lang="en-US" sz="3000" dirty="0" smtClean="0"/>
              <a:t>by the compiler </a:t>
            </a:r>
            <a:r>
              <a:rPr lang="en-US" sz="3000" dirty="0" smtClean="0">
                <a:solidFill>
                  <a:schemeClr val="tx2"/>
                </a:solidFill>
              </a:rPr>
              <a:t>- </a:t>
            </a:r>
            <a:r>
              <a:rPr lang="en-US" sz="3000" dirty="0"/>
              <a:t>s</a:t>
            </a:r>
            <a:r>
              <a:rPr lang="en-US" sz="3000" dirty="0" smtClean="0"/>
              <a:t>pecify in method declaration by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throws</a:t>
            </a:r>
            <a:r>
              <a:rPr lang="en-US" sz="3000" dirty="0" smtClean="0"/>
              <a:t> clause 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US" sz="3000" dirty="0" smtClean="0"/>
              <a:t> it</a:t>
            </a: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 smtClean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Unchecked </a:t>
            </a:r>
            <a:r>
              <a:rPr lang="en-US" sz="3000" dirty="0"/>
              <a:t>exceptions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derived from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RuntimeException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,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not obliged </a:t>
            </a:r>
            <a:r>
              <a:rPr lang="en-US" sz="30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to</a:t>
            </a:r>
            <a:r>
              <a:rPr lang="en-US" sz="3000" dirty="0" smtClean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declare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or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catch</a:t>
            </a:r>
          </a:p>
          <a:p>
            <a:pPr marL="152454" indent="0" hangingPunct="0">
              <a:spcAft>
                <a:spcPts val="1415"/>
              </a:spcAft>
              <a:buSzPct val="75000"/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Unrecoverable -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Errors</a:t>
            </a:r>
            <a:endParaRPr lang="en-US" sz="32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runtime failures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5166895"/>
            <a:ext cx="10744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ublic class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NullPointerException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extends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RuntimeException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2873131"/>
            <a:ext cx="10058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public abstract int read()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IOException</a:t>
            </a:r>
            <a:r>
              <a:rPr lang="en-US" sz="2800" b="1" dirty="0" smtClean="0"/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0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 marL="530341" indent="-457200">
              <a:lnSpc>
                <a:spcPct val="100000"/>
              </a:lnSpc>
            </a:pP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Exception object is created like any other object by calling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new </a:t>
            </a:r>
            <a:r>
              <a:rPr lang="en-US" sz="2800" dirty="0" smtClean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thrown </a:t>
            </a:r>
            <a:r>
              <a:rPr lang="en-US" sz="280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from main </a:t>
            </a:r>
            <a:r>
              <a:rPr lang="en-US" sz="2800" dirty="0" smtClean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method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 smtClean="0"/>
              <a:t>Its holding description of the failure in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</a:p>
          <a:p>
            <a:pPr marL="73141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 smtClean="0"/>
              <a:t>It may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wrap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another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Throwable </a:t>
            </a:r>
            <a:r>
              <a:rPr lang="en-US" sz="2800" dirty="0" smtClean="0"/>
              <a:t>object which is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root cause </a:t>
            </a:r>
            <a:r>
              <a:rPr lang="en-US" sz="2800" dirty="0" smtClean="0"/>
              <a:t>of the failure </a:t>
            </a:r>
          </a:p>
          <a:p>
            <a:pPr marL="73141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 smtClean="0"/>
              <a:t>It provides information about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place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failure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2317" y="1616848"/>
            <a:ext cx="89240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Exception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message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Throwable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0728" y="5018032"/>
            <a:ext cx="895151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void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printStackTrace</a:t>
            </a:r>
            <a:r>
              <a:rPr lang="bg-BG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33"/>
              <a:ea typeface="Consolas" pitchFamily="33"/>
              <a:cs typeface="Consolas" pitchFamily="33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2316" y="2675296"/>
            <a:ext cx="89240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hangingPunct="0">
              <a:defRPr u="none"/>
            </a:pP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String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getMessage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2316" y="3846664"/>
            <a:ext cx="894992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hangingPunct="0">
              <a:defRPr u="none"/>
            </a:pP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Throwable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getCause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25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An exception is an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event (object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)</a:t>
            </a: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,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which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thrown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during th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execution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of a program, that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disrupts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the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normal flow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of the program's </a:t>
            </a: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instructions</a:t>
            </a:r>
          </a:p>
          <a:p>
            <a:pPr marL="530341" indent="-457200">
              <a:lnSpc>
                <a:spcPct val="100000"/>
              </a:lnSpc>
            </a:pP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Execution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goes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backwards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endParaRPr lang="en-US" sz="2800" dirty="0" smtClean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through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call stack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until </a:t>
            </a:r>
            <a:endParaRPr lang="en-US" sz="2800" dirty="0" smtClean="0"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a proper</a:t>
            </a:r>
            <a:r>
              <a:rPr lang="en-US" sz="2800" dirty="0" smtClean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handler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is </a:t>
            </a: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met</a:t>
            </a:r>
          </a:p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In case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 handler is met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</a:t>
            </a:r>
            <a:r>
              <a:rPr lang="en-US" sz="2800" dirty="0" smtClean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program</a:t>
            </a:r>
            <a:r>
              <a:rPr lang="en-US" sz="2800" dirty="0" smtClean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terminates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with an </a:t>
            </a:r>
            <a:endParaRPr lang="en-US" sz="2800" dirty="0" smtClean="0"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exception</a:t>
            </a:r>
            <a:r>
              <a:rPr lang="en-US" sz="2800" dirty="0" smtClean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latin typeface="Calibri" pitchFamily="34"/>
                <a:ea typeface="Microsoft YaHei" pitchFamily="2"/>
                <a:cs typeface="Mangal" pitchFamily="2"/>
              </a:rPr>
              <a:t>object thrown from main method</a:t>
            </a:r>
          </a:p>
          <a:p>
            <a:pPr marL="530341" indent="-457200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and Call Stack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69" y="2162898"/>
            <a:ext cx="6353137" cy="42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Handling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258899"/>
            <a:ext cx="1051400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//normal code execution which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acquires some resource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resource, exceptions possible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//exception is caught, but what to do ???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//Should I catch it if I do 	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//not know how to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recover from it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???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//Recover OR Report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re-throw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  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executed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no matter if exception was 	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thrown or not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//nice place to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 the resource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2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Write a program which takes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path to a file</a:t>
            </a:r>
            <a:r>
              <a:rPr lang="en-US" sz="3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The program should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read the file </a:t>
            </a:r>
            <a:r>
              <a:rPr lang="en-US" sz="3000" dirty="0" smtClean="0"/>
              <a:t>and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print its content </a:t>
            </a:r>
            <a:r>
              <a:rPr lang="en-US" sz="3000" dirty="0" smtClean="0"/>
              <a:t>to the console.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Make sure the program is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closing all resources </a:t>
            </a:r>
            <a:r>
              <a:rPr lang="en-US" sz="3000" dirty="0" smtClean="0"/>
              <a:t>it uses.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Inform the user in case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file printed successfully</a:t>
            </a:r>
            <a:r>
              <a:rPr lang="en-US" sz="3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Inform the user for the case of reading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operation failed</a:t>
            </a:r>
            <a:r>
              <a:rPr lang="en-US" sz="3000" dirty="0" smtClean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Print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Solution(1): </a:t>
            </a:r>
            <a:r>
              <a:rPr lang="en-GB" dirty="0"/>
              <a:t>Print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822" y="1295400"/>
            <a:ext cx="105140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static void printFile(String fileName)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throws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FileNotFoundException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 sourceFile = new File(fileName);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Scanner(sourceFile);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 line = "";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while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(scanner.hasNext())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line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scanner.nextLine();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out.println(line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finally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scanner.close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Solution(2): </a:t>
            </a:r>
            <a:r>
              <a:rPr lang="en-GB" dirty="0"/>
              <a:t>Print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059045"/>
            <a:ext cx="1051400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//initialize Scanner, isPrinted and ch variables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System.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("Enter path to the file to print : ");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String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filePath = scanner.nextLine();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printFile(filePath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isPrinted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FileNotFoundException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e) 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("File with name \"" + filePath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+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\" is not found !");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("Do you want to try 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again?(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 or n)");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ch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 scanner.next().toLowerCase().trim().charAt(0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 (!isPrinted &amp;&amp; ch == 'y');</a:t>
            </a:r>
          </a:p>
          <a:p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finally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scanner.close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//Show success message if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isPrinted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true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42377"/>
            <a:ext cx="11804822" cy="45202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2800" dirty="0"/>
              <a:t>is used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28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Streams have 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2800" dirty="0"/>
              <a:t>" </a:t>
            </a:r>
            <a:r>
              <a:rPr lang="en-GB" sz="2800" dirty="0"/>
              <a:t>execution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Streams can be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Generic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Types of </a:t>
            </a:r>
            <a:r>
              <a:rPr lang="en-US" sz="2800" dirty="0" smtClean="0"/>
              <a:t>Operations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/>
              <a:t>Streams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2800" dirty="0"/>
              <a:t>into a </a:t>
            </a:r>
            <a:r>
              <a:rPr lang="en-US" sz="2800" dirty="0" smtClean="0"/>
              <a:t>collection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Streams </a:t>
            </a:r>
            <a:r>
              <a:rPr lang="en-US" sz="2800" dirty="0"/>
              <a:t>can operate over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 entries, keys </a:t>
            </a:r>
            <a:r>
              <a:rPr lang="en-US" sz="2800" dirty="0">
                <a:solidFill>
                  <a:schemeClr val="tx2"/>
                </a:solidFill>
              </a:rPr>
              <a:t>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values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GB" sz="2800" dirty="0" smtClean="0"/>
              <a:t>Don’t forget to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release resources</a:t>
            </a:r>
            <a:r>
              <a:rPr lang="en-GB" sz="2800" dirty="0" smtClean="0"/>
              <a:t>, handle an exception if you can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throw it otherwise. </a:t>
            </a:r>
          </a:p>
          <a:p>
            <a:pPr>
              <a:lnSpc>
                <a:spcPct val="100000"/>
              </a:lnSpc>
            </a:pPr>
            <a:r>
              <a:rPr lang="en-GB" sz="2800" dirty="0" smtClean="0"/>
              <a:t>Some exceptions are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en-GB" sz="2800" dirty="0" smtClean="0">
                <a:solidFill>
                  <a:schemeClr val="tx2"/>
                </a:solidFill>
              </a:rPr>
              <a:t> </a:t>
            </a:r>
            <a:r>
              <a:rPr lang="en-GB" sz="2800" dirty="0" smtClean="0"/>
              <a:t>in compile time, others are not  </a:t>
            </a:r>
            <a:r>
              <a:rPr lang="en-GB" sz="2800" dirty="0" smtClean="0">
                <a:solidFill>
                  <a:schemeClr val="tx2"/>
                </a:solidFill>
              </a:rPr>
              <a:t>(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unchecked</a:t>
            </a:r>
            <a:r>
              <a:rPr lang="en-GB" sz="2800" dirty="0" smtClean="0">
                <a:solidFill>
                  <a:schemeClr val="tx2"/>
                </a:solidFill>
              </a:rPr>
              <a:t>)</a:t>
            </a:r>
            <a:endParaRPr lang="en-US" sz="2800" dirty="0" smtClean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3207" y="3810000"/>
            <a:ext cx="7522411" cy="584775"/>
            <a:chOff x="2513012" y="4572000"/>
            <a:chExt cx="7522411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15 2 15 14 12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15 14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1619" y="4646570"/>
            <a:ext cx="7523999" cy="584775"/>
            <a:chOff x="2511424" y="4572000"/>
            <a:chExt cx="7523999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11424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17 -2 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33207" y="5471867"/>
            <a:ext cx="7522411" cy="584775"/>
            <a:chOff x="2513012" y="4572000"/>
            <a:chExt cx="7522411" cy="58477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-2 3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(no output)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OOP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795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3947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295400"/>
            <a:ext cx="10840496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981200"/>
            <a:ext cx="1084049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Stream API functions.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Collection:</a:t>
            </a: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352800"/>
            <a:ext cx="1084049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90317"/>
            <a:ext cx="1084049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2309</Words>
  <Application>Microsoft Office PowerPoint</Application>
  <PresentationFormat>Custom</PresentationFormat>
  <Paragraphs>680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Microsoft YaHei</vt:lpstr>
      <vt:lpstr>Arial</vt:lpstr>
      <vt:lpstr>Calibri</vt:lpstr>
      <vt:lpstr>Consolas</vt:lpstr>
      <vt:lpstr>Mangal</vt:lpstr>
      <vt:lpstr>Wingdings</vt:lpstr>
      <vt:lpstr>Wingdings 2</vt:lpstr>
      <vt:lpstr>SoftUni 16x9</vt:lpstr>
      <vt:lpstr>Stream API, Error handling</vt:lpstr>
      <vt:lpstr>Table of Contents</vt:lpstr>
      <vt:lpstr>Questions</vt:lpstr>
      <vt:lpstr>Stream API</vt:lpstr>
      <vt:lpstr>The Stream API</vt:lpstr>
      <vt:lpstr>Problem: Take Two</vt:lpstr>
      <vt:lpstr>Solution: Take Two – Non Functional</vt:lpstr>
      <vt:lpstr>Solution: Take Two – Functional</vt:lpstr>
      <vt:lpstr>Stream&lt;T&gt; Class</vt:lpstr>
      <vt:lpstr>Stream&lt;T&gt; Class (2)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Primitive Streams</vt:lpstr>
      <vt:lpstr>Problem: Average of Doubles</vt:lpstr>
      <vt:lpstr>Solution: Average of Doubles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Collectors</vt:lpstr>
      <vt:lpstr>Collectors</vt:lpstr>
      <vt:lpstr>Problem: Bounded Numbers</vt:lpstr>
      <vt:lpstr>Solution: Bounded Numbers</vt:lpstr>
      <vt:lpstr>Solution: Bounded Numbers (2)</vt:lpstr>
      <vt:lpstr>Streams on Maps</vt:lpstr>
      <vt:lpstr>Creating the Stream</vt:lpstr>
      <vt:lpstr>Problem: Book Store</vt:lpstr>
      <vt:lpstr>Solution: Book Store</vt:lpstr>
      <vt:lpstr>Error Handling</vt:lpstr>
      <vt:lpstr>Exceptions in Java</vt:lpstr>
      <vt:lpstr>Types of runtime failures</vt:lpstr>
      <vt:lpstr>Exceptions</vt:lpstr>
      <vt:lpstr>Exceptions and Call Stack</vt:lpstr>
      <vt:lpstr>Error Handling </vt:lpstr>
      <vt:lpstr>Problem: Print File</vt:lpstr>
      <vt:lpstr>Solution(1): Print File</vt:lpstr>
      <vt:lpstr>Solution(2): Print File</vt:lpstr>
      <vt:lpstr>Summary</vt:lpstr>
      <vt:lpstr>Java OOP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2017-07-05T09:30:20Z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