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2.jpg" ContentType="image/jpeg"/>
  <Override PartName="/ppt/media/image3.jpg" ContentType="image/jpeg"/>
  <Override PartName="/ppt/notesSlides/notesSlide2.xml" ContentType="application/vnd.openxmlformats-officedocument.presentationml.notesSlide+xml"/>
  <Override PartName="/ppt/media/image4.jpg" ContentType="image/jpeg"/>
  <Override PartName="/ppt/media/image5.jpg" ContentType="image/jpeg"/>
  <Override PartName="/ppt/notesSlides/notesSlide3.xml" ContentType="application/vnd.openxmlformats-officedocument.presentationml.notesSlide+xml"/>
  <Override PartName="/ppt/media/image6.jpg" ContentType="image/jpeg"/>
  <Override PartName="/ppt/media/image7.jpg" ContentType="image/jpeg"/>
  <Override PartName="/ppt/notesSlides/notesSlide4.xml" ContentType="application/vnd.openxmlformats-officedocument.presentationml.notesSlide+xml"/>
  <Override PartName="/ppt/media/image9.jpg" ContentType="image/jpeg"/>
  <Override PartName="/ppt/notesSlides/notesSlide5.xml" ContentType="application/vnd.openxmlformats-officedocument.presentationml.notesSlide+xml"/>
  <Override PartName="/ppt/media/image10.jpg" ContentType="image/jpeg"/>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2"/>
    <p:sldId id="257" r:id="rId3"/>
    <p:sldId id="258" r:id="rId4"/>
    <p:sldId id="264" r:id="rId5"/>
    <p:sldId id="265" r:id="rId6"/>
    <p:sldId id="266" r:id="rId7"/>
    <p:sldId id="267" r:id="rId8"/>
    <p:sldId id="261" r:id="rId9"/>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325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05-Mar-22</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05-Mar-22</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3</a:t>
            </a:fld>
            <a:endParaRPr lang="en-US"/>
          </a:p>
        </p:txBody>
      </p:sp>
    </p:spTree>
    <p:extLst>
      <p:ext uri="{BB962C8B-B14F-4D97-AF65-F5344CB8AC3E}">
        <p14:creationId xmlns:p14="http://schemas.microsoft.com/office/powerpoint/2010/main" val="348613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4</a:t>
            </a:fld>
            <a:endParaRPr lang="en-US"/>
          </a:p>
        </p:txBody>
      </p:sp>
    </p:spTree>
    <p:extLst>
      <p:ext uri="{BB962C8B-B14F-4D97-AF65-F5344CB8AC3E}">
        <p14:creationId xmlns:p14="http://schemas.microsoft.com/office/powerpoint/2010/main" val="13405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5</a:t>
            </a:fld>
            <a:endParaRPr lang="en-US"/>
          </a:p>
        </p:txBody>
      </p:sp>
    </p:spTree>
    <p:extLst>
      <p:ext uri="{BB962C8B-B14F-4D97-AF65-F5344CB8AC3E}">
        <p14:creationId xmlns:p14="http://schemas.microsoft.com/office/powerpoint/2010/main" val="210085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6</a:t>
            </a:fld>
            <a:endParaRPr lang="en-US"/>
          </a:p>
        </p:txBody>
      </p:sp>
    </p:spTree>
    <p:extLst>
      <p:ext uri="{BB962C8B-B14F-4D97-AF65-F5344CB8AC3E}">
        <p14:creationId xmlns:p14="http://schemas.microsoft.com/office/powerpoint/2010/main" val="380187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7</a:t>
            </a:fld>
            <a:endParaRPr lang="en-US"/>
          </a:p>
        </p:txBody>
      </p:sp>
    </p:spTree>
    <p:extLst>
      <p:ext uri="{BB962C8B-B14F-4D97-AF65-F5344CB8AC3E}">
        <p14:creationId xmlns:p14="http://schemas.microsoft.com/office/powerpoint/2010/main" val="21137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05-Mar-22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05-Mar-22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05-Mar-22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05-Mar-22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05-Mar-22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05-Mar-22</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Semester: Spring, Year: 2022,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02760" y="2339370"/>
            <a:ext cx="4879926" cy="830997"/>
          </a:xfrm>
          <a:prstGeom prst="rect">
            <a:avLst/>
          </a:prstGeom>
          <a:noFill/>
        </p:spPr>
        <p:txBody>
          <a:bodyPr wrap="none" rtlCol="0">
            <a:spAutoFit/>
          </a:bodyPr>
          <a:lstStyle/>
          <a:p>
            <a:pPr algn="ctr"/>
            <a:r>
              <a:rPr lang="en-US" sz="1200" b="1" dirty="0">
                <a:latin typeface="Cambria" panose="02040503050406030204" pitchFamily="18" charset="0"/>
                <a:ea typeface="Cambria" panose="02040503050406030204" pitchFamily="18" charset="0"/>
              </a:rPr>
              <a:t>LAB REPORT NO # 04</a:t>
            </a:r>
          </a:p>
          <a:p>
            <a:pPr algn="ctr"/>
            <a:endParaRPr lang="en-US" sz="1200" b="1" dirty="0">
              <a:latin typeface="Cambria" panose="02040503050406030204" pitchFamily="18" charset="0"/>
              <a:ea typeface="Cambria" panose="02040503050406030204" pitchFamily="18" charset="0"/>
            </a:endParaRPr>
          </a:p>
          <a:p>
            <a:pPr algn="ctr"/>
            <a:r>
              <a:rPr lang="en-US" sz="1200" b="1" dirty="0">
                <a:latin typeface="Cambria" panose="02040503050406030204" pitchFamily="18" charset="0"/>
                <a:ea typeface="Cambria" panose="02040503050406030204" pitchFamily="18" charset="0"/>
              </a:rPr>
              <a:t>Course Title: Structured Programming Lab</a:t>
            </a:r>
          </a:p>
          <a:p>
            <a:pPr algn="ctr"/>
            <a:r>
              <a:rPr lang="en-US" sz="1200" b="1" dirty="0">
                <a:latin typeface="Cambria" panose="02040503050406030204" pitchFamily="18" charset="0"/>
                <a:ea typeface="Cambria" panose="02040503050406030204" pitchFamily="18" charset="0"/>
              </a:rPr>
              <a:t>Course Code: CSE 104		Section: CSE 213 - DB (PC)</a:t>
            </a:r>
          </a:p>
        </p:txBody>
      </p:sp>
      <p:sp>
        <p:nvSpPr>
          <p:cNvPr id="10" name="TextBox 9">
            <a:extLst>
              <a:ext uri="{FF2B5EF4-FFF2-40B4-BE49-F238E27FC236}">
                <a16:creationId xmlns:a16="http://schemas.microsoft.com/office/drawing/2014/main" id="{9AB25247-9041-41B7-97BE-7DEFCAA6339B}"/>
              </a:ext>
            </a:extLst>
          </p:cNvPr>
          <p:cNvSpPr txBox="1"/>
          <p:nvPr/>
        </p:nvSpPr>
        <p:spPr>
          <a:xfrm>
            <a:off x="381000" y="3581400"/>
            <a:ext cx="6077970"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Lab Experiment Name(s):</a:t>
            </a:r>
          </a:p>
          <a:p>
            <a:endParaRPr lang="en-US" sz="1100" dirty="0">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1909177578"/>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Md. Shahidul Islam </a:t>
                      </a:r>
                      <a:r>
                        <a:rPr lang="en-US" sz="1100" dirty="0" err="1">
                          <a:latin typeface="Verdana" panose="020B0604030504040204" pitchFamily="34" charset="0"/>
                          <a:ea typeface="Verdana" panose="020B0604030504040204" pitchFamily="34" charset="0"/>
                          <a:cs typeface="Times New Roman" panose="02020603050405020304" pitchFamily="18" charset="0"/>
                        </a:rPr>
                        <a:t>Prodhan</a:t>
                      </a:r>
                      <a:endParaRPr lang="en-US" sz="1100" dirty="0">
                        <a:latin typeface="Verdana" panose="020B0604030504040204" pitchFamily="34" charset="0"/>
                        <a:ea typeface="Verdana" panose="020B0604030504040204" pitchFamily="34" charset="0"/>
                        <a:cs typeface="Times New Roman" panose="02020603050405020304" pitchFamily="18" charset="0"/>
                      </a:endParaRP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1205929700"/>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Date: </a:t>
                      </a:r>
                      <a:r>
                        <a:rPr lang="en-US" sz="1100" b="0" dirty="0">
                          <a:latin typeface="Verdana" panose="020B0604030504040204" pitchFamily="34" charset="0"/>
                          <a:ea typeface="Verdana" panose="020B0604030504040204" pitchFamily="34" charset="0"/>
                        </a:rPr>
                        <a:t>26 February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05 March 2022</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dirty="0">
                          <a:latin typeface="Verdana" panose="020B0604030504040204" pitchFamily="34" charset="0"/>
                          <a:ea typeface="Verdana" panose="020B0604030504040204" pitchFamily="34" charset="0"/>
                        </a:rPr>
                        <a:t>Md. </a:t>
                      </a:r>
                      <a:r>
                        <a:rPr lang="en-US" sz="1100" b="0" dirty="0" err="1">
                          <a:latin typeface="Verdana" panose="020B0604030504040204" pitchFamily="34" charset="0"/>
                          <a:ea typeface="Verdana" panose="020B0604030504040204" pitchFamily="34" charset="0"/>
                        </a:rPr>
                        <a:t>Solaiman</a:t>
                      </a:r>
                      <a:r>
                        <a:rPr lang="en-US" sz="1100" b="0" dirty="0">
                          <a:latin typeface="Verdana" panose="020B0604030504040204" pitchFamily="34" charset="0"/>
                          <a:ea typeface="Verdana" panose="020B0604030504040204" pitchFamily="34" charset="0"/>
                        </a:rPr>
                        <a:t> Mia, Assistant Professor.</a:t>
                      </a:r>
                      <a:endParaRPr lang="en-US" sz="1100" b="1"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graphicFrame>
        <p:nvGraphicFramePr>
          <p:cNvPr id="19" name="Table 18">
            <a:extLst>
              <a:ext uri="{FF2B5EF4-FFF2-40B4-BE49-F238E27FC236}">
                <a16:creationId xmlns:a16="http://schemas.microsoft.com/office/drawing/2014/main" id="{B5368218-0917-476B-91B5-6E676CFEA8C2}"/>
              </a:ext>
            </a:extLst>
          </p:cNvPr>
          <p:cNvGraphicFramePr>
            <a:graphicFrameLocks noGrp="1"/>
          </p:cNvGraphicFramePr>
          <p:nvPr>
            <p:extLst>
              <p:ext uri="{D42A27DB-BD31-4B8C-83A1-F6EECF244321}">
                <p14:modId xmlns:p14="http://schemas.microsoft.com/office/powerpoint/2010/main" val="2052019320"/>
              </p:ext>
            </p:extLst>
          </p:nvPr>
        </p:nvGraphicFramePr>
        <p:xfrm>
          <a:off x="404303" y="4121765"/>
          <a:ext cx="6049395" cy="907435"/>
        </p:xfrm>
        <a:graphic>
          <a:graphicData uri="http://schemas.openxmlformats.org/drawingml/2006/table">
            <a:tbl>
              <a:tblPr firstRow="1" firstCol="1" bandRow="1">
                <a:tableStyleId>{2D5ABB26-0587-4C30-8999-92F81FD0307C}</a:tableStyleId>
              </a:tblPr>
              <a:tblGrid>
                <a:gridCol w="6049395">
                  <a:extLst>
                    <a:ext uri="{9D8B030D-6E8A-4147-A177-3AD203B41FA5}">
                      <a16:colId xmlns:a16="http://schemas.microsoft.com/office/drawing/2014/main" val="747108001"/>
                    </a:ext>
                  </a:extLst>
                </a:gridCol>
              </a:tblGrid>
              <a:tr h="907435">
                <a:tc>
                  <a:txBody>
                    <a:bodyPr/>
                    <a:lstStyle/>
                    <a:p>
                      <a:pPr marL="342900" marR="0" lvl="0" indent="-342900" algn="just" defTabSz="914400" eaLnBrk="1" fontAlgn="auto" latinLnBrk="0" hangingPunct="1">
                        <a:lnSpc>
                          <a:spcPct val="115000"/>
                        </a:lnSpc>
                        <a:spcBef>
                          <a:spcPts val="0"/>
                        </a:spcBef>
                        <a:spcAft>
                          <a:spcPts val="0"/>
                        </a:spcAft>
                        <a:buClrTx/>
                        <a:buSzTx/>
                        <a:buFont typeface="Wingdings" panose="05000000000000000000" pitchFamily="2" charset="2"/>
                        <a:buChar char="§"/>
                        <a:tabLst/>
                        <a:defRPr/>
                      </a:pPr>
                      <a:r>
                        <a:rPr lang="en-US" sz="1200" dirty="0">
                          <a:latin typeface="Verdana" panose="020B0604030504040204" pitchFamily="34" charset="0"/>
                          <a:ea typeface="Verdana" panose="020B0604030504040204" pitchFamily="34" charset="0"/>
                        </a:rPr>
                        <a:t>While and Do - While Loop and Control Structure in C</a:t>
                      </a:r>
                    </a:p>
                  </a:txBody>
                  <a:tcPr marL="64857" marR="64857" marT="0" marB="0"/>
                </a:tc>
                <a:extLst>
                  <a:ext uri="{0D108BD9-81ED-4DB2-BD59-A6C34878D82A}">
                    <a16:rowId xmlns:a16="http://schemas.microsoft.com/office/drawing/2014/main" val="96555809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685800" y="838200"/>
            <a:ext cx="5486400" cy="7709803"/>
          </a:xfrm>
        </p:spPr>
        <p:txBody>
          <a:bodyPr/>
          <a:lstStyle/>
          <a:p>
            <a:pPr lvl="0" algn="just"/>
            <a:r>
              <a:rPr lang="en-US" sz="1400" b="1" u="sng" dirty="0"/>
              <a:t>1. TITLE OF THE LAB EXPERIMENT</a:t>
            </a:r>
          </a:p>
          <a:p>
            <a:pPr lvl="0" algn="just"/>
            <a:endParaRPr lang="en-US" sz="1200" dirty="0"/>
          </a:p>
          <a:p>
            <a:pPr algn="just"/>
            <a:r>
              <a:rPr lang="en-US" sz="1200" dirty="0"/>
              <a:t>Lab Report of While and Do -While Loop Control Structure in C</a:t>
            </a:r>
          </a:p>
          <a:p>
            <a:pPr algn="just"/>
            <a:endParaRPr lang="en-US" sz="1200" dirty="0"/>
          </a:p>
          <a:p>
            <a:pPr algn="just"/>
            <a:r>
              <a:rPr lang="en-US" sz="1400" b="1" u="sng" dirty="0"/>
              <a:t>2. OBJECTIVES</a:t>
            </a:r>
          </a:p>
          <a:p>
            <a:pPr algn="just"/>
            <a:r>
              <a:rPr lang="en-US" sz="1200" dirty="0"/>
              <a:t> </a:t>
            </a:r>
          </a:p>
          <a:p>
            <a:pPr algn="just"/>
            <a:r>
              <a:rPr lang="en-US" sz="1200" dirty="0"/>
              <a:t>By doing this experiment we will learn about different kinds of loops in the C language and we will be able to solve complex problem using loops.</a:t>
            </a:r>
          </a:p>
          <a:p>
            <a:pPr algn="just"/>
            <a:r>
              <a:rPr lang="en-US" sz="1200" dirty="0"/>
              <a:t> </a:t>
            </a:r>
          </a:p>
          <a:p>
            <a:pPr algn="just"/>
            <a:r>
              <a:rPr lang="en-US" sz="1400" b="1" u="sng" dirty="0"/>
              <a:t>3. PROCEDURE </a:t>
            </a:r>
          </a:p>
          <a:p>
            <a:pPr algn="just"/>
            <a:r>
              <a:rPr lang="en-US" sz="1200" dirty="0"/>
              <a:t> </a:t>
            </a:r>
          </a:p>
          <a:p>
            <a:pPr algn="just">
              <a:lnSpc>
                <a:spcPts val="1760"/>
              </a:lnSpc>
            </a:pPr>
            <a:r>
              <a:rPr lang="en-US" sz="1200" b="1" i="1" dirty="0">
                <a:latin typeface="Calibri" panose="020F0502020204030204" pitchFamily="34" charset="0"/>
                <a:ea typeface="Times New Roman" panose="02020603050405020304" pitchFamily="18" charset="0"/>
                <a:cs typeface="Times New Roman" panose="02020603050405020304" pitchFamily="18" charset="0"/>
              </a:rPr>
              <a:t>Problem 1: Write a C program to find sum of first and last digit of any number.</a:t>
            </a:r>
            <a:endParaRPr lang="en-US" sz="1000" dirty="0">
              <a:latin typeface="Times New Roman" panose="02020603050405020304" pitchFamily="18" charset="0"/>
              <a:ea typeface="SimSun" panose="02010600030101010101" pitchFamily="2" charset="-122"/>
            </a:endParaRPr>
          </a:p>
          <a:p>
            <a:pPr indent="457200" algn="just">
              <a:lnSpc>
                <a:spcPts val="1760"/>
              </a:lnSpc>
            </a:pPr>
            <a:r>
              <a:rPr lang="en-US" sz="1200" dirty="0">
                <a:latin typeface="Calibri" panose="020F0502020204030204" pitchFamily="34" charset="0"/>
                <a:ea typeface="Times New Roman" panose="02020603050405020304" pitchFamily="18" charset="0"/>
                <a:cs typeface="Times New Roman" panose="02020603050405020304" pitchFamily="18" charset="0"/>
              </a:rPr>
              <a:t>First we declare the necessary variables in int function and take input from the user a valid integer by using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printf</a:t>
            </a:r>
            <a:r>
              <a:rPr lang="en-US" sz="1200" dirty="0">
                <a:latin typeface="Calibri" panose="020F0502020204030204" pitchFamily="34" charset="0"/>
                <a:ea typeface="Times New Roman" panose="02020603050405020304" pitchFamily="18" charset="0"/>
                <a:cs typeface="Times New Roman" panose="02020603050405020304" pitchFamily="18" charset="0"/>
              </a:rPr>
              <a:t> and </a:t>
            </a:r>
            <a:r>
              <a:rPr lang="en-US" sz="1200" dirty="0" err="1">
                <a:latin typeface="Calibri" panose="020F0502020204030204" pitchFamily="34" charset="0"/>
                <a:ea typeface="Times New Roman" panose="02020603050405020304" pitchFamily="18" charset="0"/>
                <a:cs typeface="Times New Roman" panose="02020603050405020304" pitchFamily="18" charset="0"/>
              </a:rPr>
              <a:t>scanf</a:t>
            </a:r>
            <a:r>
              <a:rPr lang="en-US" sz="1200" dirty="0">
                <a:latin typeface="Calibri" panose="020F0502020204030204" pitchFamily="34" charset="0"/>
                <a:ea typeface="Times New Roman" panose="02020603050405020304" pitchFamily="18" charset="0"/>
                <a:cs typeface="Times New Roman" panose="02020603050405020304" pitchFamily="18" charset="0"/>
              </a:rPr>
              <a:t> function. Then we keep first digit in n variable and for last digit we use mod of 10 (n % 10). By using while loop we decide the first digit will be equal or greater than 10. Then we sum the first and last digit and print the result.</a:t>
            </a:r>
            <a:endParaRPr lang="en-US" sz="1000" dirty="0">
              <a:latin typeface="Times New Roman" panose="02020603050405020304" pitchFamily="18" charset="0"/>
              <a:ea typeface="SimSun" panose="02010600030101010101" pitchFamily="2" charset="-122"/>
            </a:endParaRPr>
          </a:p>
          <a:p>
            <a:pPr algn="just">
              <a:lnSpc>
                <a:spcPts val="1760"/>
              </a:lnSpc>
            </a:pPr>
            <a:r>
              <a:rPr lang="en-US" sz="1200" b="1" i="1" dirty="0">
                <a:latin typeface="Calibri" panose="020F0502020204030204" pitchFamily="34" charset="0"/>
                <a:ea typeface="Times New Roman" panose="02020603050405020304" pitchFamily="18" charset="0"/>
                <a:cs typeface="Times New Roman" panose="02020603050405020304" pitchFamily="18" charset="0"/>
              </a:rPr>
              <a:t>Problem 2: Write a C program to swap first and last digits of any number.</a:t>
            </a:r>
            <a:endParaRPr lang="en-US" sz="1000" dirty="0">
              <a:latin typeface="Times New Roman" panose="02020603050405020304" pitchFamily="18" charset="0"/>
              <a:ea typeface="SimSun" panose="02010600030101010101" pitchFamily="2" charset="-122"/>
            </a:endParaRPr>
          </a:p>
          <a:p>
            <a:pPr algn="just" defTabSz="463550">
              <a:lnSpc>
                <a:spcPts val="1760"/>
              </a:lnSpc>
            </a:pPr>
            <a:r>
              <a:rPr lang="en-US" sz="1200" dirty="0">
                <a:latin typeface="Calibri" panose="020F0502020204030204" pitchFamily="34" charset="0"/>
                <a:ea typeface="Times New Roman" panose="02020603050405020304" pitchFamily="18" charset="0"/>
                <a:cs typeface="Times New Roman" panose="02020603050405020304" pitchFamily="18" charset="0"/>
              </a:rPr>
              <a:t>	First we declare necessary variables and take valid input from the user. Then for the last digit we use mod operator. When modulo divided by 10 returns last digit of the input number. Find the first digit with the help of mathematical operation. We use necessary logic to swap first and the last digit.</a:t>
            </a:r>
            <a:endParaRPr lang="en-US" sz="1000" dirty="0">
              <a:latin typeface="Times New Roman" panose="02020603050405020304" pitchFamily="18" charset="0"/>
              <a:ea typeface="SimSun" panose="02010600030101010101" pitchFamily="2" charset="-122"/>
            </a:endParaRPr>
          </a:p>
          <a:p>
            <a:pPr algn="just">
              <a:lnSpc>
                <a:spcPts val="1760"/>
              </a:lnSpc>
            </a:pPr>
            <a:r>
              <a:rPr lang="en-US" sz="1200" b="1" i="1" dirty="0">
                <a:latin typeface="Calibri" panose="020F0502020204030204" pitchFamily="34" charset="0"/>
                <a:ea typeface="Times New Roman" panose="02020603050405020304" pitchFamily="18" charset="0"/>
                <a:cs typeface="Times New Roman" panose="02020603050405020304" pitchFamily="18" charset="0"/>
              </a:rPr>
              <a:t>Problem 3: Write a C program to calculate product of digits of any number.</a:t>
            </a:r>
            <a:endParaRPr lang="en-US" sz="1000" dirty="0">
              <a:latin typeface="Times New Roman" panose="02020603050405020304" pitchFamily="18" charset="0"/>
              <a:ea typeface="SimSun" panose="02010600030101010101" pitchFamily="2" charset="-122"/>
            </a:endParaRPr>
          </a:p>
          <a:p>
            <a:pPr algn="just" defTabSz="463550">
              <a:lnSpc>
                <a:spcPts val="1760"/>
              </a:lnSpc>
            </a:pPr>
            <a:r>
              <a:rPr lang="en-US" sz="1200"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	At first, we declare necessary variables and take valid user input. We use while loop until num is not equals to 0. We store product in product variable and multiply that with num variable. Then we print the output.</a:t>
            </a:r>
            <a:endParaRPr lang="en-US" sz="1000" dirty="0">
              <a:latin typeface="Times New Roman" panose="02020603050405020304" pitchFamily="18" charset="0"/>
              <a:ea typeface="SimSun" panose="02010600030101010101" pitchFamily="2" charset="-122"/>
            </a:endParaRPr>
          </a:p>
          <a:p>
            <a:pPr algn="just">
              <a:lnSpc>
                <a:spcPts val="1760"/>
              </a:lnSpc>
            </a:pPr>
            <a:r>
              <a:rPr lang="en-US" sz="1200" b="1" i="1" dirty="0">
                <a:latin typeface="Calibri" panose="020F0502020204030204" pitchFamily="34" charset="0"/>
                <a:ea typeface="Times New Roman" panose="02020603050405020304" pitchFamily="18" charset="0"/>
                <a:cs typeface="Times New Roman" panose="02020603050405020304" pitchFamily="18" charset="0"/>
              </a:rPr>
              <a:t>Problem 4: Write a C to find the sum of the series 1 +11 + 111 + 1111 + .. n terms.</a:t>
            </a:r>
            <a:endParaRPr lang="en-US" sz="1000" dirty="0">
              <a:latin typeface="Times New Roman" panose="02020603050405020304" pitchFamily="18" charset="0"/>
              <a:ea typeface="SimSun" panose="02010600030101010101" pitchFamily="2" charset="-122"/>
            </a:endParaRPr>
          </a:p>
          <a:p>
            <a:pPr algn="just" defTabSz="463550">
              <a:lnSpc>
                <a:spcPts val="1760"/>
              </a:lnSpc>
            </a:pPr>
            <a:r>
              <a:rPr lang="en-US" sz="1200" i="1"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a:latin typeface="Calibri" panose="020F0502020204030204" pitchFamily="34" charset="0"/>
                <a:ea typeface="Times New Roman" panose="02020603050405020304" pitchFamily="18" charset="0"/>
                <a:cs typeface="Times New Roman" panose="02020603050405020304" pitchFamily="18" charset="0"/>
              </a:rPr>
              <a:t>We take necessary variables to and functions. We use int, long and long int to store large type of number. We take valid user input and run it in for loop. Then by using if condition we check if the </a:t>
            </a:r>
            <a:r>
              <a:rPr lang="en-US" sz="1200" dirty="0" err="1">
                <a:latin typeface="Calibri" panose="020F0502020204030204" pitchFamily="34" charset="0"/>
                <a:ea typeface="Times New Roman" panose="02020603050405020304" pitchFamily="18" charset="0"/>
                <a:cs typeface="Times New Roman" panose="02020603050405020304" pitchFamily="18" charset="0"/>
              </a:rPr>
              <a:t>i</a:t>
            </a:r>
            <a:r>
              <a:rPr lang="en-US" sz="1200" dirty="0">
                <a:latin typeface="Calibri" panose="020F0502020204030204" pitchFamily="34" charset="0"/>
                <a:ea typeface="Times New Roman" panose="02020603050405020304" pitchFamily="18" charset="0"/>
                <a:cs typeface="Times New Roman" panose="02020603050405020304" pitchFamily="18" charset="0"/>
              </a:rPr>
              <a:t> &lt; n. we use sum variable to store sum and to increase 1. Then we print the sum of the nth terms of that following series.</a:t>
            </a:r>
            <a:endParaRPr lang="en-US" sz="1000" dirty="0">
              <a:latin typeface="Times New Roman" panose="02020603050405020304" pitchFamily="18" charset="0"/>
              <a:ea typeface="SimSun" panose="02010600030101010101" pitchFamily="2" charset="-122"/>
            </a:endParaRPr>
          </a:p>
          <a:p>
            <a:pPr algn="just">
              <a:lnSpc>
                <a:spcPts val="1760"/>
              </a:lnSpc>
            </a:pPr>
            <a:r>
              <a:rPr lang="en-US" sz="1200" b="1" i="1" dirty="0">
                <a:latin typeface="Calibri" panose="020F0502020204030204" pitchFamily="34" charset="0"/>
                <a:ea typeface="Times New Roman" panose="02020603050405020304" pitchFamily="18" charset="0"/>
                <a:cs typeface="Times New Roman" panose="02020603050405020304" pitchFamily="18" charset="0"/>
              </a:rPr>
              <a:t>Problem 5: Write a C program to find frequency of each digit in a given integer.</a:t>
            </a:r>
            <a:endParaRPr lang="en-US" sz="1000" dirty="0">
              <a:latin typeface="Times New Roman" panose="02020603050405020304" pitchFamily="18" charset="0"/>
              <a:ea typeface="SimSun" panose="02010600030101010101" pitchFamily="2" charset="-122"/>
            </a:endParaRPr>
          </a:p>
          <a:p>
            <a:pPr defTabSz="463550"/>
            <a:r>
              <a:rPr lang="en-US" sz="1200" dirty="0">
                <a:latin typeface="Calibri" panose="020F0502020204030204" pitchFamily="34" charset="0"/>
                <a:ea typeface="Times New Roman" panose="02020603050405020304" pitchFamily="18" charset="0"/>
                <a:cs typeface="Times New Roman" panose="02020603050405020304" pitchFamily="18" charset="0"/>
              </a:rPr>
              <a:t>	We take necessary variables and take array because the number of numbers is 10. We take valid user input and use for loop where we use array. In while loop we check if n is not equaling to 0. We use while loop and if conditions to perform the following problem.</a:t>
            </a:r>
            <a:endParaRPr lang="en-US" sz="1200" dirty="0"/>
          </a:p>
        </p:txBody>
      </p:sp>
      <p:sp>
        <p:nvSpPr>
          <p:cNvPr id="4" name="Slide Number Placeholder 3">
            <a:extLst>
              <a:ext uri="{FF2B5EF4-FFF2-40B4-BE49-F238E27FC236}">
                <a16:creationId xmlns:a16="http://schemas.microsoft.com/office/drawing/2014/main" id="{92EBE328-A510-4A7E-8C5F-038D4ABCB165}"/>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60610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1"/>
            <a:ext cx="5486400" cy="10156627"/>
          </a:xfrm>
        </p:spPr>
        <p:txBody>
          <a:bodyPr/>
          <a:lstStyle/>
          <a:p>
            <a:pPr lvl="0"/>
            <a:r>
              <a:rPr lang="en-US" sz="1200" b="1" u="sng" dirty="0"/>
              <a:t>4. IMPLEMENTATION &amp; TEST RESULT</a:t>
            </a:r>
            <a:endParaRPr lang="en-US" sz="1200" u="sng" dirty="0"/>
          </a:p>
          <a:p>
            <a:r>
              <a:rPr lang="en-US" sz="1200" dirty="0"/>
              <a:t> </a:t>
            </a:r>
          </a:p>
          <a:p>
            <a:r>
              <a:rPr lang="en-US" sz="1200" dirty="0"/>
              <a:t> </a:t>
            </a:r>
          </a:p>
          <a:p>
            <a:r>
              <a:rPr lang="en-US" sz="1200" i="1" dirty="0">
                <a:latin typeface="Calibri" panose="020F0502020204030204" pitchFamily="34" charset="0"/>
                <a:ea typeface="Times New Roman" panose="02020603050405020304" pitchFamily="18" charset="0"/>
                <a:cs typeface="Times New Roman" panose="02020603050405020304" pitchFamily="18" charset="0"/>
              </a:rPr>
              <a:t>Problem 1: C program to find sum of first and last digit of any number.</a:t>
            </a:r>
            <a:endParaRPr lang="en-US" sz="1000" dirty="0">
              <a:latin typeface="Times New Roman" panose="02020603050405020304" pitchFamily="18" charset="0"/>
              <a:ea typeface="SimSun" panose="02010600030101010101" pitchFamily="2" charset="-122"/>
            </a:endParaRP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3</a:t>
            </a:fld>
            <a:endParaRPr lang="en-US"/>
          </a:p>
        </p:txBody>
      </p:sp>
      <p:pic>
        <p:nvPicPr>
          <p:cNvPr id="5" name="Picture 4">
            <a:extLst>
              <a:ext uri="{FF2B5EF4-FFF2-40B4-BE49-F238E27FC236}">
                <a16:creationId xmlns:a16="http://schemas.microsoft.com/office/drawing/2014/main" id="{97526A29-A2B3-4ADF-B29D-2D5D0353B709}"/>
              </a:ext>
            </a:extLst>
          </p:cNvPr>
          <p:cNvPicPr>
            <a:picLocks noChangeAspect="1"/>
          </p:cNvPicPr>
          <p:nvPr/>
        </p:nvPicPr>
        <p:blipFill rotWithShape="1">
          <a:blip r:embed="rId3">
            <a:extLst>
              <a:ext uri="{28A0092B-C50C-407E-A947-70E740481C1C}">
                <a14:useLocalDpi xmlns:a14="http://schemas.microsoft.com/office/drawing/2010/main" val="0"/>
              </a:ext>
            </a:extLst>
          </a:blip>
          <a:srcRect t="10199" b="20122"/>
          <a:stretch/>
        </p:blipFill>
        <p:spPr>
          <a:xfrm>
            <a:off x="685801" y="1600200"/>
            <a:ext cx="5486399" cy="5406886"/>
          </a:xfrm>
          <a:prstGeom prst="rect">
            <a:avLst/>
          </a:prstGeom>
        </p:spPr>
      </p:pic>
      <p:pic>
        <p:nvPicPr>
          <p:cNvPr id="8" name="Picture 7">
            <a:extLst>
              <a:ext uri="{FF2B5EF4-FFF2-40B4-BE49-F238E27FC236}">
                <a16:creationId xmlns:a16="http://schemas.microsoft.com/office/drawing/2014/main" id="{AF68A4AA-B740-4E4A-8024-44ECF3208716}"/>
              </a:ext>
            </a:extLst>
          </p:cNvPr>
          <p:cNvPicPr>
            <a:picLocks noChangeAspect="1"/>
          </p:cNvPicPr>
          <p:nvPr/>
        </p:nvPicPr>
        <p:blipFill rotWithShape="1">
          <a:blip r:embed="rId4">
            <a:extLst>
              <a:ext uri="{28A0092B-C50C-407E-A947-70E740481C1C}">
                <a14:useLocalDpi xmlns:a14="http://schemas.microsoft.com/office/drawing/2010/main" val="0"/>
              </a:ext>
            </a:extLst>
          </a:blip>
          <a:srcRect r="29690"/>
          <a:stretch/>
        </p:blipFill>
        <p:spPr>
          <a:xfrm>
            <a:off x="723313" y="7522284"/>
            <a:ext cx="5508891" cy="1567031"/>
          </a:xfrm>
          <a:prstGeom prst="rect">
            <a:avLst/>
          </a:prstGeom>
        </p:spPr>
      </p:pic>
    </p:spTree>
    <p:extLst>
      <p:ext uri="{BB962C8B-B14F-4D97-AF65-F5344CB8AC3E}">
        <p14:creationId xmlns:p14="http://schemas.microsoft.com/office/powerpoint/2010/main" val="364356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1"/>
            <a:ext cx="5486400" cy="9648795"/>
          </a:xfrm>
        </p:spPr>
        <p:txBody>
          <a:bodyPr/>
          <a:lstStyle/>
          <a:p>
            <a:pPr algn="just">
              <a:lnSpc>
                <a:spcPts val="1760"/>
              </a:lnSpc>
            </a:pPr>
            <a:r>
              <a:rPr lang="en-US" sz="1200" i="1" dirty="0">
                <a:latin typeface="Calibri" panose="020F0502020204030204" pitchFamily="34" charset="0"/>
                <a:ea typeface="Times New Roman" panose="02020603050405020304" pitchFamily="18" charset="0"/>
                <a:cs typeface="Times New Roman" panose="02020603050405020304" pitchFamily="18" charset="0"/>
              </a:rPr>
              <a:t>Problem 2: C program to swap first and last digits of any number.</a:t>
            </a:r>
            <a:endParaRPr lang="en-US" sz="1000" dirty="0">
              <a:latin typeface="Times New Roman" panose="02020603050405020304" pitchFamily="18" charset="0"/>
              <a:ea typeface="SimSun" panose="02010600030101010101" pitchFamily="2" charset="-122"/>
            </a:endParaRP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4</a:t>
            </a:fld>
            <a:endParaRPr lang="en-US"/>
          </a:p>
        </p:txBody>
      </p:sp>
      <p:pic>
        <p:nvPicPr>
          <p:cNvPr id="4" name="Picture 3">
            <a:extLst>
              <a:ext uri="{FF2B5EF4-FFF2-40B4-BE49-F238E27FC236}">
                <a16:creationId xmlns:a16="http://schemas.microsoft.com/office/drawing/2014/main" id="{E43EA1C0-E898-4505-9435-C483817B155D}"/>
              </a:ext>
            </a:extLst>
          </p:cNvPr>
          <p:cNvPicPr>
            <a:picLocks noChangeAspect="1"/>
          </p:cNvPicPr>
          <p:nvPr/>
        </p:nvPicPr>
        <p:blipFill rotWithShape="1">
          <a:blip r:embed="rId3">
            <a:extLst>
              <a:ext uri="{28A0092B-C50C-407E-A947-70E740481C1C}">
                <a14:useLocalDpi xmlns:a14="http://schemas.microsoft.com/office/drawing/2010/main" val="0"/>
              </a:ext>
            </a:extLst>
          </a:blip>
          <a:srcRect t="6006" b="11507"/>
          <a:stretch/>
        </p:blipFill>
        <p:spPr>
          <a:xfrm>
            <a:off x="685800" y="1676400"/>
            <a:ext cx="5486400" cy="5867400"/>
          </a:xfrm>
          <a:prstGeom prst="rect">
            <a:avLst/>
          </a:prstGeom>
        </p:spPr>
      </p:pic>
      <p:pic>
        <p:nvPicPr>
          <p:cNvPr id="6" name="Picture 5">
            <a:extLst>
              <a:ext uri="{FF2B5EF4-FFF2-40B4-BE49-F238E27FC236}">
                <a16:creationId xmlns:a16="http://schemas.microsoft.com/office/drawing/2014/main" id="{F75B9893-E2B0-4417-9B98-487A3EB40896}"/>
              </a:ext>
            </a:extLst>
          </p:cNvPr>
          <p:cNvPicPr>
            <a:picLocks noChangeAspect="1"/>
          </p:cNvPicPr>
          <p:nvPr/>
        </p:nvPicPr>
        <p:blipFill rotWithShape="1">
          <a:blip r:embed="rId4">
            <a:extLst>
              <a:ext uri="{28A0092B-C50C-407E-A947-70E740481C1C}">
                <a14:useLocalDpi xmlns:a14="http://schemas.microsoft.com/office/drawing/2010/main" val="0"/>
              </a:ext>
            </a:extLst>
          </a:blip>
          <a:srcRect r="32222"/>
          <a:stretch/>
        </p:blipFill>
        <p:spPr>
          <a:xfrm>
            <a:off x="879369" y="7772400"/>
            <a:ext cx="5216631" cy="1243700"/>
          </a:xfrm>
          <a:prstGeom prst="rect">
            <a:avLst/>
          </a:prstGeom>
        </p:spPr>
      </p:pic>
    </p:spTree>
    <p:extLst>
      <p:ext uri="{BB962C8B-B14F-4D97-AF65-F5344CB8AC3E}">
        <p14:creationId xmlns:p14="http://schemas.microsoft.com/office/powerpoint/2010/main" val="48992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1"/>
            <a:ext cx="5486400" cy="9648795"/>
          </a:xfrm>
        </p:spPr>
        <p:txBody>
          <a:bodyPr/>
          <a:lstStyle/>
          <a:p>
            <a:pPr algn="just">
              <a:lnSpc>
                <a:spcPts val="1760"/>
              </a:lnSpc>
            </a:pPr>
            <a:r>
              <a:rPr lang="en-US" sz="1200" i="1" dirty="0">
                <a:latin typeface="Calibri" panose="020F0502020204030204" pitchFamily="34" charset="0"/>
                <a:ea typeface="Times New Roman" panose="02020603050405020304" pitchFamily="18" charset="0"/>
                <a:cs typeface="Times New Roman" panose="02020603050405020304" pitchFamily="18" charset="0"/>
              </a:rPr>
              <a:t>Problem 3: C program to calculate product of digits of any number.</a:t>
            </a:r>
            <a:endParaRPr lang="en-US" sz="1000" dirty="0">
              <a:latin typeface="Times New Roman" panose="02020603050405020304" pitchFamily="18" charset="0"/>
              <a:ea typeface="SimSun" panose="02010600030101010101" pitchFamily="2" charset="-122"/>
            </a:endParaRP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5</a:t>
            </a:fld>
            <a:endParaRPr lang="en-US"/>
          </a:p>
        </p:txBody>
      </p:sp>
      <p:pic>
        <p:nvPicPr>
          <p:cNvPr id="4" name="Picture 3">
            <a:extLst>
              <a:ext uri="{FF2B5EF4-FFF2-40B4-BE49-F238E27FC236}">
                <a16:creationId xmlns:a16="http://schemas.microsoft.com/office/drawing/2014/main" id="{5240B632-301C-4262-9690-DC1C0D7A88D0}"/>
              </a:ext>
            </a:extLst>
          </p:cNvPr>
          <p:cNvPicPr>
            <a:picLocks noChangeAspect="1"/>
          </p:cNvPicPr>
          <p:nvPr/>
        </p:nvPicPr>
        <p:blipFill rotWithShape="1">
          <a:blip r:embed="rId3">
            <a:extLst>
              <a:ext uri="{28A0092B-C50C-407E-A947-70E740481C1C}">
                <a14:useLocalDpi xmlns:a14="http://schemas.microsoft.com/office/drawing/2010/main" val="0"/>
              </a:ext>
            </a:extLst>
          </a:blip>
          <a:srcRect t="6202" b="9451"/>
          <a:stretch/>
        </p:blipFill>
        <p:spPr>
          <a:xfrm>
            <a:off x="943647" y="1143000"/>
            <a:ext cx="4970705" cy="5929965"/>
          </a:xfrm>
          <a:prstGeom prst="rect">
            <a:avLst/>
          </a:prstGeom>
        </p:spPr>
      </p:pic>
      <p:pic>
        <p:nvPicPr>
          <p:cNvPr id="6" name="Picture 5">
            <a:extLst>
              <a:ext uri="{FF2B5EF4-FFF2-40B4-BE49-F238E27FC236}">
                <a16:creationId xmlns:a16="http://schemas.microsoft.com/office/drawing/2014/main" id="{B8847F43-9FEF-4263-8F21-F6DEC3259A37}"/>
              </a:ext>
            </a:extLst>
          </p:cNvPr>
          <p:cNvPicPr>
            <a:picLocks noChangeAspect="1"/>
          </p:cNvPicPr>
          <p:nvPr/>
        </p:nvPicPr>
        <p:blipFill rotWithShape="1">
          <a:blip r:embed="rId4">
            <a:extLst>
              <a:ext uri="{28A0092B-C50C-407E-A947-70E740481C1C}">
                <a14:useLocalDpi xmlns:a14="http://schemas.microsoft.com/office/drawing/2010/main" val="0"/>
              </a:ext>
            </a:extLst>
          </a:blip>
          <a:srcRect t="-69" r="7778" b="-1"/>
          <a:stretch/>
        </p:blipFill>
        <p:spPr>
          <a:xfrm>
            <a:off x="381000" y="7391401"/>
            <a:ext cx="6057900" cy="1371600"/>
          </a:xfrm>
          <a:prstGeom prst="rect">
            <a:avLst/>
          </a:prstGeom>
        </p:spPr>
      </p:pic>
    </p:spTree>
    <p:extLst>
      <p:ext uri="{BB962C8B-B14F-4D97-AF65-F5344CB8AC3E}">
        <p14:creationId xmlns:p14="http://schemas.microsoft.com/office/powerpoint/2010/main" val="51648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685801"/>
            <a:ext cx="5486400" cy="9233297"/>
          </a:xfrm>
        </p:spPr>
        <p:txBody>
          <a:bodyPr/>
          <a:lstStyle/>
          <a:p>
            <a:pPr lvl="0"/>
            <a:r>
              <a:rPr lang="en-US" sz="1200" i="1" dirty="0">
                <a:latin typeface="Calibri" panose="020F0502020204030204" pitchFamily="34" charset="0"/>
                <a:ea typeface="Times New Roman" panose="02020603050405020304" pitchFamily="18" charset="0"/>
                <a:cs typeface="Times New Roman" panose="02020603050405020304" pitchFamily="18" charset="0"/>
              </a:rPr>
              <a:t>Problem 4: C to find the sum of the series 1 +11 + 111 + 1111 + .. n terms.</a:t>
            </a:r>
            <a:endParaRPr lang="en-US" sz="1000" dirty="0">
              <a:latin typeface="Times New Roman" panose="02020603050405020304" pitchFamily="18" charset="0"/>
              <a:ea typeface="SimSun" panose="02010600030101010101" pitchFamily="2" charset="-122"/>
            </a:endParaRP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6</a:t>
            </a:fld>
            <a:endParaRPr lang="en-US"/>
          </a:p>
        </p:txBody>
      </p:sp>
      <p:pic>
        <p:nvPicPr>
          <p:cNvPr id="4" name="Picture 3">
            <a:extLst>
              <a:ext uri="{FF2B5EF4-FFF2-40B4-BE49-F238E27FC236}">
                <a16:creationId xmlns:a16="http://schemas.microsoft.com/office/drawing/2014/main" id="{439A09A1-98DA-42AC-9A76-F25403C71FF9}"/>
              </a:ext>
            </a:extLst>
          </p:cNvPr>
          <p:cNvPicPr>
            <a:picLocks noChangeAspect="1"/>
          </p:cNvPicPr>
          <p:nvPr/>
        </p:nvPicPr>
        <p:blipFill rotWithShape="1">
          <a:blip r:embed="rId3">
            <a:extLst>
              <a:ext uri="{28A0092B-C50C-407E-A947-70E740481C1C}">
                <a14:useLocalDpi xmlns:a14="http://schemas.microsoft.com/office/drawing/2010/main" val="0"/>
              </a:ext>
            </a:extLst>
          </a:blip>
          <a:srcRect t="6585" b="5345"/>
          <a:stretch/>
        </p:blipFill>
        <p:spPr>
          <a:xfrm>
            <a:off x="838200" y="1066800"/>
            <a:ext cx="5181600" cy="6454273"/>
          </a:xfrm>
          <a:prstGeom prst="rect">
            <a:avLst/>
          </a:prstGeom>
        </p:spPr>
      </p:pic>
      <p:pic>
        <p:nvPicPr>
          <p:cNvPr id="6" name="Picture 5">
            <a:extLst>
              <a:ext uri="{FF2B5EF4-FFF2-40B4-BE49-F238E27FC236}">
                <a16:creationId xmlns:a16="http://schemas.microsoft.com/office/drawing/2014/main" id="{E34D0FF0-AF0C-4DCC-82ED-BE3088277ABB}"/>
              </a:ext>
            </a:extLst>
          </p:cNvPr>
          <p:cNvPicPr>
            <a:picLocks noChangeAspect="1"/>
          </p:cNvPicPr>
          <p:nvPr/>
        </p:nvPicPr>
        <p:blipFill rotWithShape="1">
          <a:blip r:embed="rId4">
            <a:extLst>
              <a:ext uri="{28A0092B-C50C-407E-A947-70E740481C1C}">
                <a14:useLocalDpi xmlns:a14="http://schemas.microsoft.com/office/drawing/2010/main" val="0"/>
              </a:ext>
            </a:extLst>
          </a:blip>
          <a:srcRect r="41111"/>
          <a:stretch/>
        </p:blipFill>
        <p:spPr>
          <a:xfrm>
            <a:off x="838200" y="7596192"/>
            <a:ext cx="5177330" cy="1624007"/>
          </a:xfrm>
          <a:prstGeom prst="rect">
            <a:avLst/>
          </a:prstGeom>
        </p:spPr>
      </p:pic>
    </p:spTree>
    <p:extLst>
      <p:ext uri="{BB962C8B-B14F-4D97-AF65-F5344CB8AC3E}">
        <p14:creationId xmlns:p14="http://schemas.microsoft.com/office/powerpoint/2010/main" val="90272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B091D8-9A41-4F79-A7FB-6555F264E8EC}"/>
              </a:ext>
            </a:extLst>
          </p:cNvPr>
          <p:cNvSpPr>
            <a:spLocks noGrp="1"/>
          </p:cNvSpPr>
          <p:nvPr>
            <p:ph type="body" idx="1"/>
          </p:nvPr>
        </p:nvSpPr>
        <p:spPr>
          <a:xfrm>
            <a:off x="685800" y="444103"/>
            <a:ext cx="5486400" cy="9233297"/>
          </a:xfrm>
        </p:spPr>
        <p:txBody>
          <a:bodyPr/>
          <a:lstStyle/>
          <a:p>
            <a:pPr lvl="0"/>
            <a:r>
              <a:rPr lang="en-US" sz="1200" i="1" dirty="0">
                <a:latin typeface="Calibri" panose="020F0502020204030204" pitchFamily="34" charset="0"/>
                <a:ea typeface="Times New Roman" panose="02020603050405020304" pitchFamily="18" charset="0"/>
                <a:cs typeface="Times New Roman" panose="02020603050405020304" pitchFamily="18" charset="0"/>
              </a:rPr>
              <a:t>Problem 5: C program to find frequency of each digit in a given integer. (Lab Task)</a:t>
            </a:r>
            <a:endParaRPr lang="en-US" sz="1000" dirty="0">
              <a:latin typeface="Times New Roman" panose="02020603050405020304" pitchFamily="18" charset="0"/>
              <a:ea typeface="SimSun" panose="02010600030101010101" pitchFamily="2" charset="-122"/>
            </a:endParaRPr>
          </a:p>
          <a:p>
            <a:endParaRPr lang="en-US" sz="1200" i="1" dirty="0"/>
          </a:p>
          <a:p>
            <a:endParaRPr lang="en-US" sz="1200" i="1"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a:p>
            <a:endParaRPr lang="en-US" sz="1200" i="1" dirty="0"/>
          </a:p>
        </p:txBody>
      </p:sp>
      <p:sp>
        <p:nvSpPr>
          <p:cNvPr id="13" name="Slide Number Placeholder 12">
            <a:extLst>
              <a:ext uri="{FF2B5EF4-FFF2-40B4-BE49-F238E27FC236}">
                <a16:creationId xmlns:a16="http://schemas.microsoft.com/office/drawing/2014/main" id="{A5F94E36-B28C-475D-8E2B-BA2CDE0C39F6}"/>
              </a:ext>
            </a:extLst>
          </p:cNvPr>
          <p:cNvSpPr>
            <a:spLocks noGrp="1"/>
          </p:cNvSpPr>
          <p:nvPr>
            <p:ph type="sldNum" sz="quarter" idx="7"/>
          </p:nvPr>
        </p:nvSpPr>
        <p:spPr/>
        <p:txBody>
          <a:bodyPr/>
          <a:lstStyle/>
          <a:p>
            <a:fld id="{B6F15528-21DE-4FAA-801E-634DDDAF4B2B}" type="slidenum">
              <a:rPr lang="en-US" smtClean="0"/>
              <a:t>7</a:t>
            </a:fld>
            <a:endParaRPr lang="en-US"/>
          </a:p>
        </p:txBody>
      </p:sp>
      <p:pic>
        <p:nvPicPr>
          <p:cNvPr id="4" name="Picture 3">
            <a:extLst>
              <a:ext uri="{FF2B5EF4-FFF2-40B4-BE49-F238E27FC236}">
                <a16:creationId xmlns:a16="http://schemas.microsoft.com/office/drawing/2014/main" id="{5AF76930-4736-4DE0-9243-1883BDC2FE36}"/>
              </a:ext>
            </a:extLst>
          </p:cNvPr>
          <p:cNvPicPr>
            <a:picLocks noChangeAspect="1"/>
          </p:cNvPicPr>
          <p:nvPr/>
        </p:nvPicPr>
        <p:blipFill rotWithShape="1">
          <a:blip r:embed="rId3">
            <a:extLst>
              <a:ext uri="{28A0092B-C50C-407E-A947-70E740481C1C}">
                <a14:useLocalDpi xmlns:a14="http://schemas.microsoft.com/office/drawing/2010/main" val="0"/>
              </a:ext>
            </a:extLst>
          </a:blip>
          <a:srcRect l="4445" t="7578" b="54713"/>
          <a:stretch/>
        </p:blipFill>
        <p:spPr>
          <a:xfrm>
            <a:off x="1295400" y="5374758"/>
            <a:ext cx="3886200" cy="2169042"/>
          </a:xfrm>
          <a:prstGeom prst="rect">
            <a:avLst/>
          </a:prstGeom>
        </p:spPr>
      </p:pic>
      <p:pic>
        <p:nvPicPr>
          <p:cNvPr id="6" name="Picture 5">
            <a:extLst>
              <a:ext uri="{FF2B5EF4-FFF2-40B4-BE49-F238E27FC236}">
                <a16:creationId xmlns:a16="http://schemas.microsoft.com/office/drawing/2014/main" id="{0D689505-A793-4197-AC40-689D979758C1}"/>
              </a:ext>
            </a:extLst>
          </p:cNvPr>
          <p:cNvPicPr>
            <a:picLocks noChangeAspect="1"/>
          </p:cNvPicPr>
          <p:nvPr/>
        </p:nvPicPr>
        <p:blipFill rotWithShape="1">
          <a:blip r:embed="rId4">
            <a:extLst>
              <a:ext uri="{28A0092B-C50C-407E-A947-70E740481C1C}">
                <a14:useLocalDpi xmlns:a14="http://schemas.microsoft.com/office/drawing/2010/main" val="0"/>
              </a:ext>
            </a:extLst>
          </a:blip>
          <a:srcRect l="2239" t="6397" b="13473"/>
          <a:stretch/>
        </p:blipFill>
        <p:spPr>
          <a:xfrm>
            <a:off x="1295400" y="904954"/>
            <a:ext cx="3886200" cy="4505246"/>
          </a:xfrm>
          <a:prstGeom prst="rect">
            <a:avLst/>
          </a:prstGeom>
        </p:spPr>
      </p:pic>
      <p:pic>
        <p:nvPicPr>
          <p:cNvPr id="8" name="Picture 7">
            <a:extLst>
              <a:ext uri="{FF2B5EF4-FFF2-40B4-BE49-F238E27FC236}">
                <a16:creationId xmlns:a16="http://schemas.microsoft.com/office/drawing/2014/main" id="{95CE8FAE-108A-4A92-BC35-BAE0A072CD36}"/>
              </a:ext>
            </a:extLst>
          </p:cNvPr>
          <p:cNvPicPr>
            <a:picLocks noChangeAspect="1"/>
          </p:cNvPicPr>
          <p:nvPr/>
        </p:nvPicPr>
        <p:blipFill rotWithShape="1">
          <a:blip r:embed="rId5">
            <a:extLst>
              <a:ext uri="{28A0092B-C50C-407E-A947-70E740481C1C}">
                <a14:useLocalDpi xmlns:a14="http://schemas.microsoft.com/office/drawing/2010/main" val="0"/>
              </a:ext>
            </a:extLst>
          </a:blip>
          <a:srcRect r="18889"/>
          <a:stretch/>
        </p:blipFill>
        <p:spPr>
          <a:xfrm>
            <a:off x="1125123" y="7664778"/>
            <a:ext cx="4573172" cy="1950260"/>
          </a:xfrm>
          <a:prstGeom prst="rect">
            <a:avLst/>
          </a:prstGeom>
        </p:spPr>
      </p:pic>
    </p:spTree>
    <p:extLst>
      <p:ext uri="{BB962C8B-B14F-4D97-AF65-F5344CB8AC3E}">
        <p14:creationId xmlns:p14="http://schemas.microsoft.com/office/powerpoint/2010/main" val="140684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0E360-26A2-4FA4-8D0B-B33B29F97A3E}"/>
              </a:ext>
            </a:extLst>
          </p:cNvPr>
          <p:cNvSpPr>
            <a:spLocks noGrp="1"/>
          </p:cNvSpPr>
          <p:nvPr>
            <p:ph type="body" idx="1"/>
          </p:nvPr>
        </p:nvSpPr>
        <p:spPr>
          <a:xfrm>
            <a:off x="533400" y="838200"/>
            <a:ext cx="5715000" cy="2028697"/>
          </a:xfrm>
        </p:spPr>
        <p:txBody>
          <a:bodyPr/>
          <a:lstStyle/>
          <a:p>
            <a:pPr marL="169863"/>
            <a:r>
              <a:rPr lang="en-US" sz="1400" b="1" u="sng" dirty="0"/>
              <a:t>6. ANALYSIS AND DISCUSSION</a:t>
            </a:r>
          </a:p>
          <a:p>
            <a:pPr defTabSz="457200"/>
            <a:endParaRPr lang="en-US" sz="1400" b="1" dirty="0"/>
          </a:p>
          <a:p>
            <a:pPr marL="342900" marR="0" lvl="0" indent="-174625" algn="just">
              <a:lnSpc>
                <a:spcPts val="1825"/>
              </a:lnSpc>
              <a:spcBef>
                <a:spcPts val="0"/>
              </a:spcBef>
              <a:spcAft>
                <a:spcPts val="0"/>
              </a:spcAft>
              <a:buFont typeface="+mj-lt"/>
              <a:buAutoNum type="arabicParenR"/>
              <a:tabLst>
                <a:tab pos="269875" algn="l"/>
              </a:tabLst>
            </a:pPr>
            <a:r>
              <a:rPr lang="en-US" sz="1200" dirty="0">
                <a:latin typeface="Calibri" panose="020F0502020204030204" pitchFamily="34" charset="0"/>
                <a:ea typeface="Times New Roman" panose="02020603050405020304" pitchFamily="18" charset="0"/>
                <a:cs typeface="Times New Roman" panose="02020603050405020304" pitchFamily="18" charset="0"/>
              </a:rPr>
              <a:t>We have solved those problems using </a:t>
            </a:r>
            <a:r>
              <a:rPr lang="en-US" sz="1200" dirty="0" err="1">
                <a:latin typeface="Calibri" panose="020F0502020204030204" pitchFamily="34" charset="0"/>
                <a:ea typeface="Times New Roman" panose="02020603050405020304" pitchFamily="18" charset="0"/>
                <a:cs typeface="Times New Roman" panose="02020603050405020304" pitchFamily="18" charset="0"/>
              </a:rPr>
              <a:t>CodeBlocks</a:t>
            </a:r>
            <a:r>
              <a:rPr lang="en-US" sz="1200" dirty="0">
                <a:latin typeface="Calibri" panose="020F0502020204030204" pitchFamily="34" charset="0"/>
                <a:ea typeface="Times New Roman" panose="02020603050405020304" pitchFamily="18" charset="0"/>
                <a:cs typeface="Times New Roman" panose="02020603050405020304" pitchFamily="18" charset="0"/>
              </a:rPr>
              <a:t> IDE and there were no errors occurred. And we can successfully print the output of those problems.</a:t>
            </a:r>
            <a:endParaRPr lang="en-US" sz="1000" dirty="0">
              <a:latin typeface="Times New Roman" panose="02020603050405020304" pitchFamily="18" charset="0"/>
              <a:ea typeface="SimSun" panose="02010600030101010101" pitchFamily="2" charset="-122"/>
            </a:endParaRPr>
          </a:p>
          <a:p>
            <a:pPr marL="342900" marR="0" lvl="0" indent="-174625" algn="just">
              <a:lnSpc>
                <a:spcPts val="1825"/>
              </a:lnSpc>
              <a:spcBef>
                <a:spcPts val="0"/>
              </a:spcBef>
              <a:spcAft>
                <a:spcPts val="0"/>
              </a:spcAft>
              <a:buFont typeface="+mj-lt"/>
              <a:buAutoNum type="arabicParenR"/>
              <a:tabLst>
                <a:tab pos="269875" algn="l"/>
              </a:tabLst>
            </a:pPr>
            <a:r>
              <a:rPr lang="en-US" sz="1200" dirty="0">
                <a:latin typeface="Calibri" panose="020F0502020204030204" pitchFamily="34" charset="0"/>
                <a:ea typeface="Times New Roman" panose="02020603050405020304" pitchFamily="18" charset="0"/>
                <a:cs typeface="Times New Roman" panose="02020603050405020304" pitchFamily="18" charset="0"/>
              </a:rPr>
              <a:t>We have faced a little bit difficulty while performing 2</a:t>
            </a:r>
            <a:r>
              <a:rPr lang="en-US" sz="1200" baseline="30000" dirty="0">
                <a:latin typeface="Calibri" panose="020F0502020204030204" pitchFamily="34" charset="0"/>
                <a:ea typeface="Times New Roman" panose="02020603050405020304" pitchFamily="18" charset="0"/>
                <a:cs typeface="Times New Roman" panose="02020603050405020304" pitchFamily="18" charset="0"/>
              </a:rPr>
              <a:t>nd</a:t>
            </a:r>
            <a:r>
              <a:rPr lang="en-US" sz="1200" dirty="0">
                <a:latin typeface="Calibri" panose="020F0502020204030204" pitchFamily="34" charset="0"/>
                <a:ea typeface="Times New Roman" panose="02020603050405020304" pitchFamily="18" charset="0"/>
                <a:cs typeface="Times New Roman" panose="02020603050405020304" pitchFamily="18" charset="0"/>
              </a:rPr>
              <a:t> and 5</a:t>
            </a:r>
            <a:r>
              <a:rPr lang="en-US" sz="1200" baseline="30000" dirty="0">
                <a:latin typeface="Calibri" panose="020F0502020204030204" pitchFamily="34" charset="0"/>
                <a:ea typeface="Times New Roman" panose="02020603050405020304" pitchFamily="18" charset="0"/>
                <a:cs typeface="Times New Roman" panose="02020603050405020304" pitchFamily="18" charset="0"/>
              </a:rPr>
              <a:t>th</a:t>
            </a:r>
            <a:r>
              <a:rPr lang="en-US" sz="1200" dirty="0">
                <a:latin typeface="Calibri" panose="020F0502020204030204" pitchFamily="34" charset="0"/>
                <a:ea typeface="Times New Roman" panose="02020603050405020304" pitchFamily="18" charset="0"/>
                <a:cs typeface="Times New Roman" panose="02020603050405020304" pitchFamily="18" charset="0"/>
              </a:rPr>
              <a:t> problem showing the wrong results but then we have passed errors and corrected our program and it gives correct result.</a:t>
            </a:r>
            <a:endParaRPr lang="en-US" sz="1000" dirty="0">
              <a:latin typeface="Times New Roman" panose="02020603050405020304" pitchFamily="18" charset="0"/>
              <a:ea typeface="SimSun" panose="02010600030101010101" pitchFamily="2" charset="-122"/>
            </a:endParaRPr>
          </a:p>
          <a:p>
            <a:pPr marL="342900" marR="0" lvl="0" indent="-174625" algn="just">
              <a:lnSpc>
                <a:spcPts val="1825"/>
              </a:lnSpc>
              <a:spcBef>
                <a:spcPts val="0"/>
              </a:spcBef>
              <a:spcAft>
                <a:spcPts val="0"/>
              </a:spcAft>
              <a:buFont typeface="+mj-lt"/>
              <a:buAutoNum type="arabicParenR"/>
              <a:tabLst>
                <a:tab pos="269875" algn="l"/>
              </a:tabLst>
            </a:pPr>
            <a:r>
              <a:rPr lang="en-US" sz="1200" dirty="0">
                <a:latin typeface="Calibri" panose="020F0502020204030204" pitchFamily="34" charset="0"/>
                <a:ea typeface="Times New Roman" panose="02020603050405020304" pitchFamily="18" charset="0"/>
                <a:cs typeface="Times New Roman" panose="02020603050405020304" pitchFamily="18" charset="0"/>
              </a:rPr>
              <a:t>Solving these 5 problems, we have initially learned the very basics of how to solve complex problems in C language using different loops.</a:t>
            </a:r>
            <a:endParaRPr lang="en-US" sz="1000" dirty="0">
              <a:latin typeface="Times New Roman" panose="02020603050405020304" pitchFamily="18" charset="0"/>
              <a:ea typeface="SimSun" panose="02010600030101010101" pitchFamily="2" charset="-122"/>
            </a:endParaRPr>
          </a:p>
        </p:txBody>
      </p:sp>
      <p:sp>
        <p:nvSpPr>
          <p:cNvPr id="4" name="Text Placeholder 2">
            <a:extLst>
              <a:ext uri="{FF2B5EF4-FFF2-40B4-BE49-F238E27FC236}">
                <a16:creationId xmlns:a16="http://schemas.microsoft.com/office/drawing/2014/main" id="{C2B29C91-E2E2-4AB1-B014-5006DAEF14B9}"/>
              </a:ext>
            </a:extLst>
          </p:cNvPr>
          <p:cNvSpPr txBox="1">
            <a:spLocks/>
          </p:cNvSpPr>
          <p:nvPr/>
        </p:nvSpPr>
        <p:spPr>
          <a:xfrm>
            <a:off x="685800" y="4183210"/>
            <a:ext cx="5486400" cy="1305422"/>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400" b="1" u="sng" kern="0" dirty="0">
                <a:solidFill>
                  <a:sysClr val="windowText" lastClr="000000"/>
                </a:solidFill>
              </a:rPr>
              <a:t>7. SUMMARY</a:t>
            </a:r>
          </a:p>
          <a:p>
            <a:endParaRPr lang="en-US" sz="1200" kern="0" dirty="0">
              <a:solidFill>
                <a:sysClr val="windowText" lastClr="000000"/>
              </a:solidFill>
            </a:endParaRPr>
          </a:p>
          <a:p>
            <a:pPr indent="285750">
              <a:lnSpc>
                <a:spcPts val="1825"/>
              </a:lnSpc>
            </a:pPr>
            <a:r>
              <a:rPr lang="en-US" sz="1200" dirty="0">
                <a:latin typeface="Calibri" panose="020F0502020204030204" pitchFamily="34" charset="0"/>
                <a:ea typeface="Times New Roman" panose="02020603050405020304" pitchFamily="18" charset="0"/>
                <a:cs typeface="Times New Roman" panose="02020603050405020304" pitchFamily="18" charset="0"/>
              </a:rPr>
              <a:t>From the given experiments, we have learned the very basic implementation of C language in order to make some complex level calculations and decisions which introduces us with the following function/statements/loops – While and Do - While Loop.</a:t>
            </a:r>
            <a:endParaRPr lang="en-US" sz="1000" dirty="0">
              <a:latin typeface="Times New Roman" panose="02020603050405020304" pitchFamily="18" charset="0"/>
              <a:ea typeface="SimSun" panose="02010600030101010101" pitchFamily="2" charset="-122"/>
            </a:endParaRPr>
          </a:p>
        </p:txBody>
      </p:sp>
      <p:sp>
        <p:nvSpPr>
          <p:cNvPr id="5" name="Slide Number Placeholder 4">
            <a:extLst>
              <a:ext uri="{FF2B5EF4-FFF2-40B4-BE49-F238E27FC236}">
                <a16:creationId xmlns:a16="http://schemas.microsoft.com/office/drawing/2014/main" id="{A20A0201-BCA5-4D5C-9BF6-79237784FCBE}"/>
              </a:ext>
            </a:extLst>
          </p:cNvPr>
          <p:cNvSpPr>
            <a:spLocks noGrp="1"/>
          </p:cNvSpPr>
          <p:nvPr>
            <p:ph type="sldNum" sz="quarter" idx="7"/>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361838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847</Words>
  <Application>Microsoft Office PowerPoint</Application>
  <PresentationFormat>A4 Paper (210x297 mm)</PresentationFormat>
  <Paragraphs>307</Paragraphs>
  <Slides>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SimSun</vt:lpstr>
      <vt:lpstr>Arial</vt:lpstr>
      <vt:lpstr>Calibri</vt:lpstr>
      <vt:lpstr>Cambria</vt:lpstr>
      <vt:lpstr>Segoe UI Semibold</vt:lpstr>
      <vt:lpstr>Times New Roman</vt:lpstr>
      <vt:lpstr>Verdana</vt:lpstr>
      <vt:lpstr>Wingdings</vt:lpstr>
      <vt:lpstr>Office Theme</vt:lpstr>
      <vt:lpstr>Green University of Bangladesh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Shahidul Islam</cp:lastModifiedBy>
  <cp:revision>181</cp:revision>
  <dcterms:created xsi:type="dcterms:W3CDTF">2021-12-01T04:21:00Z</dcterms:created>
  <dcterms:modified xsi:type="dcterms:W3CDTF">2022-03-04T18:58:18Z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