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jpeg"/>
  <Override PartName="/ppt/media/image5.jpg" ContentType="image/jpeg"/>
  <Override PartName="/ppt/notesSlides/notesSlide2.xml" ContentType="application/vnd.openxmlformats-officedocument.presentationml.notesSlide+xml"/>
  <Override PartName="/ppt/media/image7.jpg" ContentType="image/jpeg"/>
  <Override PartName="/ppt/media/image9.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6" r:id="rId2"/>
    <p:sldId id="257" r:id="rId3"/>
    <p:sldId id="258" r:id="rId4"/>
    <p:sldId id="263" r:id="rId5"/>
    <p:sldId id="259" r:id="rId6"/>
    <p:sldId id="261" r:id="rId7"/>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325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21-Feb-22</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21-Feb-22</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3</a:t>
            </a:fld>
            <a:endParaRPr lang="en-US"/>
          </a:p>
        </p:txBody>
      </p:sp>
    </p:spTree>
    <p:extLst>
      <p:ext uri="{BB962C8B-B14F-4D97-AF65-F5344CB8AC3E}">
        <p14:creationId xmlns:p14="http://schemas.microsoft.com/office/powerpoint/2010/main" val="348613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4</a:t>
            </a:fld>
            <a:endParaRPr lang="en-US"/>
          </a:p>
        </p:txBody>
      </p:sp>
    </p:spTree>
    <p:extLst>
      <p:ext uri="{BB962C8B-B14F-4D97-AF65-F5344CB8AC3E}">
        <p14:creationId xmlns:p14="http://schemas.microsoft.com/office/powerpoint/2010/main" val="354910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21-Feb-22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21-Feb-22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21-Feb-22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21-Feb-22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21-Feb-22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21-Feb-22</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Semester: Spring, Year: 2022,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899366" y="2339370"/>
            <a:ext cx="5086714" cy="830997"/>
          </a:xfrm>
          <a:prstGeom prst="rect">
            <a:avLst/>
          </a:prstGeom>
          <a:noFill/>
        </p:spPr>
        <p:txBody>
          <a:bodyPr wrap="none" rtlCol="0">
            <a:spAutoFit/>
          </a:bodyPr>
          <a:lstStyle/>
          <a:p>
            <a:pPr algn="ctr"/>
            <a:r>
              <a:rPr lang="en-US" sz="1200" b="1" dirty="0">
                <a:latin typeface="Cambria" panose="02040503050406030204" pitchFamily="18" charset="0"/>
                <a:ea typeface="Cambria" panose="02040503050406030204" pitchFamily="18" charset="0"/>
              </a:rPr>
              <a:t>LAB REPORT NO # 01</a:t>
            </a:r>
          </a:p>
          <a:p>
            <a:pPr algn="ctr"/>
            <a:endParaRPr lang="en-US" sz="1200" b="1" dirty="0">
              <a:latin typeface="Cambria" panose="02040503050406030204" pitchFamily="18" charset="0"/>
              <a:ea typeface="Cambria" panose="02040503050406030204" pitchFamily="18" charset="0"/>
            </a:endParaRPr>
          </a:p>
          <a:p>
            <a:pPr algn="ctr"/>
            <a:r>
              <a:rPr lang="en-US" sz="1200" b="1" dirty="0">
                <a:latin typeface="Cambria" panose="02040503050406030204" pitchFamily="18" charset="0"/>
                <a:ea typeface="Cambria" panose="02040503050406030204" pitchFamily="18" charset="0"/>
              </a:rPr>
              <a:t>Course Title: Basic Structure and Syntax of C Programming Language</a:t>
            </a:r>
          </a:p>
          <a:p>
            <a:pPr algn="ctr"/>
            <a:r>
              <a:rPr lang="en-US" sz="1200" b="1" dirty="0">
                <a:latin typeface="Cambria" panose="02040503050406030204" pitchFamily="18" charset="0"/>
                <a:ea typeface="Cambria" panose="02040503050406030204" pitchFamily="18" charset="0"/>
              </a:rPr>
              <a:t>Course Code: CSE 104		Section: CSE 213 - DB (PC)</a:t>
            </a:r>
          </a:p>
        </p:txBody>
      </p:sp>
      <p:sp>
        <p:nvSpPr>
          <p:cNvPr id="10" name="TextBox 9">
            <a:extLst>
              <a:ext uri="{FF2B5EF4-FFF2-40B4-BE49-F238E27FC236}">
                <a16:creationId xmlns:a16="http://schemas.microsoft.com/office/drawing/2014/main" id="{9AB25247-9041-41B7-97BE-7DEFCAA6339B}"/>
              </a:ext>
            </a:extLst>
          </p:cNvPr>
          <p:cNvSpPr txBox="1"/>
          <p:nvPr/>
        </p:nvSpPr>
        <p:spPr>
          <a:xfrm>
            <a:off x="381000" y="3581400"/>
            <a:ext cx="6077970"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Lab Experiment Name(s):</a:t>
            </a:r>
          </a:p>
          <a:p>
            <a:endParaRPr lang="en-US" sz="1100" dirty="0">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1909177578"/>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Md. Shahidul Islam </a:t>
                      </a:r>
                      <a:r>
                        <a:rPr lang="en-US" sz="1100" dirty="0" err="1">
                          <a:latin typeface="Verdana" panose="020B0604030504040204" pitchFamily="34" charset="0"/>
                          <a:ea typeface="Verdana" panose="020B0604030504040204" pitchFamily="34" charset="0"/>
                          <a:cs typeface="Times New Roman" panose="02020603050405020304" pitchFamily="18" charset="0"/>
                        </a:rPr>
                        <a:t>Prodhan</a:t>
                      </a:r>
                      <a:endParaRPr lang="en-US" sz="1100" dirty="0">
                        <a:latin typeface="Verdana" panose="020B0604030504040204" pitchFamily="34" charset="0"/>
                        <a:ea typeface="Verdana" panose="020B0604030504040204" pitchFamily="34" charset="0"/>
                        <a:cs typeface="Times New Roman" panose="02020603050405020304" pitchFamily="18" charset="0"/>
                      </a:endParaRP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3250924895"/>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Date: </a:t>
                      </a:r>
                      <a:r>
                        <a:rPr lang="en-US" sz="1100" b="0" dirty="0">
                          <a:latin typeface="Verdana" panose="020B0604030504040204" pitchFamily="34" charset="0"/>
                          <a:ea typeface="Verdana" panose="020B0604030504040204" pitchFamily="34" charset="0"/>
                        </a:rPr>
                        <a:t>05 February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11 February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dirty="0">
                          <a:latin typeface="Verdana" panose="020B0604030504040204" pitchFamily="34" charset="0"/>
                          <a:ea typeface="Verdana" panose="020B0604030504040204" pitchFamily="34" charset="0"/>
                        </a:rPr>
                        <a:t>Md. </a:t>
                      </a:r>
                      <a:r>
                        <a:rPr lang="en-US" sz="1100" b="0" dirty="0" err="1">
                          <a:latin typeface="Verdana" panose="020B0604030504040204" pitchFamily="34" charset="0"/>
                          <a:ea typeface="Verdana" panose="020B0604030504040204" pitchFamily="34" charset="0"/>
                        </a:rPr>
                        <a:t>Solaiman</a:t>
                      </a:r>
                      <a:r>
                        <a:rPr lang="en-US" sz="1100" b="0" dirty="0">
                          <a:latin typeface="Verdana" panose="020B0604030504040204" pitchFamily="34" charset="0"/>
                          <a:ea typeface="Verdana" panose="020B0604030504040204" pitchFamily="34" charset="0"/>
                        </a:rPr>
                        <a:t> Mia, Assistant Professor.</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graphicFrame>
        <p:nvGraphicFramePr>
          <p:cNvPr id="19" name="Table 18">
            <a:extLst>
              <a:ext uri="{FF2B5EF4-FFF2-40B4-BE49-F238E27FC236}">
                <a16:creationId xmlns:a16="http://schemas.microsoft.com/office/drawing/2014/main" id="{B5368218-0917-476B-91B5-6E676CFEA8C2}"/>
              </a:ext>
            </a:extLst>
          </p:cNvPr>
          <p:cNvGraphicFramePr>
            <a:graphicFrameLocks noGrp="1"/>
          </p:cNvGraphicFramePr>
          <p:nvPr>
            <p:extLst>
              <p:ext uri="{D42A27DB-BD31-4B8C-83A1-F6EECF244321}">
                <p14:modId xmlns:p14="http://schemas.microsoft.com/office/powerpoint/2010/main" val="3819110284"/>
              </p:ext>
            </p:extLst>
          </p:nvPr>
        </p:nvGraphicFramePr>
        <p:xfrm>
          <a:off x="404303" y="4121765"/>
          <a:ext cx="6049395" cy="907435"/>
        </p:xfrm>
        <a:graphic>
          <a:graphicData uri="http://schemas.openxmlformats.org/drawingml/2006/table">
            <a:tbl>
              <a:tblPr firstRow="1" firstCol="1" bandRow="1">
                <a:tableStyleId>{2D5ABB26-0587-4C30-8999-92F81FD0307C}</a:tableStyleId>
              </a:tblPr>
              <a:tblGrid>
                <a:gridCol w="6049395">
                  <a:extLst>
                    <a:ext uri="{9D8B030D-6E8A-4147-A177-3AD203B41FA5}">
                      <a16:colId xmlns:a16="http://schemas.microsoft.com/office/drawing/2014/main" val="747108001"/>
                    </a:ext>
                  </a:extLst>
                </a:gridCol>
              </a:tblGrid>
              <a:tr h="907435">
                <a:tc>
                  <a:txBody>
                    <a:bodyPr/>
                    <a:lstStyle/>
                    <a:p>
                      <a:pPr marL="342900" marR="0" lvl="0" indent="-342900" algn="just" defTabSz="914400" eaLnBrk="1" fontAlgn="auto" latinLnBrk="0" hangingPunct="1">
                        <a:lnSpc>
                          <a:spcPct val="115000"/>
                        </a:lnSpc>
                        <a:spcBef>
                          <a:spcPts val="0"/>
                        </a:spcBef>
                        <a:spcAft>
                          <a:spcPts val="0"/>
                        </a:spcAft>
                        <a:buClrTx/>
                        <a:buSzTx/>
                        <a:buFont typeface="Wingdings" panose="05000000000000000000" pitchFamily="2" charset="2"/>
                        <a:buChar char="§"/>
                        <a:tabLst/>
                        <a:defRPr/>
                      </a:pPr>
                      <a:r>
                        <a:rPr lang="en-US" sz="1100" dirty="0">
                          <a:latin typeface="Verdana" panose="020B0604030504040204" pitchFamily="34" charset="0"/>
                          <a:ea typeface="Verdana" panose="020B0604030504040204" pitchFamily="34" charset="0"/>
                        </a:rPr>
                        <a:t>Lab Report for Performing Basic Arithmetic Operations (addition, multiplication) Using C.</a:t>
                      </a:r>
                    </a:p>
                  </a:txBody>
                  <a:tcPr marL="64857" marR="64857" marT="0" marB="0"/>
                </a:tc>
                <a:extLst>
                  <a:ext uri="{0D108BD9-81ED-4DB2-BD59-A6C34878D82A}">
                    <a16:rowId xmlns:a16="http://schemas.microsoft.com/office/drawing/2014/main" val="96555809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685800" y="838200"/>
            <a:ext cx="5486400" cy="8402300"/>
          </a:xfrm>
        </p:spPr>
        <p:txBody>
          <a:bodyPr/>
          <a:lstStyle/>
          <a:p>
            <a:pPr lvl="0"/>
            <a:r>
              <a:rPr lang="en-US" sz="1400" b="1" dirty="0"/>
              <a:t>1. TITLE OF THE LAB EXPERIMENT</a:t>
            </a:r>
          </a:p>
          <a:p>
            <a:pPr marL="228600" lvl="0" indent="-228600">
              <a:buAutoNum type="arabicPeriod"/>
            </a:pPr>
            <a:endParaRPr lang="en-US" sz="1200" dirty="0"/>
          </a:p>
          <a:p>
            <a:r>
              <a:rPr lang="en-US" sz="1200" dirty="0"/>
              <a:t>Lab Report for Performing Basic Arithmetic Operations Using C.</a:t>
            </a:r>
          </a:p>
          <a:p>
            <a:r>
              <a:rPr lang="en-US" sz="1200" dirty="0"/>
              <a:t> </a:t>
            </a:r>
          </a:p>
          <a:p>
            <a:r>
              <a:rPr lang="en-US" sz="1400" b="1" dirty="0"/>
              <a:t>2. OBJECTIVES</a:t>
            </a:r>
          </a:p>
          <a:p>
            <a:r>
              <a:rPr lang="en-US" sz="1200" dirty="0"/>
              <a:t> </a:t>
            </a:r>
          </a:p>
          <a:p>
            <a:r>
              <a:rPr lang="en-US" sz="1200" dirty="0"/>
              <a:t>In first problem two integer numbers are defined, we just find the sum of those number. And In second problem we will take two floating point number from user and multiply them.</a:t>
            </a:r>
          </a:p>
          <a:p>
            <a:r>
              <a:rPr lang="en-US" sz="1200" dirty="0"/>
              <a:t> </a:t>
            </a:r>
          </a:p>
          <a:p>
            <a:r>
              <a:rPr lang="en-US" sz="1400" b="1" dirty="0"/>
              <a:t>3. PROCEDURE </a:t>
            </a:r>
          </a:p>
          <a:p>
            <a:pPr algn="just"/>
            <a:r>
              <a:rPr lang="en-US" sz="1200" dirty="0"/>
              <a:t> </a:t>
            </a:r>
          </a:p>
          <a:p>
            <a:pPr algn="just" defTabSz="457200"/>
            <a:r>
              <a:rPr lang="en-US" sz="1200" i="1" dirty="0"/>
              <a:t>	Problem 1: Add two numbers (5 and 8) and display it’s sum like (5+8 = 13).</a:t>
            </a:r>
          </a:p>
          <a:p>
            <a:pPr algn="just"/>
            <a:endParaRPr lang="en-US" sz="1200" dirty="0"/>
          </a:p>
          <a:p>
            <a:pPr algn="just"/>
            <a:r>
              <a:rPr lang="en-US" sz="1200" dirty="0"/>
              <a:t>At first write the basic structure of C program. Then inside main function store integer value in variable a and b. And after that show the sum of those number using “</a:t>
            </a:r>
            <a:r>
              <a:rPr lang="en-US" sz="1200" dirty="0" err="1"/>
              <a:t>printf</a:t>
            </a:r>
            <a:r>
              <a:rPr lang="en-US" sz="1200" dirty="0"/>
              <a:t>” function.</a:t>
            </a:r>
          </a:p>
          <a:p>
            <a:pPr algn="just"/>
            <a:r>
              <a:rPr lang="en-US" sz="1200" dirty="0"/>
              <a:t> </a:t>
            </a:r>
          </a:p>
          <a:p>
            <a:pPr algn="just" defTabSz="457200"/>
            <a:r>
              <a:rPr lang="en-US" sz="1200" i="1" dirty="0"/>
              <a:t>	Problem 2: User Input two numbers and display those numbers</a:t>
            </a:r>
          </a:p>
          <a:p>
            <a:pPr algn="just"/>
            <a:endParaRPr lang="en-US" sz="1200" dirty="0"/>
          </a:p>
          <a:p>
            <a:pPr algn="just"/>
            <a:r>
              <a:rPr lang="en-US" sz="1200" dirty="0"/>
              <a:t>Here, we will take two numbers from the user and store them in variable a and b. Then we scan those numbers using “</a:t>
            </a:r>
            <a:r>
              <a:rPr lang="en-US" sz="1200" dirty="0" err="1"/>
              <a:t>scanf</a:t>
            </a:r>
            <a:r>
              <a:rPr lang="en-US" sz="1200" dirty="0"/>
              <a:t>” function and finally print the product of those numbers using “</a:t>
            </a:r>
            <a:r>
              <a:rPr lang="en-US" sz="1200" dirty="0" err="1"/>
              <a:t>printf</a:t>
            </a:r>
            <a:r>
              <a:rPr lang="en-US" sz="1200" dirty="0"/>
              <a:t>” function.</a:t>
            </a:r>
          </a:p>
          <a:p>
            <a:pPr algn="just"/>
            <a:r>
              <a:rPr lang="en-US" sz="1200" dirty="0"/>
              <a:t> </a:t>
            </a:r>
          </a:p>
          <a:p>
            <a:pPr algn="just" defTabSz="457200"/>
            <a:r>
              <a:rPr lang="en-US" sz="1200" i="1" dirty="0"/>
              <a:t>	Problem 3: User Input two numbers as input and display its sum.</a:t>
            </a:r>
          </a:p>
          <a:p>
            <a:pPr algn="just"/>
            <a:endParaRPr lang="en-US" sz="1200" dirty="0"/>
          </a:p>
          <a:p>
            <a:pPr algn="just"/>
            <a:r>
              <a:rPr lang="en-US" sz="1200" dirty="0"/>
              <a:t>First, we will take two numbers from the user and store them in variable a and b. Then we scan those numbers individually using “</a:t>
            </a:r>
            <a:r>
              <a:rPr lang="en-US" sz="1200" dirty="0" err="1"/>
              <a:t>scanf</a:t>
            </a:r>
            <a:r>
              <a:rPr lang="en-US" sz="1200" dirty="0"/>
              <a:t>” function. Then we sum those two variables and finally print the summation of those two numbers using “</a:t>
            </a:r>
            <a:r>
              <a:rPr lang="en-US" sz="1200" dirty="0" err="1"/>
              <a:t>printf</a:t>
            </a:r>
            <a:r>
              <a:rPr lang="en-US" sz="1200" dirty="0"/>
              <a:t>” function.</a:t>
            </a:r>
          </a:p>
          <a:p>
            <a:pPr algn="just"/>
            <a:r>
              <a:rPr lang="en-US" sz="1200" dirty="0"/>
              <a:t> </a:t>
            </a:r>
          </a:p>
          <a:p>
            <a:pPr algn="just" defTabSz="457200"/>
            <a:r>
              <a:rPr lang="en-US" sz="1200" i="1" dirty="0"/>
              <a:t>	Problem 4: User Input two numbers as input and display its product.</a:t>
            </a:r>
          </a:p>
          <a:p>
            <a:pPr algn="just"/>
            <a:endParaRPr lang="en-US" sz="1200" dirty="0"/>
          </a:p>
          <a:p>
            <a:pPr algn="just"/>
            <a:r>
              <a:rPr lang="en-US" sz="1200" dirty="0"/>
              <a:t>First, we will take two numbers from the user and store them in variable a and b. Then we scan those numbers individually using “</a:t>
            </a:r>
            <a:r>
              <a:rPr lang="en-US" sz="1200" dirty="0" err="1"/>
              <a:t>scanf</a:t>
            </a:r>
            <a:r>
              <a:rPr lang="en-US" sz="1200" dirty="0"/>
              <a:t>” function. Then we multiply those two variables and finally print the product of those two numbers using “</a:t>
            </a:r>
            <a:r>
              <a:rPr lang="en-US" sz="1200" dirty="0" err="1"/>
              <a:t>printf</a:t>
            </a:r>
            <a:r>
              <a:rPr lang="en-US" sz="1200" dirty="0"/>
              <a:t>” function.</a:t>
            </a:r>
          </a:p>
          <a:p>
            <a:pPr algn="just"/>
            <a:r>
              <a:rPr lang="en-US" sz="1200" dirty="0"/>
              <a:t> </a:t>
            </a:r>
          </a:p>
          <a:p>
            <a:pPr algn="just"/>
            <a:r>
              <a:rPr lang="en-US" sz="1200" dirty="0"/>
              <a:t> </a:t>
            </a:r>
          </a:p>
          <a:p>
            <a:pPr algn="just" defTabSz="457200"/>
            <a:r>
              <a:rPr lang="en-US" sz="1200" i="1" dirty="0"/>
              <a:t>	Problem 5: User Input two float numbers as input and display its sum [Follow the printing style of problem 5].</a:t>
            </a:r>
          </a:p>
          <a:p>
            <a:pPr algn="just"/>
            <a:endParaRPr lang="en-US" sz="1200" dirty="0"/>
          </a:p>
          <a:p>
            <a:pPr algn="just"/>
            <a:r>
              <a:rPr lang="en-US" sz="1200" dirty="0"/>
              <a:t>At first, we will take two floating numbers from the user and store them in variable a and b. Then we scan those floating numbers individually using “</a:t>
            </a:r>
            <a:r>
              <a:rPr lang="en-US" sz="1200" dirty="0" err="1"/>
              <a:t>scanf</a:t>
            </a:r>
            <a:r>
              <a:rPr lang="en-US" sz="1200" dirty="0"/>
              <a:t>” function. Then we sum those two variables which contains floating numbers and finally print the summation of those two numbers using “</a:t>
            </a:r>
            <a:r>
              <a:rPr lang="en-US" sz="1200" dirty="0" err="1"/>
              <a:t>printf</a:t>
            </a:r>
            <a:r>
              <a:rPr lang="en-US" sz="1200" dirty="0"/>
              <a:t>” function.</a:t>
            </a:r>
          </a:p>
          <a:p>
            <a:endParaRPr lang="en-US" sz="1200" dirty="0"/>
          </a:p>
        </p:txBody>
      </p:sp>
      <p:sp>
        <p:nvSpPr>
          <p:cNvPr id="4" name="Slide Number Placeholder 3">
            <a:extLst>
              <a:ext uri="{FF2B5EF4-FFF2-40B4-BE49-F238E27FC236}">
                <a16:creationId xmlns:a16="http://schemas.microsoft.com/office/drawing/2014/main" id="{92EBE328-A510-4A7E-8C5F-038D4ABCB165}"/>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60610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0"/>
            <a:ext cx="5486400" cy="7755969"/>
          </a:xfrm>
        </p:spPr>
        <p:txBody>
          <a:bodyPr/>
          <a:lstStyle/>
          <a:p>
            <a:pPr lvl="0"/>
            <a:r>
              <a:rPr lang="en-US" sz="1200" b="1" dirty="0"/>
              <a:t>4. IMPLEMENTATION &amp; TEST RESULTS</a:t>
            </a:r>
            <a:endParaRPr lang="en-US" sz="1200" dirty="0"/>
          </a:p>
          <a:p>
            <a:r>
              <a:rPr lang="en-US" sz="1200" dirty="0"/>
              <a:t> </a:t>
            </a:r>
          </a:p>
          <a:p>
            <a:r>
              <a:rPr lang="en-US" sz="1200" dirty="0"/>
              <a:t> </a:t>
            </a:r>
          </a:p>
          <a:p>
            <a:r>
              <a:rPr lang="en-US" sz="1200" i="1" dirty="0"/>
              <a:t>Problem 1: Add two numbers (5 and 8) and display it’s sum like (5+8 = 13).</a:t>
            </a:r>
            <a:endParaRPr lang="en-US" sz="1200" dirty="0"/>
          </a:p>
          <a:p>
            <a:r>
              <a:rPr lang="en-US" sz="1200" i="1" dirty="0"/>
              <a:t> </a:t>
            </a: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i="1" dirty="0"/>
              <a:t>Problem 2: User Input two numbers and display those numbers</a:t>
            </a:r>
            <a:endParaRPr lang="en-US" sz="1200" dirty="0"/>
          </a:p>
          <a:p>
            <a:r>
              <a:rPr lang="en-US" sz="1200" i="1" dirty="0"/>
              <a:t> </a:t>
            </a:r>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i="1" dirty="0"/>
              <a:t> </a:t>
            </a:r>
          </a:p>
        </p:txBody>
      </p:sp>
      <p:pic>
        <p:nvPicPr>
          <p:cNvPr id="5" name="Picture 4">
            <a:extLst>
              <a:ext uri="{FF2B5EF4-FFF2-40B4-BE49-F238E27FC236}">
                <a16:creationId xmlns:a16="http://schemas.microsoft.com/office/drawing/2014/main" id="{68045520-E66D-4832-873A-A43D6EC23267}"/>
              </a:ext>
            </a:extLst>
          </p:cNvPr>
          <p:cNvPicPr>
            <a:picLocks noChangeAspect="1"/>
          </p:cNvPicPr>
          <p:nvPr/>
        </p:nvPicPr>
        <p:blipFill>
          <a:blip r:embed="rId3"/>
          <a:stretch>
            <a:fillRect/>
          </a:stretch>
        </p:blipFill>
        <p:spPr>
          <a:xfrm>
            <a:off x="1447800" y="1527566"/>
            <a:ext cx="4079984" cy="1977634"/>
          </a:xfrm>
          <a:prstGeom prst="rect">
            <a:avLst/>
          </a:prstGeom>
        </p:spPr>
      </p:pic>
      <p:pic>
        <p:nvPicPr>
          <p:cNvPr id="6" name="Picture 5">
            <a:extLst>
              <a:ext uri="{FF2B5EF4-FFF2-40B4-BE49-F238E27FC236}">
                <a16:creationId xmlns:a16="http://schemas.microsoft.com/office/drawing/2014/main" id="{1198EFE1-1CDE-402D-B54E-598234237B6B}"/>
              </a:ext>
            </a:extLst>
          </p:cNvPr>
          <p:cNvPicPr>
            <a:picLocks noChangeAspect="1"/>
          </p:cNvPicPr>
          <p:nvPr/>
        </p:nvPicPr>
        <p:blipFill>
          <a:blip r:embed="rId4"/>
          <a:stretch>
            <a:fillRect/>
          </a:stretch>
        </p:blipFill>
        <p:spPr>
          <a:xfrm>
            <a:off x="1447800" y="5004638"/>
            <a:ext cx="3657600" cy="3072562"/>
          </a:xfrm>
          <a:prstGeom prst="rect">
            <a:avLst/>
          </a:prstGeom>
        </p:spPr>
      </p:pic>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3</a:t>
            </a:fld>
            <a:endParaRPr lang="en-US"/>
          </a:p>
        </p:txBody>
      </p:sp>
      <p:pic>
        <p:nvPicPr>
          <p:cNvPr id="7" name="Picture 6">
            <a:extLst>
              <a:ext uri="{FF2B5EF4-FFF2-40B4-BE49-F238E27FC236}">
                <a16:creationId xmlns:a16="http://schemas.microsoft.com/office/drawing/2014/main" id="{C6ACFDAF-9630-430D-8685-8B167B009E44}"/>
              </a:ext>
            </a:extLst>
          </p:cNvPr>
          <p:cNvPicPr>
            <a:picLocks noChangeAspect="1"/>
          </p:cNvPicPr>
          <p:nvPr/>
        </p:nvPicPr>
        <p:blipFill rotWithShape="1">
          <a:blip r:embed="rId5">
            <a:extLst>
              <a:ext uri="{28A0092B-C50C-407E-A947-70E740481C1C}">
                <a14:useLocalDpi xmlns:a14="http://schemas.microsoft.com/office/drawing/2010/main" val="0"/>
              </a:ext>
            </a:extLst>
          </a:blip>
          <a:srcRect r="49487" b="50847"/>
          <a:stretch/>
        </p:blipFill>
        <p:spPr>
          <a:xfrm>
            <a:off x="1504409" y="3379821"/>
            <a:ext cx="3981991" cy="887379"/>
          </a:xfrm>
          <a:prstGeom prst="rect">
            <a:avLst/>
          </a:prstGeom>
        </p:spPr>
      </p:pic>
      <p:pic>
        <p:nvPicPr>
          <p:cNvPr id="8" name="Picture 7">
            <a:extLst>
              <a:ext uri="{FF2B5EF4-FFF2-40B4-BE49-F238E27FC236}">
                <a16:creationId xmlns:a16="http://schemas.microsoft.com/office/drawing/2014/main" id="{2B5AFFEE-CBD8-4536-8506-B27FB430A8D0}"/>
              </a:ext>
            </a:extLst>
          </p:cNvPr>
          <p:cNvPicPr>
            <a:picLocks noChangeAspect="1"/>
          </p:cNvPicPr>
          <p:nvPr/>
        </p:nvPicPr>
        <p:blipFill rotWithShape="1">
          <a:blip r:embed="rId6">
            <a:extLst>
              <a:ext uri="{28A0092B-C50C-407E-A947-70E740481C1C}">
                <a14:useLocalDpi xmlns:a14="http://schemas.microsoft.com/office/drawing/2010/main" val="0"/>
              </a:ext>
            </a:extLst>
          </a:blip>
          <a:srcRect r="48574" b="36751"/>
          <a:stretch/>
        </p:blipFill>
        <p:spPr>
          <a:xfrm>
            <a:off x="1447800" y="8077200"/>
            <a:ext cx="3871856" cy="1176407"/>
          </a:xfrm>
          <a:prstGeom prst="rect">
            <a:avLst/>
          </a:prstGeom>
        </p:spPr>
      </p:pic>
    </p:spTree>
    <p:extLst>
      <p:ext uri="{BB962C8B-B14F-4D97-AF65-F5344CB8AC3E}">
        <p14:creationId xmlns:p14="http://schemas.microsoft.com/office/powerpoint/2010/main" val="364356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0"/>
            <a:ext cx="5486400" cy="5170646"/>
          </a:xfrm>
        </p:spPr>
        <p:txBody>
          <a:bodyPr/>
          <a:lstStyle/>
          <a:p>
            <a:r>
              <a:rPr lang="en-US" sz="1200" i="1" dirty="0"/>
              <a:t>Problem 3: User Input two numbers and display its sum.</a:t>
            </a:r>
            <a:endParaRPr lang="en-US" sz="1200" dirty="0"/>
          </a:p>
          <a:p>
            <a:endParaRPr lang="en-US" sz="1200" dirty="0"/>
          </a:p>
          <a:p>
            <a:endParaRPr lang="en-US" sz="1200" dirty="0"/>
          </a:p>
          <a:p>
            <a:endParaRPr lang="en-US" sz="1200" dirty="0"/>
          </a:p>
          <a:p>
            <a:endParaRPr lang="en-US" sz="1200" dirty="0"/>
          </a:p>
          <a:p>
            <a:r>
              <a:rPr lang="en-US" sz="1200" i="1" dirty="0"/>
              <a:t> </a:t>
            </a:r>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r>
              <a:rPr lang="en-US" sz="1200" i="1" dirty="0"/>
              <a:t>Problem 4: User Input two numbers and display its product.</a:t>
            </a:r>
            <a:endParaRPr lang="en-US" sz="1200" dirty="0"/>
          </a:p>
          <a:p>
            <a:endParaRPr lang="en-US" sz="1200" i="1" dirty="0"/>
          </a:p>
        </p:txBody>
      </p:sp>
      <p:pic>
        <p:nvPicPr>
          <p:cNvPr id="4" name="Picture 3">
            <a:extLst>
              <a:ext uri="{FF2B5EF4-FFF2-40B4-BE49-F238E27FC236}">
                <a16:creationId xmlns:a16="http://schemas.microsoft.com/office/drawing/2014/main" id="{2F369646-7502-494D-92C6-6DC6125F52AB}"/>
              </a:ext>
            </a:extLst>
          </p:cNvPr>
          <p:cNvPicPr>
            <a:picLocks noChangeAspect="1"/>
          </p:cNvPicPr>
          <p:nvPr/>
        </p:nvPicPr>
        <p:blipFill>
          <a:blip r:embed="rId3"/>
          <a:stretch>
            <a:fillRect/>
          </a:stretch>
        </p:blipFill>
        <p:spPr>
          <a:xfrm>
            <a:off x="1447800" y="914400"/>
            <a:ext cx="3603894" cy="3112454"/>
          </a:xfrm>
          <a:prstGeom prst="rect">
            <a:avLst/>
          </a:prstGeom>
        </p:spPr>
      </p:pic>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4</a:t>
            </a:fld>
            <a:endParaRPr lang="en-US"/>
          </a:p>
        </p:txBody>
      </p:sp>
      <p:pic>
        <p:nvPicPr>
          <p:cNvPr id="9" name="Picture 8">
            <a:extLst>
              <a:ext uri="{FF2B5EF4-FFF2-40B4-BE49-F238E27FC236}">
                <a16:creationId xmlns:a16="http://schemas.microsoft.com/office/drawing/2014/main" id="{CA51B932-B47B-4773-AE6B-5F270289BC0B}"/>
              </a:ext>
            </a:extLst>
          </p:cNvPr>
          <p:cNvPicPr>
            <a:picLocks noChangeAspect="1"/>
          </p:cNvPicPr>
          <p:nvPr/>
        </p:nvPicPr>
        <p:blipFill rotWithShape="1">
          <a:blip r:embed="rId4">
            <a:extLst>
              <a:ext uri="{28A0092B-C50C-407E-A947-70E740481C1C}">
                <a14:useLocalDpi xmlns:a14="http://schemas.microsoft.com/office/drawing/2010/main" val="0"/>
              </a:ext>
            </a:extLst>
          </a:blip>
          <a:srcRect r="47987" b="33362"/>
          <a:stretch/>
        </p:blipFill>
        <p:spPr>
          <a:xfrm>
            <a:off x="838200" y="4018263"/>
            <a:ext cx="3789603" cy="1107474"/>
          </a:xfrm>
          <a:prstGeom prst="rect">
            <a:avLst/>
          </a:prstGeom>
        </p:spPr>
      </p:pic>
      <p:pic>
        <p:nvPicPr>
          <p:cNvPr id="10" name="Picture 9">
            <a:extLst>
              <a:ext uri="{FF2B5EF4-FFF2-40B4-BE49-F238E27FC236}">
                <a16:creationId xmlns:a16="http://schemas.microsoft.com/office/drawing/2014/main" id="{9278C023-B3B7-4903-B446-6F9B00E3254F}"/>
              </a:ext>
            </a:extLst>
          </p:cNvPr>
          <p:cNvPicPr>
            <a:picLocks noChangeAspect="1"/>
          </p:cNvPicPr>
          <p:nvPr/>
        </p:nvPicPr>
        <p:blipFill>
          <a:blip r:embed="rId5"/>
          <a:stretch>
            <a:fillRect/>
          </a:stretch>
        </p:blipFill>
        <p:spPr>
          <a:xfrm>
            <a:off x="1447800" y="5666099"/>
            <a:ext cx="3657600" cy="3112455"/>
          </a:xfrm>
          <a:prstGeom prst="rect">
            <a:avLst/>
          </a:prstGeom>
        </p:spPr>
      </p:pic>
      <p:pic>
        <p:nvPicPr>
          <p:cNvPr id="11" name="Picture 10">
            <a:extLst>
              <a:ext uri="{FF2B5EF4-FFF2-40B4-BE49-F238E27FC236}">
                <a16:creationId xmlns:a16="http://schemas.microsoft.com/office/drawing/2014/main" id="{AD449CAC-80BF-4319-85B5-D5521E3B54BF}"/>
              </a:ext>
            </a:extLst>
          </p:cNvPr>
          <p:cNvPicPr>
            <a:picLocks noChangeAspect="1"/>
          </p:cNvPicPr>
          <p:nvPr/>
        </p:nvPicPr>
        <p:blipFill rotWithShape="1">
          <a:blip r:embed="rId6">
            <a:extLst>
              <a:ext uri="{28A0092B-C50C-407E-A947-70E740481C1C}">
                <a14:useLocalDpi xmlns:a14="http://schemas.microsoft.com/office/drawing/2010/main" val="0"/>
              </a:ext>
            </a:extLst>
          </a:blip>
          <a:srcRect b="41515"/>
          <a:stretch/>
        </p:blipFill>
        <p:spPr>
          <a:xfrm>
            <a:off x="838200" y="8867253"/>
            <a:ext cx="5334000" cy="705894"/>
          </a:xfrm>
          <a:prstGeom prst="rect">
            <a:avLst/>
          </a:prstGeom>
        </p:spPr>
      </p:pic>
    </p:spTree>
    <p:extLst>
      <p:ext uri="{BB962C8B-B14F-4D97-AF65-F5344CB8AC3E}">
        <p14:creationId xmlns:p14="http://schemas.microsoft.com/office/powerpoint/2010/main" val="360693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75048"/>
            <a:ext cx="5486400" cy="738664"/>
          </a:xfrm>
        </p:spPr>
        <p:txBody>
          <a:bodyPr/>
          <a:lstStyle/>
          <a:p>
            <a:r>
              <a:rPr lang="en-US" sz="1200" i="1" dirty="0"/>
              <a:t>Problem 5: User Input two float numbers as input and display its sum [Follow the printing style of problem 5].</a:t>
            </a:r>
            <a:endParaRPr lang="en-US" sz="1200" dirty="0"/>
          </a:p>
          <a:p>
            <a:endParaRPr lang="en-US" sz="1200" dirty="0"/>
          </a:p>
          <a:p>
            <a:endParaRPr lang="en-US" sz="1200" dirty="0"/>
          </a:p>
        </p:txBody>
      </p:sp>
      <p:pic>
        <p:nvPicPr>
          <p:cNvPr id="4" name="Picture 3">
            <a:extLst>
              <a:ext uri="{FF2B5EF4-FFF2-40B4-BE49-F238E27FC236}">
                <a16:creationId xmlns:a16="http://schemas.microsoft.com/office/drawing/2014/main" id="{F0024828-1D2C-4414-B2DA-5BD0FB01C0C6}"/>
              </a:ext>
            </a:extLst>
          </p:cNvPr>
          <p:cNvPicPr>
            <a:picLocks noChangeAspect="1"/>
          </p:cNvPicPr>
          <p:nvPr/>
        </p:nvPicPr>
        <p:blipFill>
          <a:blip r:embed="rId2"/>
          <a:stretch>
            <a:fillRect/>
          </a:stretch>
        </p:blipFill>
        <p:spPr>
          <a:xfrm>
            <a:off x="1066800" y="1518043"/>
            <a:ext cx="4224997" cy="3434957"/>
          </a:xfrm>
          <a:prstGeom prst="rect">
            <a:avLst/>
          </a:prstGeom>
        </p:spPr>
      </p:pic>
      <p:sp>
        <p:nvSpPr>
          <p:cNvPr id="9" name="Slide Number Placeholder 8">
            <a:extLst>
              <a:ext uri="{FF2B5EF4-FFF2-40B4-BE49-F238E27FC236}">
                <a16:creationId xmlns:a16="http://schemas.microsoft.com/office/drawing/2014/main" id="{C8CC1AF8-5A40-461A-8F9A-93A84569B60D}"/>
              </a:ext>
            </a:extLst>
          </p:cNvPr>
          <p:cNvSpPr>
            <a:spLocks noGrp="1"/>
          </p:cNvSpPr>
          <p:nvPr>
            <p:ph type="sldNum" sz="quarter" idx="7"/>
          </p:nvPr>
        </p:nvSpPr>
        <p:spPr/>
        <p:txBody>
          <a:bodyPr/>
          <a:lstStyle/>
          <a:p>
            <a:fld id="{B6F15528-21DE-4FAA-801E-634DDDAF4B2B}" type="slidenum">
              <a:rPr lang="en-US" smtClean="0"/>
              <a:t>5</a:t>
            </a:fld>
            <a:endParaRPr lang="en-US"/>
          </a:p>
        </p:txBody>
      </p:sp>
      <p:pic>
        <p:nvPicPr>
          <p:cNvPr id="6" name="Picture 5">
            <a:extLst>
              <a:ext uri="{FF2B5EF4-FFF2-40B4-BE49-F238E27FC236}">
                <a16:creationId xmlns:a16="http://schemas.microsoft.com/office/drawing/2014/main" id="{C97139F1-E5FF-4E38-ABC7-52D2FB411FDC}"/>
              </a:ext>
            </a:extLst>
          </p:cNvPr>
          <p:cNvPicPr>
            <a:picLocks noChangeAspect="1"/>
          </p:cNvPicPr>
          <p:nvPr/>
        </p:nvPicPr>
        <p:blipFill rotWithShape="1">
          <a:blip r:embed="rId3">
            <a:extLst>
              <a:ext uri="{28A0092B-C50C-407E-A947-70E740481C1C}">
                <a14:useLocalDpi xmlns:a14="http://schemas.microsoft.com/office/drawing/2010/main" val="0"/>
              </a:ext>
            </a:extLst>
          </a:blip>
          <a:srcRect b="35059"/>
          <a:stretch/>
        </p:blipFill>
        <p:spPr>
          <a:xfrm>
            <a:off x="797734" y="5410200"/>
            <a:ext cx="5374466" cy="776312"/>
          </a:xfrm>
          <a:prstGeom prst="rect">
            <a:avLst/>
          </a:prstGeom>
        </p:spPr>
      </p:pic>
    </p:spTree>
    <p:extLst>
      <p:ext uri="{BB962C8B-B14F-4D97-AF65-F5344CB8AC3E}">
        <p14:creationId xmlns:p14="http://schemas.microsoft.com/office/powerpoint/2010/main" val="212700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685800" y="838200"/>
            <a:ext cx="5486400" cy="2800767"/>
          </a:xfrm>
        </p:spPr>
        <p:txBody>
          <a:bodyPr/>
          <a:lstStyle/>
          <a:p>
            <a:r>
              <a:rPr lang="en-US" sz="1400" b="1" dirty="0"/>
              <a:t>6. ANALYSIS AND DISCUSSION</a:t>
            </a:r>
          </a:p>
          <a:p>
            <a:pPr algn="just"/>
            <a:endParaRPr lang="en-US" sz="1200" dirty="0"/>
          </a:p>
          <a:p>
            <a:pPr marL="342900" lvl="0" indent="-342900" algn="just">
              <a:buFont typeface="+mj-lt"/>
              <a:buAutoNum type="arabicParenR"/>
            </a:pPr>
            <a:r>
              <a:rPr lang="en-US" sz="1200" dirty="0"/>
              <a:t>In first problem of summating (5+8) we get the proper summation of two numbers which is 8. And similarly, in third problem which ask from user to input two numbers and show their sum, thus, we have achieved our expected result.</a:t>
            </a:r>
          </a:p>
          <a:p>
            <a:pPr marL="342900" lvl="0" indent="-342900" algn="just">
              <a:buFont typeface="+mj-lt"/>
              <a:buAutoNum type="arabicParenR"/>
            </a:pPr>
            <a:r>
              <a:rPr lang="en-US" sz="1200" dirty="0"/>
              <a:t>We solve those problems using </a:t>
            </a:r>
            <a:r>
              <a:rPr lang="en-US" sz="1200" dirty="0" err="1"/>
              <a:t>CodeBlocks</a:t>
            </a:r>
            <a:r>
              <a:rPr lang="en-US" sz="1200" dirty="0"/>
              <a:t> IDE and there were no errors occurred. And we can successfully print the output of those problems.</a:t>
            </a:r>
          </a:p>
          <a:p>
            <a:pPr marL="342900" lvl="0" indent="-342900" algn="just">
              <a:buFont typeface="+mj-lt"/>
              <a:buAutoNum type="arabicParenR"/>
            </a:pPr>
            <a:r>
              <a:rPr lang="en-US" sz="1200" dirty="0"/>
              <a:t>We have faced little bit difficulties while taking input from user and in summation of floating numbers.</a:t>
            </a:r>
          </a:p>
          <a:p>
            <a:pPr marL="342900" lvl="0" indent="-342900" algn="just">
              <a:buFont typeface="+mj-lt"/>
              <a:buAutoNum type="arabicParenR"/>
            </a:pPr>
            <a:r>
              <a:rPr lang="en-US" sz="1200" dirty="0"/>
              <a:t>We have not used any extra variable to store results. We have directly performed addition and multiplication operation inside “</a:t>
            </a:r>
            <a:r>
              <a:rPr lang="en-US" sz="1200" dirty="0" err="1"/>
              <a:t>printf</a:t>
            </a:r>
            <a:r>
              <a:rPr lang="en-US" sz="1200" dirty="0"/>
              <a:t>” function.</a:t>
            </a:r>
          </a:p>
          <a:p>
            <a:pPr marL="342900" lvl="0" indent="-342900" algn="just">
              <a:buFont typeface="+mj-lt"/>
              <a:buAutoNum type="arabicParenR"/>
            </a:pPr>
            <a:r>
              <a:rPr lang="en-US" sz="1200" dirty="0"/>
              <a:t>Solving these 5 problems, we have learned how to add/multiply both any integer and floating number using C. And now we can make a very basic calculator which can perform basic arithmetic problems of addition and multiplication.</a:t>
            </a:r>
          </a:p>
          <a:p>
            <a:endParaRPr lang="en-US" sz="1200" dirty="0"/>
          </a:p>
        </p:txBody>
      </p:sp>
      <p:sp>
        <p:nvSpPr>
          <p:cNvPr id="4" name="Text Placeholder 2">
            <a:extLst>
              <a:ext uri="{FF2B5EF4-FFF2-40B4-BE49-F238E27FC236}">
                <a16:creationId xmlns:a16="http://schemas.microsoft.com/office/drawing/2014/main" id="{C2B29C91-E2E2-4AB1-B014-5006DAEF14B9}"/>
              </a:ext>
            </a:extLst>
          </p:cNvPr>
          <p:cNvSpPr txBox="1">
            <a:spLocks/>
          </p:cNvSpPr>
          <p:nvPr/>
        </p:nvSpPr>
        <p:spPr>
          <a:xfrm>
            <a:off x="685800" y="4191000"/>
            <a:ext cx="5486400" cy="113877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b="1" kern="0" dirty="0">
                <a:solidFill>
                  <a:sysClr val="windowText" lastClr="000000"/>
                </a:solidFill>
              </a:rPr>
              <a:t>7. SUMMARY</a:t>
            </a:r>
          </a:p>
          <a:p>
            <a:endParaRPr lang="en-US" sz="1200" kern="0" dirty="0">
              <a:solidFill>
                <a:sysClr val="windowText" lastClr="000000"/>
              </a:solidFill>
            </a:endParaRPr>
          </a:p>
          <a:p>
            <a:pPr algn="just"/>
            <a:r>
              <a:rPr lang="en-US" sz="1200" kern="0" dirty="0">
                <a:solidFill>
                  <a:sysClr val="windowText" lastClr="000000"/>
                </a:solidFill>
              </a:rPr>
              <a:t>From the given experiments, we have learned the very basic implementation of C language in order to do some basic arithmetic expressions (i.e. 5, 5.0000) and perform some basic arithmetic calculation such as addition, multiplication (i.e. 21+7=28, 5*8=40). It introduces to using “</a:t>
            </a:r>
            <a:r>
              <a:rPr lang="en-US" sz="1200" kern="0" dirty="0" err="1">
                <a:solidFill>
                  <a:sysClr val="windowText" lastClr="000000"/>
                </a:solidFill>
              </a:rPr>
              <a:t>printf</a:t>
            </a:r>
            <a:r>
              <a:rPr lang="en-US" sz="1200" kern="0" dirty="0">
                <a:solidFill>
                  <a:sysClr val="windowText" lastClr="000000"/>
                </a:solidFill>
              </a:rPr>
              <a:t>” function and “</a:t>
            </a:r>
            <a:r>
              <a:rPr lang="en-US" sz="1200" kern="0" dirty="0" err="1">
                <a:solidFill>
                  <a:sysClr val="windowText" lastClr="000000"/>
                </a:solidFill>
              </a:rPr>
              <a:t>scanf</a:t>
            </a:r>
            <a:r>
              <a:rPr lang="en-US" sz="1200" kern="0" dirty="0">
                <a:solidFill>
                  <a:sysClr val="windowText" lastClr="000000"/>
                </a:solidFill>
              </a:rPr>
              <a:t>” functions in C.</a:t>
            </a:r>
          </a:p>
        </p:txBody>
      </p:sp>
      <p:sp>
        <p:nvSpPr>
          <p:cNvPr id="5" name="Slide Number Placeholder 4">
            <a:extLst>
              <a:ext uri="{FF2B5EF4-FFF2-40B4-BE49-F238E27FC236}">
                <a16:creationId xmlns:a16="http://schemas.microsoft.com/office/drawing/2014/main" id="{A20A0201-BCA5-4D5C-9BF6-79237784FCBE}"/>
              </a:ext>
            </a:extLst>
          </p:cNvPr>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361838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877</Words>
  <Application>Microsoft Office PowerPoint</Application>
  <PresentationFormat>A4 Paper (210x297 mm)</PresentationFormat>
  <Paragraphs>141</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Cambria</vt:lpstr>
      <vt:lpstr>Segoe UI Semibold</vt:lpstr>
      <vt:lpstr>Times New Roman</vt:lpstr>
      <vt:lpstr>Verdana</vt:lpstr>
      <vt:lpstr>Wingdings</vt:lpstr>
      <vt:lpstr>Office Theme</vt:lpstr>
      <vt:lpstr>Green University of Bangladesh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Shahidul Islam</cp:lastModifiedBy>
  <cp:revision>124</cp:revision>
  <dcterms:created xsi:type="dcterms:W3CDTF">2021-12-01T04:21:00Z</dcterms:created>
  <dcterms:modified xsi:type="dcterms:W3CDTF">2022-02-21T13:18:16Z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