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6.jpg" ContentType="image/jpeg"/>
  <Override PartName="/ppt/media/image7.jpg" ContentType="image/jpeg"/>
  <Override PartName="/ppt/media/image10.jpg" ContentType="image/jpeg"/>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0"/>
  </p:handoutMasterIdLst>
  <p:sldIdLst>
    <p:sldId id="256" r:id="rId2"/>
    <p:sldId id="257" r:id="rId3"/>
    <p:sldId id="258" r:id="rId4"/>
    <p:sldId id="259" r:id="rId5"/>
    <p:sldId id="260" r:id="rId6"/>
    <p:sldId id="262" r:id="rId7"/>
    <p:sldId id="261" r:id="rId8"/>
  </p:sldIdLst>
  <p:sldSz cx="6858000" cy="9906000" type="A4"/>
  <p:notesSz cx="68580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325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2295E7-3029-4610-A484-737538A5FEE2}"/>
              </a:ext>
            </a:extLst>
          </p:cNvPr>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B15D18-E91B-4FB6-9C9A-CFAE854747BF}"/>
              </a:ext>
            </a:extLst>
          </p:cNvPr>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0367031E-2F65-4B49-9A18-1F0F8A188ECF}" type="datetimeFigureOut">
              <a:rPr lang="en-US" smtClean="0"/>
              <a:t>18-Feb-22</a:t>
            </a:fld>
            <a:endParaRPr lang="en-US"/>
          </a:p>
        </p:txBody>
      </p:sp>
      <p:sp>
        <p:nvSpPr>
          <p:cNvPr id="4" name="Footer Placeholder 3">
            <a:extLst>
              <a:ext uri="{FF2B5EF4-FFF2-40B4-BE49-F238E27FC236}">
                <a16:creationId xmlns:a16="http://schemas.microsoft.com/office/drawing/2014/main" id="{EFB64B12-2D7F-44FE-A553-0DB20FD0AB84}"/>
              </a:ext>
            </a:extLst>
          </p:cNvPr>
          <p:cNvSpPr>
            <a:spLocks noGrp="1"/>
          </p:cNvSpPr>
          <p:nvPr>
            <p:ph type="ftr" sz="quarter" idx="2"/>
          </p:nvPr>
        </p:nvSpPr>
        <p:spPr>
          <a:xfrm>
            <a:off x="0" y="9409113"/>
            <a:ext cx="29718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58AEF68-F514-4F2A-B4F8-20FFAA0B3EDD}"/>
              </a:ext>
            </a:extLst>
          </p:cNvPr>
          <p:cNvSpPr>
            <a:spLocks noGrp="1"/>
          </p:cNvSpPr>
          <p:nvPr>
            <p:ph type="sldNum" sz="quarter" idx="3"/>
          </p:nvPr>
        </p:nvSpPr>
        <p:spPr>
          <a:xfrm>
            <a:off x="3884613" y="9409113"/>
            <a:ext cx="2971800" cy="496887"/>
          </a:xfrm>
          <a:prstGeom prst="rect">
            <a:avLst/>
          </a:prstGeom>
        </p:spPr>
        <p:txBody>
          <a:bodyPr vert="horz" lIns="91440" tIns="45720" rIns="91440" bIns="45720" rtlCol="0" anchor="b"/>
          <a:lstStyle>
            <a:lvl1pPr algn="r">
              <a:defRPr sz="1200"/>
            </a:lvl1pPr>
          </a:lstStyle>
          <a:p>
            <a:fld id="{954E6915-1759-468C-9C7D-6CBC9B6E5722}" type="slidenum">
              <a:rPr lang="en-US" smtClean="0"/>
              <a:t>‹#›</a:t>
            </a:fld>
            <a:endParaRPr lang="en-US"/>
          </a:p>
        </p:txBody>
      </p:sp>
    </p:spTree>
    <p:extLst>
      <p:ext uri="{BB962C8B-B14F-4D97-AF65-F5344CB8AC3E}">
        <p14:creationId xmlns:p14="http://schemas.microsoft.com/office/powerpoint/2010/main" val="13202680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6888"/>
          </a:xfrm>
          <a:prstGeom prst="rect">
            <a:avLst/>
          </a:prstGeom>
        </p:spPr>
        <p:txBody>
          <a:bodyPr vert="horz" lIns="91440" tIns="45720" rIns="91440" bIns="45720" rtlCol="0"/>
          <a:lstStyle>
            <a:lvl1pPr algn="r">
              <a:defRPr sz="1200"/>
            </a:lvl1pPr>
          </a:lstStyle>
          <a:p>
            <a:fld id="{C80D2142-5855-42E8-823D-8CCDE2D2A38C}" type="datetimeFigureOut">
              <a:rPr lang="en-US" smtClean="0"/>
              <a:t>18-Feb-22</a:t>
            </a:fld>
            <a:endParaRPr lang="en-US"/>
          </a:p>
        </p:txBody>
      </p:sp>
      <p:sp>
        <p:nvSpPr>
          <p:cNvPr id="4" name="Slide Image Placeholder 3"/>
          <p:cNvSpPr>
            <a:spLocks noGrp="1" noRot="1" noChangeAspect="1"/>
          </p:cNvSpPr>
          <p:nvPr>
            <p:ph type="sldImg" idx="2"/>
          </p:nvPr>
        </p:nvSpPr>
        <p:spPr>
          <a:xfrm>
            <a:off x="2271713" y="1238250"/>
            <a:ext cx="2314575" cy="33432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67263"/>
            <a:ext cx="5486400" cy="390048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09113"/>
            <a:ext cx="2971800" cy="4968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09113"/>
            <a:ext cx="2971800" cy="496887"/>
          </a:xfrm>
          <a:prstGeom prst="rect">
            <a:avLst/>
          </a:prstGeom>
        </p:spPr>
        <p:txBody>
          <a:bodyPr vert="horz" lIns="91440" tIns="45720" rIns="91440" bIns="45720" rtlCol="0" anchor="b"/>
          <a:lstStyle>
            <a:lvl1pPr algn="r">
              <a:defRPr sz="1200"/>
            </a:lvl1pPr>
          </a:lstStyle>
          <a:p>
            <a:fld id="{1496F2F3-62B2-4EAB-8E94-727BE980C536}" type="slidenum">
              <a:rPr lang="en-US" smtClean="0"/>
              <a:t>‹#›</a:t>
            </a:fld>
            <a:endParaRPr lang="en-US"/>
          </a:p>
        </p:txBody>
      </p:sp>
    </p:spTree>
    <p:extLst>
      <p:ext uri="{BB962C8B-B14F-4D97-AF65-F5344CB8AC3E}">
        <p14:creationId xmlns:p14="http://schemas.microsoft.com/office/powerpoint/2010/main" val="55984675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96F2F3-62B2-4EAB-8E94-727BE980C536}" type="slidenum">
              <a:rPr lang="en-US" smtClean="0"/>
              <a:t>3</a:t>
            </a:fld>
            <a:endParaRPr lang="en-US"/>
          </a:p>
        </p:txBody>
      </p:sp>
    </p:spTree>
    <p:extLst>
      <p:ext uri="{BB962C8B-B14F-4D97-AF65-F5344CB8AC3E}">
        <p14:creationId xmlns:p14="http://schemas.microsoft.com/office/powerpoint/2010/main" val="3486130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4350" y="3070860"/>
            <a:ext cx="5829300" cy="208025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028700" y="5547360"/>
            <a:ext cx="4800600" cy="2476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6A2ECF3-20D8-4492-9DAF-E5F84ACC8B93}" type="datetime1">
              <a:rPr lang="en-US" smtClean="0"/>
              <a:t>18-Feb-22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699A429-D95A-4988-8AC1-97E86653D797}" type="datetime1">
              <a:rPr lang="en-US" smtClean="0"/>
              <a:t>18-Feb-22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sz="half" idx="2"/>
          </p:nvPr>
        </p:nvSpPr>
        <p:spPr>
          <a:xfrm>
            <a:off x="342900" y="2278380"/>
            <a:ext cx="2983230" cy="653796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531870" y="2278380"/>
            <a:ext cx="2983230" cy="653796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9A1B367-CFB7-4DA8-9FD5-400B8F338BBD}" type="datetime1">
              <a:rPr lang="en-US" smtClean="0"/>
              <a:t>18-Feb-22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3501642C-86C2-430E-8624-1857125FD2F2}" type="datetime1">
              <a:rPr lang="en-US" smtClean="0"/>
              <a:t>18-Feb-22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2C178ECC-6E01-4D2A-BB20-91516C7E44BA}" type="datetime1">
              <a:rPr lang="en-US" smtClean="0"/>
              <a:t>18-Feb-22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29892" y="1600580"/>
            <a:ext cx="3998214" cy="360680"/>
          </a:xfrm>
          <a:prstGeom prst="rect">
            <a:avLst/>
          </a:prstGeom>
        </p:spPr>
        <p:txBody>
          <a:bodyPr wrap="square" lIns="0" tIns="0" rIns="0" bIns="0">
            <a:spAutoFit/>
          </a:bodyPr>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body" idx="1"/>
          </p:nvPr>
        </p:nvSpPr>
        <p:spPr>
          <a:xfrm>
            <a:off x="342900" y="2278380"/>
            <a:ext cx="6172200" cy="653796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331720" y="9212580"/>
            <a:ext cx="2194560" cy="4953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42900" y="9212580"/>
            <a:ext cx="1577340" cy="495300"/>
          </a:xfrm>
          <a:prstGeom prst="rect">
            <a:avLst/>
          </a:prstGeom>
        </p:spPr>
        <p:txBody>
          <a:bodyPr wrap="square" lIns="0" tIns="0" rIns="0" bIns="0">
            <a:spAutoFit/>
          </a:bodyPr>
          <a:lstStyle>
            <a:lvl1pPr algn="l">
              <a:defRPr>
                <a:solidFill>
                  <a:schemeClr val="tx1">
                    <a:tint val="75000"/>
                  </a:schemeClr>
                </a:solidFill>
              </a:defRPr>
            </a:lvl1pPr>
          </a:lstStyle>
          <a:p>
            <a:fld id="{3287B639-15FA-495F-A080-22363F8B8E59}" type="datetime1">
              <a:rPr lang="en-US" smtClean="0"/>
              <a:t>18-Feb-22</a:t>
            </a:fld>
            <a:endParaRPr lang="en-US"/>
          </a:p>
        </p:txBody>
      </p:sp>
      <p:sp>
        <p:nvSpPr>
          <p:cNvPr id="6" name="Holder 6"/>
          <p:cNvSpPr>
            <a:spLocks noGrp="1"/>
          </p:cNvSpPr>
          <p:nvPr>
            <p:ph type="sldNum" sz="quarter" idx="7"/>
          </p:nvPr>
        </p:nvSpPr>
        <p:spPr>
          <a:xfrm>
            <a:off x="4937760" y="9212580"/>
            <a:ext cx="1577340" cy="4953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0338" y="914400"/>
            <a:ext cx="3997325" cy="289182"/>
          </a:xfrm>
          <a:prstGeom prst="rect">
            <a:avLst/>
          </a:prstGeom>
        </p:spPr>
        <p:txBody>
          <a:bodyPr vert="horz" wrap="square" lIns="0" tIns="12065" rIns="0" bIns="0" rtlCol="0">
            <a:spAutoFit/>
          </a:bodyPr>
          <a:lstStyle/>
          <a:p>
            <a:pPr marL="12700" algn="ctr">
              <a:lnSpc>
                <a:spcPct val="100000"/>
              </a:lnSpc>
              <a:spcBef>
                <a:spcPts val="95"/>
              </a:spcBef>
            </a:pPr>
            <a:r>
              <a:rPr sz="1800" spc="-10" dirty="0"/>
              <a:t>Green</a:t>
            </a:r>
            <a:r>
              <a:rPr sz="1800" dirty="0"/>
              <a:t> </a:t>
            </a:r>
            <a:r>
              <a:rPr sz="1800" spc="-5" dirty="0"/>
              <a:t>University </a:t>
            </a:r>
            <a:r>
              <a:rPr sz="1800" spc="-25" dirty="0"/>
              <a:t>of</a:t>
            </a:r>
            <a:r>
              <a:rPr sz="1800" spc="-15" dirty="0"/>
              <a:t> </a:t>
            </a:r>
            <a:r>
              <a:rPr sz="1800" spc="-5" dirty="0"/>
              <a:t>Bangladesh</a:t>
            </a:r>
          </a:p>
        </p:txBody>
      </p:sp>
      <p:pic>
        <p:nvPicPr>
          <p:cNvPr id="4" name="object 4"/>
          <p:cNvPicPr/>
          <p:nvPr/>
        </p:nvPicPr>
        <p:blipFill>
          <a:blip r:embed="rId2" cstate="print"/>
          <a:stretch>
            <a:fillRect/>
          </a:stretch>
        </p:blipFill>
        <p:spPr>
          <a:xfrm>
            <a:off x="3064315" y="152400"/>
            <a:ext cx="729371" cy="705210"/>
          </a:xfrm>
          <a:prstGeom prst="rect">
            <a:avLst/>
          </a:prstGeom>
        </p:spPr>
      </p:pic>
      <p:sp>
        <p:nvSpPr>
          <p:cNvPr id="8" name="TextBox 7">
            <a:extLst>
              <a:ext uri="{FF2B5EF4-FFF2-40B4-BE49-F238E27FC236}">
                <a16:creationId xmlns:a16="http://schemas.microsoft.com/office/drawing/2014/main" id="{36AF41B4-5832-486B-8C02-0DBD93140D7D}"/>
              </a:ext>
            </a:extLst>
          </p:cNvPr>
          <p:cNvSpPr txBox="1"/>
          <p:nvPr/>
        </p:nvSpPr>
        <p:spPr>
          <a:xfrm>
            <a:off x="1049985" y="1319922"/>
            <a:ext cx="4785477" cy="738664"/>
          </a:xfrm>
          <a:prstGeom prst="rect">
            <a:avLst/>
          </a:prstGeom>
          <a:noFill/>
        </p:spPr>
        <p:txBody>
          <a:bodyPr wrap="none" rtlCol="0">
            <a:spAutoFit/>
          </a:bodyPr>
          <a:lstStyle/>
          <a:p>
            <a:pPr algn="ctr"/>
            <a:r>
              <a:rPr lang="en-US" sz="1400" b="1" dirty="0">
                <a:latin typeface="Cambria" panose="02040503050406030204" pitchFamily="18" charset="0"/>
                <a:ea typeface="Cambria" panose="02040503050406030204" pitchFamily="18" charset="0"/>
              </a:rPr>
              <a:t>Department of Computer Science and Engineering (CSE)</a:t>
            </a:r>
          </a:p>
          <a:p>
            <a:pPr algn="ctr"/>
            <a:r>
              <a:rPr lang="en-US" sz="1400" dirty="0">
                <a:latin typeface="Cambria" panose="02040503050406030204" pitchFamily="18" charset="0"/>
                <a:ea typeface="Cambria" panose="02040503050406030204" pitchFamily="18" charset="0"/>
              </a:rPr>
              <a:t>Faculty of Sciences and Engineering</a:t>
            </a:r>
          </a:p>
          <a:p>
            <a:pPr algn="ctr"/>
            <a:r>
              <a:rPr lang="en-US" sz="1400" dirty="0">
                <a:latin typeface="Cambria" panose="02040503050406030204" pitchFamily="18" charset="0"/>
                <a:ea typeface="Cambria" panose="02040503050406030204" pitchFamily="18" charset="0"/>
              </a:rPr>
              <a:t>Semester: Spring, Year: 2022, B.Sc. in CSE (DAY)</a:t>
            </a:r>
          </a:p>
        </p:txBody>
      </p:sp>
      <p:sp>
        <p:nvSpPr>
          <p:cNvPr id="9" name="TextBox 8">
            <a:extLst>
              <a:ext uri="{FF2B5EF4-FFF2-40B4-BE49-F238E27FC236}">
                <a16:creationId xmlns:a16="http://schemas.microsoft.com/office/drawing/2014/main" id="{1AFFEC96-4D28-49B7-95A7-97E5F1EF6DA7}"/>
              </a:ext>
            </a:extLst>
          </p:cNvPr>
          <p:cNvSpPr txBox="1"/>
          <p:nvPr/>
        </p:nvSpPr>
        <p:spPr>
          <a:xfrm>
            <a:off x="1002760" y="2339370"/>
            <a:ext cx="4879926" cy="830997"/>
          </a:xfrm>
          <a:prstGeom prst="rect">
            <a:avLst/>
          </a:prstGeom>
          <a:noFill/>
        </p:spPr>
        <p:txBody>
          <a:bodyPr wrap="none" rtlCol="0">
            <a:spAutoFit/>
          </a:bodyPr>
          <a:lstStyle/>
          <a:p>
            <a:pPr algn="ctr"/>
            <a:r>
              <a:rPr lang="en-US" sz="1200" b="1" dirty="0">
                <a:latin typeface="Cambria" panose="02040503050406030204" pitchFamily="18" charset="0"/>
                <a:ea typeface="Cambria" panose="02040503050406030204" pitchFamily="18" charset="0"/>
              </a:rPr>
              <a:t>LAB REPORT NO # 02</a:t>
            </a:r>
          </a:p>
          <a:p>
            <a:pPr algn="ctr"/>
            <a:endParaRPr lang="en-US" sz="1200" b="1" dirty="0">
              <a:latin typeface="Cambria" panose="02040503050406030204" pitchFamily="18" charset="0"/>
              <a:ea typeface="Cambria" panose="02040503050406030204" pitchFamily="18" charset="0"/>
            </a:endParaRPr>
          </a:p>
          <a:p>
            <a:pPr algn="ctr"/>
            <a:r>
              <a:rPr lang="en-US" sz="1200" b="1" dirty="0">
                <a:latin typeface="Cambria" panose="02040503050406030204" pitchFamily="18" charset="0"/>
                <a:ea typeface="Cambria" panose="02040503050406030204" pitchFamily="18" charset="0"/>
              </a:rPr>
              <a:t>Course Title: Structured Programming Lab</a:t>
            </a:r>
          </a:p>
          <a:p>
            <a:pPr algn="ctr"/>
            <a:r>
              <a:rPr lang="en-US" sz="1200" b="1" dirty="0">
                <a:latin typeface="Cambria" panose="02040503050406030204" pitchFamily="18" charset="0"/>
                <a:ea typeface="Cambria" panose="02040503050406030204" pitchFamily="18" charset="0"/>
              </a:rPr>
              <a:t>Course Code: CSE 104		Section: CSE 213 - DB (PC)</a:t>
            </a:r>
          </a:p>
        </p:txBody>
      </p:sp>
      <p:sp>
        <p:nvSpPr>
          <p:cNvPr id="10" name="TextBox 9">
            <a:extLst>
              <a:ext uri="{FF2B5EF4-FFF2-40B4-BE49-F238E27FC236}">
                <a16:creationId xmlns:a16="http://schemas.microsoft.com/office/drawing/2014/main" id="{9AB25247-9041-41B7-97BE-7DEFCAA6339B}"/>
              </a:ext>
            </a:extLst>
          </p:cNvPr>
          <p:cNvSpPr txBox="1"/>
          <p:nvPr/>
        </p:nvSpPr>
        <p:spPr>
          <a:xfrm>
            <a:off x="381000" y="3581400"/>
            <a:ext cx="6077970" cy="430887"/>
          </a:xfrm>
          <a:prstGeom prst="rect">
            <a:avLst/>
          </a:prstGeom>
          <a:noFill/>
        </p:spPr>
        <p:txBody>
          <a:bodyPr wrap="square" rtlCol="0">
            <a:spAutoFit/>
          </a:bodyPr>
          <a:lstStyle/>
          <a:p>
            <a:r>
              <a:rPr lang="en-US" sz="1100" b="1" dirty="0">
                <a:latin typeface="Arial" panose="020B0604020202020204" pitchFamily="34" charset="0"/>
                <a:cs typeface="Arial" panose="020B0604020202020204" pitchFamily="34" charset="0"/>
              </a:rPr>
              <a:t>Lab Experiment Name(s):</a:t>
            </a:r>
          </a:p>
          <a:p>
            <a:endParaRPr lang="en-US" sz="1100" dirty="0">
              <a:latin typeface="Arial" panose="020B0604020202020204" pitchFamily="34" charset="0"/>
              <a:cs typeface="Arial" panose="020B0604020202020204" pitchFamily="34" charset="0"/>
            </a:endParaRPr>
          </a:p>
        </p:txBody>
      </p:sp>
      <p:graphicFrame>
        <p:nvGraphicFramePr>
          <p:cNvPr id="12" name="Table 11">
            <a:extLst>
              <a:ext uri="{FF2B5EF4-FFF2-40B4-BE49-F238E27FC236}">
                <a16:creationId xmlns:a16="http://schemas.microsoft.com/office/drawing/2014/main" id="{88296518-AB27-4390-9BC8-5DE7A7559DEC}"/>
              </a:ext>
            </a:extLst>
          </p:cNvPr>
          <p:cNvGraphicFramePr>
            <a:graphicFrameLocks noGrp="1"/>
          </p:cNvGraphicFramePr>
          <p:nvPr>
            <p:extLst>
              <p:ext uri="{D42A27DB-BD31-4B8C-83A1-F6EECF244321}">
                <p14:modId xmlns:p14="http://schemas.microsoft.com/office/powerpoint/2010/main" val="1909177578"/>
              </p:ext>
            </p:extLst>
          </p:nvPr>
        </p:nvGraphicFramePr>
        <p:xfrm>
          <a:off x="457200" y="5775959"/>
          <a:ext cx="6077970" cy="777240"/>
        </p:xfrm>
        <a:graphic>
          <a:graphicData uri="http://schemas.openxmlformats.org/drawingml/2006/table">
            <a:tbl>
              <a:tblPr firstRow="1" bandRow="1">
                <a:tableStyleId>{5940675A-B579-460E-94D1-54222C63F5DA}</a:tableStyleId>
              </a:tblPr>
              <a:tblGrid>
                <a:gridCol w="3038985">
                  <a:extLst>
                    <a:ext uri="{9D8B030D-6E8A-4147-A177-3AD203B41FA5}">
                      <a16:colId xmlns:a16="http://schemas.microsoft.com/office/drawing/2014/main" val="3216153980"/>
                    </a:ext>
                  </a:extLst>
                </a:gridCol>
                <a:gridCol w="3038985">
                  <a:extLst>
                    <a:ext uri="{9D8B030D-6E8A-4147-A177-3AD203B41FA5}">
                      <a16:colId xmlns:a16="http://schemas.microsoft.com/office/drawing/2014/main" val="1124543900"/>
                    </a:ext>
                  </a:extLst>
                </a:gridCol>
              </a:tblGrid>
              <a:tr h="215444">
                <a:tc gridSpan="2">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Student Details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dirty="0"/>
                    </a:p>
                  </a:txBody>
                  <a:tcPr anchor="ctr"/>
                </a:tc>
                <a:extLst>
                  <a:ext uri="{0D108BD9-81ED-4DB2-BD59-A6C34878D82A}">
                    <a16:rowId xmlns:a16="http://schemas.microsoft.com/office/drawing/2014/main" val="2727054293"/>
                  </a:ext>
                </a:extLst>
              </a:tr>
              <a:tr h="215444">
                <a:tc>
                  <a:txBody>
                    <a:bodyPr/>
                    <a:lstStyle/>
                    <a:p>
                      <a:pPr algn="ctr"/>
                      <a:r>
                        <a:rPr lang="en-US" sz="1100" dirty="0">
                          <a:latin typeface="Verdana" panose="020B0604030504040204" pitchFamily="34" charset="0"/>
                          <a:ea typeface="Verdana" panose="020B0604030504040204" pitchFamily="34" charset="0"/>
                          <a:cs typeface="Times New Roman" panose="02020603050405020304" pitchFamily="18" charset="0"/>
                        </a:rPr>
                        <a:t>Name</a:t>
                      </a:r>
                    </a:p>
                  </a:txBody>
                  <a:tcPr anchor="ctr"/>
                </a:tc>
                <a:tc>
                  <a:txBody>
                    <a:bodyPr/>
                    <a:lstStyle/>
                    <a:p>
                      <a:pPr algn="ctr"/>
                      <a:r>
                        <a:rPr lang="en-US" sz="1100" dirty="0">
                          <a:latin typeface="Verdana" panose="020B0604030504040204" pitchFamily="34" charset="0"/>
                          <a:ea typeface="Verdana" panose="020B0604030504040204" pitchFamily="34" charset="0"/>
                          <a:cs typeface="Times New Roman" panose="02020603050405020304" pitchFamily="18" charset="0"/>
                        </a:rPr>
                        <a:t>ID</a:t>
                      </a:r>
                    </a:p>
                  </a:txBody>
                  <a:tcPr anchor="ctr"/>
                </a:tc>
                <a:extLst>
                  <a:ext uri="{0D108BD9-81ED-4DB2-BD59-A6C34878D82A}">
                    <a16:rowId xmlns:a16="http://schemas.microsoft.com/office/drawing/2014/main" val="436934511"/>
                  </a:ext>
                </a:extLst>
              </a:tr>
              <a:tr h="215444">
                <a:tc>
                  <a:txBody>
                    <a:bodyPr/>
                    <a:lstStyle/>
                    <a:p>
                      <a:pPr algn="ctr"/>
                      <a:r>
                        <a:rPr lang="en-US" sz="1100" dirty="0">
                          <a:latin typeface="Verdana" panose="020B0604030504040204" pitchFamily="34" charset="0"/>
                          <a:ea typeface="Verdana" panose="020B0604030504040204" pitchFamily="34" charset="0"/>
                          <a:cs typeface="Times New Roman" panose="02020603050405020304" pitchFamily="18" charset="0"/>
                        </a:rPr>
                        <a:t>Md. Shahidul Islam </a:t>
                      </a:r>
                      <a:r>
                        <a:rPr lang="en-US" sz="1100" dirty="0" err="1">
                          <a:latin typeface="Verdana" panose="020B0604030504040204" pitchFamily="34" charset="0"/>
                          <a:ea typeface="Verdana" panose="020B0604030504040204" pitchFamily="34" charset="0"/>
                          <a:cs typeface="Times New Roman" panose="02020603050405020304" pitchFamily="18" charset="0"/>
                        </a:rPr>
                        <a:t>Prodhan</a:t>
                      </a:r>
                      <a:endParaRPr lang="en-US" sz="1100" dirty="0">
                        <a:latin typeface="Verdana" panose="020B0604030504040204" pitchFamily="34" charset="0"/>
                        <a:ea typeface="Verdana" panose="020B0604030504040204" pitchFamily="34" charset="0"/>
                        <a:cs typeface="Times New Roman" panose="02020603050405020304" pitchFamily="18" charset="0"/>
                      </a:endParaRPr>
                    </a:p>
                  </a:txBody>
                  <a:tcPr anchor="ctr"/>
                </a:tc>
                <a:tc>
                  <a:txBody>
                    <a:bodyPr/>
                    <a:lstStyle/>
                    <a:p>
                      <a:pPr algn="ctr"/>
                      <a:r>
                        <a:rPr lang="en-US" sz="1100" dirty="0">
                          <a:latin typeface="Verdana" panose="020B0604030504040204" pitchFamily="34" charset="0"/>
                          <a:ea typeface="Verdana" panose="020B0604030504040204" pitchFamily="34" charset="0"/>
                          <a:cs typeface="Times New Roman" panose="02020603050405020304" pitchFamily="18" charset="0"/>
                        </a:rPr>
                        <a:t>213902017</a:t>
                      </a:r>
                    </a:p>
                  </a:txBody>
                  <a:tcPr anchor="ctr"/>
                </a:tc>
                <a:extLst>
                  <a:ext uri="{0D108BD9-81ED-4DB2-BD59-A6C34878D82A}">
                    <a16:rowId xmlns:a16="http://schemas.microsoft.com/office/drawing/2014/main" val="1336295084"/>
                  </a:ext>
                </a:extLst>
              </a:tr>
            </a:tbl>
          </a:graphicData>
        </a:graphic>
      </p:graphicFrame>
      <p:graphicFrame>
        <p:nvGraphicFramePr>
          <p:cNvPr id="14" name="Table 13">
            <a:extLst>
              <a:ext uri="{FF2B5EF4-FFF2-40B4-BE49-F238E27FC236}">
                <a16:creationId xmlns:a16="http://schemas.microsoft.com/office/drawing/2014/main" id="{896ABBD9-7A95-4313-9E7B-75240961AFBE}"/>
              </a:ext>
            </a:extLst>
          </p:cNvPr>
          <p:cNvGraphicFramePr>
            <a:graphicFrameLocks noGrp="1"/>
          </p:cNvGraphicFramePr>
          <p:nvPr>
            <p:extLst>
              <p:ext uri="{D42A27DB-BD31-4B8C-83A1-F6EECF244321}">
                <p14:modId xmlns:p14="http://schemas.microsoft.com/office/powerpoint/2010/main" val="4213809272"/>
              </p:ext>
            </p:extLst>
          </p:nvPr>
        </p:nvGraphicFramePr>
        <p:xfrm>
          <a:off x="457200" y="6781799"/>
          <a:ext cx="6077970" cy="1112520"/>
        </p:xfrm>
        <a:graphic>
          <a:graphicData uri="http://schemas.openxmlformats.org/drawingml/2006/table">
            <a:tbl>
              <a:tblPr firstRow="1" bandRow="1">
                <a:tableStyleId>{5940675A-B579-460E-94D1-54222C63F5DA}</a:tableStyleId>
              </a:tblPr>
              <a:tblGrid>
                <a:gridCol w="6077970">
                  <a:extLst>
                    <a:ext uri="{9D8B030D-6E8A-4147-A177-3AD203B41FA5}">
                      <a16:colId xmlns:a16="http://schemas.microsoft.com/office/drawing/2014/main" val="3126370189"/>
                    </a:ext>
                  </a:extLst>
                </a:gridCol>
              </a:tblGrid>
              <a:tr h="370840">
                <a:tc>
                  <a:txBody>
                    <a:bodyPr/>
                    <a:lstStyle/>
                    <a:p>
                      <a:r>
                        <a:rPr lang="en-US" sz="1100" b="1" dirty="0">
                          <a:latin typeface="Verdana" panose="020B0604030504040204" pitchFamily="34" charset="0"/>
                          <a:ea typeface="Verdana" panose="020B0604030504040204" pitchFamily="34" charset="0"/>
                        </a:rPr>
                        <a:t>Lab Date: </a:t>
                      </a:r>
                      <a:r>
                        <a:rPr lang="en-US" sz="1100" b="0" dirty="0">
                          <a:latin typeface="Verdana" panose="020B0604030504040204" pitchFamily="34" charset="0"/>
                          <a:ea typeface="Verdana" panose="020B0604030504040204" pitchFamily="34" charset="0"/>
                        </a:rPr>
                        <a:t>12 February 2022</a:t>
                      </a:r>
                      <a:endParaRPr lang="en-US" sz="1100" b="1" dirty="0">
                        <a:latin typeface="Verdana" panose="020B0604030504040204" pitchFamily="34" charset="0"/>
                        <a:ea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2041023"/>
                  </a:ext>
                </a:extLst>
              </a:tr>
              <a:tr h="370840">
                <a:tc>
                  <a:txBody>
                    <a:bodyPr/>
                    <a:lstStyle/>
                    <a:p>
                      <a:r>
                        <a:rPr lang="en-US" sz="1100" b="1" dirty="0">
                          <a:latin typeface="Verdana" panose="020B0604030504040204" pitchFamily="34" charset="0"/>
                          <a:ea typeface="Verdana" panose="020B0604030504040204" pitchFamily="34" charset="0"/>
                        </a:rPr>
                        <a:t>Submission Date: </a:t>
                      </a:r>
                      <a:r>
                        <a:rPr lang="en-US" sz="1100" b="0" dirty="0">
                          <a:latin typeface="Verdana" panose="020B0604030504040204" pitchFamily="34" charset="0"/>
                          <a:ea typeface="Verdana" panose="020B0604030504040204" pitchFamily="34" charset="0"/>
                        </a:rPr>
                        <a:t>18 February 2022</a:t>
                      </a:r>
                      <a:endParaRPr lang="en-US" sz="1100" b="1" dirty="0">
                        <a:latin typeface="Verdana" panose="020B0604030504040204" pitchFamily="34" charset="0"/>
                        <a:ea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4526959"/>
                  </a:ext>
                </a:extLst>
              </a:tr>
              <a:tr h="370840">
                <a:tc>
                  <a:txBody>
                    <a:bodyPr/>
                    <a:lstStyle/>
                    <a:p>
                      <a:r>
                        <a:rPr lang="en-US" sz="1100" b="1" dirty="0">
                          <a:latin typeface="Verdana" panose="020B0604030504040204" pitchFamily="34" charset="0"/>
                          <a:ea typeface="Verdana" panose="020B0604030504040204" pitchFamily="34" charset="0"/>
                        </a:rPr>
                        <a:t>Course Teacher’s Name: </a:t>
                      </a:r>
                      <a:r>
                        <a:rPr lang="en-US" sz="1100" b="0" dirty="0">
                          <a:latin typeface="Verdana" panose="020B0604030504040204" pitchFamily="34" charset="0"/>
                          <a:ea typeface="Verdana" panose="020B0604030504040204" pitchFamily="34" charset="0"/>
                        </a:rPr>
                        <a:t>Md. </a:t>
                      </a:r>
                      <a:r>
                        <a:rPr lang="en-US" sz="1100" b="0" dirty="0" err="1">
                          <a:latin typeface="Verdana" panose="020B0604030504040204" pitchFamily="34" charset="0"/>
                          <a:ea typeface="Verdana" panose="020B0604030504040204" pitchFamily="34" charset="0"/>
                        </a:rPr>
                        <a:t>Solaiman</a:t>
                      </a:r>
                      <a:r>
                        <a:rPr lang="en-US" sz="1100" b="0" dirty="0">
                          <a:latin typeface="Verdana" panose="020B0604030504040204" pitchFamily="34" charset="0"/>
                          <a:ea typeface="Verdana" panose="020B0604030504040204" pitchFamily="34" charset="0"/>
                        </a:rPr>
                        <a:t> Mia, Assistant Professor.</a:t>
                      </a:r>
                      <a:endParaRPr lang="en-US" sz="1100" b="1" dirty="0">
                        <a:latin typeface="Verdana" panose="020B0604030504040204" pitchFamily="34" charset="0"/>
                        <a:ea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1108089"/>
                  </a:ext>
                </a:extLst>
              </a:tr>
            </a:tbl>
          </a:graphicData>
        </a:graphic>
      </p:graphicFrame>
      <p:sp>
        <p:nvSpPr>
          <p:cNvPr id="15" name="TextBox 14">
            <a:extLst>
              <a:ext uri="{FF2B5EF4-FFF2-40B4-BE49-F238E27FC236}">
                <a16:creationId xmlns:a16="http://schemas.microsoft.com/office/drawing/2014/main" id="{08831DCA-57FB-4C1F-B8A4-BB6E3B50FD52}"/>
              </a:ext>
            </a:extLst>
          </p:cNvPr>
          <p:cNvSpPr txBox="1"/>
          <p:nvPr/>
        </p:nvSpPr>
        <p:spPr>
          <a:xfrm>
            <a:off x="1126927" y="7983378"/>
            <a:ext cx="4604146" cy="246221"/>
          </a:xfrm>
          <a:prstGeom prst="rect">
            <a:avLst/>
          </a:prstGeom>
          <a:noFill/>
        </p:spPr>
        <p:txBody>
          <a:bodyPr wrap="none" rtlCol="0">
            <a:spAutoFit/>
          </a:bodyPr>
          <a:lstStyle/>
          <a:p>
            <a:r>
              <a:rPr lang="en-US" sz="1000" b="1" dirty="0">
                <a:latin typeface="Verdana" panose="020B0604030504040204" pitchFamily="34" charset="0"/>
                <a:ea typeface="Verdana" panose="020B0604030504040204" pitchFamily="34" charset="0"/>
                <a:cs typeface="Times New Roman" panose="02020603050405020304" pitchFamily="18" charset="0"/>
              </a:rPr>
              <a:t>[For Teacher’s use only: </a:t>
            </a:r>
            <a:r>
              <a:rPr lang="en-US" sz="1000" b="1" dirty="0">
                <a:solidFill>
                  <a:schemeClr val="tx2">
                    <a:lumMod val="75000"/>
                  </a:schemeClr>
                </a:solidFill>
                <a:latin typeface="Verdana" panose="020B0604030504040204" pitchFamily="34" charset="0"/>
                <a:ea typeface="Verdana" panose="020B0604030504040204" pitchFamily="34" charset="0"/>
                <a:cs typeface="Times New Roman" panose="02020603050405020304" pitchFamily="18" charset="0"/>
              </a:rPr>
              <a:t>Don’t write anything inside this box</a:t>
            </a:r>
            <a:r>
              <a:rPr lang="en-US" sz="1000" b="1" dirty="0">
                <a:latin typeface="Verdana" panose="020B0604030504040204" pitchFamily="34" charset="0"/>
                <a:ea typeface="Verdana" panose="020B0604030504040204" pitchFamily="34" charset="0"/>
                <a:cs typeface="Times New Roman" panose="02020603050405020304" pitchFamily="18" charset="0"/>
              </a:rPr>
              <a:t>]</a:t>
            </a:r>
          </a:p>
        </p:txBody>
      </p:sp>
      <p:graphicFrame>
        <p:nvGraphicFramePr>
          <p:cNvPr id="17" name="Table 16">
            <a:extLst>
              <a:ext uri="{FF2B5EF4-FFF2-40B4-BE49-F238E27FC236}">
                <a16:creationId xmlns:a16="http://schemas.microsoft.com/office/drawing/2014/main" id="{3AB1B9C2-540B-4D82-B236-FE97A560DE60}"/>
              </a:ext>
            </a:extLst>
          </p:cNvPr>
          <p:cNvGraphicFramePr>
            <a:graphicFrameLocks noGrp="1"/>
          </p:cNvGraphicFramePr>
          <p:nvPr>
            <p:extLst>
              <p:ext uri="{D42A27DB-BD31-4B8C-83A1-F6EECF244321}">
                <p14:modId xmlns:p14="http://schemas.microsoft.com/office/powerpoint/2010/main" val="4254380361"/>
              </p:ext>
            </p:extLst>
          </p:nvPr>
        </p:nvGraphicFramePr>
        <p:xfrm>
          <a:off x="457200" y="8229599"/>
          <a:ext cx="6077970" cy="1219201"/>
        </p:xfrm>
        <a:graphic>
          <a:graphicData uri="http://schemas.openxmlformats.org/drawingml/2006/table">
            <a:tbl>
              <a:tblPr firstRow="1" bandRow="1">
                <a:tableStyleId>{5940675A-B579-460E-94D1-54222C63F5DA}</a:tableStyleId>
              </a:tblPr>
              <a:tblGrid>
                <a:gridCol w="3038985">
                  <a:extLst>
                    <a:ext uri="{9D8B030D-6E8A-4147-A177-3AD203B41FA5}">
                      <a16:colId xmlns:a16="http://schemas.microsoft.com/office/drawing/2014/main" val="3216153980"/>
                    </a:ext>
                  </a:extLst>
                </a:gridCol>
                <a:gridCol w="3038985">
                  <a:extLst>
                    <a:ext uri="{9D8B030D-6E8A-4147-A177-3AD203B41FA5}">
                      <a16:colId xmlns:a16="http://schemas.microsoft.com/office/drawing/2014/main" val="1124543900"/>
                    </a:ext>
                  </a:extLst>
                </a:gridCol>
              </a:tblGrid>
              <a:tr h="346365">
                <a:tc gridSpan="2">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Lab Report Status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dirty="0"/>
                    </a:p>
                  </a:txBody>
                  <a:tcPr anchor="ctr"/>
                </a:tc>
                <a:extLst>
                  <a:ext uri="{0D108BD9-81ED-4DB2-BD59-A6C34878D82A}">
                    <a16:rowId xmlns:a16="http://schemas.microsoft.com/office/drawing/2014/main" val="2727054293"/>
                  </a:ext>
                </a:extLst>
              </a:tr>
              <a:tr h="346365">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Marks:</a:t>
                      </a:r>
                    </a:p>
                  </a:txBody>
                  <a:tcPr anchor="ctr"/>
                </a:tc>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Signature:</a:t>
                      </a:r>
                    </a:p>
                  </a:txBody>
                  <a:tcPr anchor="ctr"/>
                </a:tc>
                <a:extLst>
                  <a:ext uri="{0D108BD9-81ED-4DB2-BD59-A6C34878D82A}">
                    <a16:rowId xmlns:a16="http://schemas.microsoft.com/office/drawing/2014/main" val="436934511"/>
                  </a:ext>
                </a:extLst>
              </a:tr>
              <a:tr h="526471">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Comments:</a:t>
                      </a:r>
                    </a:p>
                  </a:txBody>
                  <a:tcPr anchor="ctr"/>
                </a:tc>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Date:</a:t>
                      </a:r>
                    </a:p>
                  </a:txBody>
                  <a:tcPr anchor="ctr"/>
                </a:tc>
                <a:extLst>
                  <a:ext uri="{0D108BD9-81ED-4DB2-BD59-A6C34878D82A}">
                    <a16:rowId xmlns:a16="http://schemas.microsoft.com/office/drawing/2014/main" val="1336295084"/>
                  </a:ext>
                </a:extLst>
              </a:tr>
            </a:tbl>
          </a:graphicData>
        </a:graphic>
      </p:graphicFrame>
      <p:graphicFrame>
        <p:nvGraphicFramePr>
          <p:cNvPr id="19" name="Table 18">
            <a:extLst>
              <a:ext uri="{FF2B5EF4-FFF2-40B4-BE49-F238E27FC236}">
                <a16:creationId xmlns:a16="http://schemas.microsoft.com/office/drawing/2014/main" id="{B5368218-0917-476B-91B5-6E676CFEA8C2}"/>
              </a:ext>
            </a:extLst>
          </p:cNvPr>
          <p:cNvGraphicFramePr>
            <a:graphicFrameLocks noGrp="1"/>
          </p:cNvGraphicFramePr>
          <p:nvPr>
            <p:extLst>
              <p:ext uri="{D42A27DB-BD31-4B8C-83A1-F6EECF244321}">
                <p14:modId xmlns:p14="http://schemas.microsoft.com/office/powerpoint/2010/main" val="999378988"/>
              </p:ext>
            </p:extLst>
          </p:nvPr>
        </p:nvGraphicFramePr>
        <p:xfrm>
          <a:off x="404303" y="4121765"/>
          <a:ext cx="6049395" cy="907435"/>
        </p:xfrm>
        <a:graphic>
          <a:graphicData uri="http://schemas.openxmlformats.org/drawingml/2006/table">
            <a:tbl>
              <a:tblPr firstRow="1" firstCol="1" bandRow="1">
                <a:tableStyleId>{2D5ABB26-0587-4C30-8999-92F81FD0307C}</a:tableStyleId>
              </a:tblPr>
              <a:tblGrid>
                <a:gridCol w="6049395">
                  <a:extLst>
                    <a:ext uri="{9D8B030D-6E8A-4147-A177-3AD203B41FA5}">
                      <a16:colId xmlns:a16="http://schemas.microsoft.com/office/drawing/2014/main" val="747108001"/>
                    </a:ext>
                  </a:extLst>
                </a:gridCol>
              </a:tblGrid>
              <a:tr h="907435">
                <a:tc>
                  <a:txBody>
                    <a:bodyPr/>
                    <a:lstStyle/>
                    <a:p>
                      <a:pPr marL="342900" marR="0" lvl="0" indent="-342900" algn="just" defTabSz="914400" eaLnBrk="1" fontAlgn="auto" latinLnBrk="0" hangingPunct="1">
                        <a:lnSpc>
                          <a:spcPct val="115000"/>
                        </a:lnSpc>
                        <a:spcBef>
                          <a:spcPts val="0"/>
                        </a:spcBef>
                        <a:spcAft>
                          <a:spcPts val="0"/>
                        </a:spcAft>
                        <a:buClrTx/>
                        <a:buSzTx/>
                        <a:buFont typeface="Wingdings" panose="05000000000000000000" pitchFamily="2" charset="2"/>
                        <a:buChar char="§"/>
                        <a:tabLst/>
                        <a:defRPr/>
                      </a:pPr>
                      <a:r>
                        <a:rPr lang="en-US" sz="1100" dirty="0">
                          <a:latin typeface="Verdana" panose="020B0604030504040204" pitchFamily="34" charset="0"/>
                          <a:ea typeface="Verdana" panose="020B0604030504040204" pitchFamily="34" charset="0"/>
                        </a:rPr>
                        <a:t>Lab Report for Performing Basic Algebraic Operations (Determining - Area, Temperature, Sum and Average) Using C.</a:t>
                      </a:r>
                    </a:p>
                  </a:txBody>
                  <a:tcPr marL="64857" marR="64857" marT="0" marB="0"/>
                </a:tc>
                <a:extLst>
                  <a:ext uri="{0D108BD9-81ED-4DB2-BD59-A6C34878D82A}">
                    <a16:rowId xmlns:a16="http://schemas.microsoft.com/office/drawing/2014/main" val="96555809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10E360-26A2-4FA4-8D0B-B33B29F97A3E}"/>
              </a:ext>
            </a:extLst>
          </p:cNvPr>
          <p:cNvSpPr>
            <a:spLocks noGrp="1"/>
          </p:cNvSpPr>
          <p:nvPr>
            <p:ph type="body" idx="1"/>
          </p:nvPr>
        </p:nvSpPr>
        <p:spPr>
          <a:xfrm>
            <a:off x="685800" y="838200"/>
            <a:ext cx="5486400" cy="8032968"/>
          </a:xfrm>
        </p:spPr>
        <p:txBody>
          <a:bodyPr/>
          <a:lstStyle/>
          <a:p>
            <a:pPr lvl="0" algn="just"/>
            <a:r>
              <a:rPr lang="en-US" sz="1400" b="1" dirty="0"/>
              <a:t>1. TITLE OF THE LAB EXPERIMENT</a:t>
            </a:r>
          </a:p>
          <a:p>
            <a:pPr lvl="0" algn="just"/>
            <a:endParaRPr lang="en-US" sz="1200" dirty="0"/>
          </a:p>
          <a:p>
            <a:pPr algn="just"/>
            <a:r>
              <a:rPr lang="en-US" sz="1200" dirty="0"/>
              <a:t>Lab Report for Performing Basic Algebraic Operations (Determining - Area, Temperature, Sum and Average) Using C.</a:t>
            </a:r>
          </a:p>
          <a:p>
            <a:pPr algn="just"/>
            <a:endParaRPr lang="en-US" sz="1200" dirty="0"/>
          </a:p>
          <a:p>
            <a:pPr algn="just"/>
            <a:r>
              <a:rPr lang="en-US" sz="1400" b="1" dirty="0"/>
              <a:t>2. OBJECTIVES</a:t>
            </a:r>
          </a:p>
          <a:p>
            <a:pPr algn="just"/>
            <a:r>
              <a:rPr lang="en-US" sz="1200" dirty="0"/>
              <a:t> </a:t>
            </a:r>
          </a:p>
          <a:p>
            <a:pPr algn="just"/>
            <a:r>
              <a:rPr lang="en-US" sz="1200" dirty="0"/>
              <a:t>In the first problem, one side of a square is defined and then we simply multiply with itself. Then, in the second and third problems are quite similar, as it is an algebraic expression. For second problem, we take user input in Celsius scale and show the result in Fahrenheit scale, and for the third problem we take user input in Fahrenheit scale and show the result in Celsius scale. Last problem, it is a simple total sum from user input for five different subjects and we simply divide by the number of the total sum for average.</a:t>
            </a:r>
          </a:p>
          <a:p>
            <a:pPr algn="just"/>
            <a:r>
              <a:rPr lang="en-US" sz="1200" dirty="0"/>
              <a:t> </a:t>
            </a:r>
          </a:p>
          <a:p>
            <a:pPr algn="just"/>
            <a:r>
              <a:rPr lang="en-US" sz="1400" b="1" dirty="0"/>
              <a:t>3. PROCEDURE </a:t>
            </a:r>
          </a:p>
          <a:p>
            <a:pPr algn="just"/>
            <a:r>
              <a:rPr lang="en-US" sz="1200" dirty="0"/>
              <a:t> </a:t>
            </a:r>
          </a:p>
          <a:p>
            <a:pPr algn="just" defTabSz="457200"/>
            <a:r>
              <a:rPr lang="en-US" sz="1200" i="1" dirty="0"/>
              <a:t>Problem 1: Area of a Square, take length of one side as user input.</a:t>
            </a:r>
          </a:p>
          <a:p>
            <a:pPr algn="just" defTabSz="457200"/>
            <a:r>
              <a:rPr lang="en-US" sz="1200" dirty="0"/>
              <a:t>	At first write the basic structure of C program. Then inside main function we declare two variables x and area and then store integer value. We take one side of a square from user using </a:t>
            </a:r>
            <a:r>
              <a:rPr lang="en-US" sz="1200" dirty="0" err="1"/>
              <a:t>scanf</a:t>
            </a:r>
            <a:r>
              <a:rPr lang="en-US" sz="1200" dirty="0"/>
              <a:t> function and multiply with itself, as we know area of a square is x^2. And after that we can show the area of the square using “</a:t>
            </a:r>
            <a:r>
              <a:rPr lang="en-US" sz="1200" dirty="0" err="1"/>
              <a:t>printf</a:t>
            </a:r>
            <a:r>
              <a:rPr lang="en-US" sz="1200" dirty="0"/>
              <a:t>” function.</a:t>
            </a:r>
          </a:p>
          <a:p>
            <a:pPr algn="just" defTabSz="457200"/>
            <a:endParaRPr lang="en-US" sz="1200" dirty="0"/>
          </a:p>
          <a:p>
            <a:pPr algn="just" defTabSz="457200"/>
            <a:r>
              <a:rPr lang="en-US" sz="1200" i="1" dirty="0"/>
              <a:t>Problem 2: Temperature in °Celsius and convert it into °Fahrenheit.</a:t>
            </a:r>
          </a:p>
          <a:p>
            <a:pPr algn="just" defTabSz="457200"/>
            <a:r>
              <a:rPr lang="en-US" sz="1200" dirty="0"/>
              <a:t>	At first, we declare three variables C, F, Result - using float function because the result can be decimal. Then we take the user input in Celsius scale using </a:t>
            </a:r>
            <a:r>
              <a:rPr lang="en-US" sz="1200" dirty="0" err="1"/>
              <a:t>scanf</a:t>
            </a:r>
            <a:r>
              <a:rPr lang="en-US" sz="1200" dirty="0"/>
              <a:t> function. Now, we can write F=(9C+160)/5   this equation to show result in Fahrenheit scale. Lastly, we can show result in Fahrenheit scale for example: 42°C→107.599998°F .</a:t>
            </a:r>
          </a:p>
          <a:p>
            <a:pPr algn="just" defTabSz="457200"/>
            <a:endParaRPr lang="en-US" sz="1200" dirty="0"/>
          </a:p>
          <a:p>
            <a:pPr algn="just" defTabSz="457200"/>
            <a:r>
              <a:rPr lang="en-US" sz="1200" i="1" dirty="0"/>
              <a:t>Problem 3: Temperature in Fahrenheit(°F) and convert it into Celsius(°C).</a:t>
            </a:r>
          </a:p>
          <a:p>
            <a:pPr algn="just" defTabSz="457200"/>
            <a:r>
              <a:rPr lang="en-US" sz="1200" dirty="0"/>
              <a:t>	Just like Problem 3, we declare three variables C, F, Result - using float function because the result can be decimal. Then we take the user input in Fahrenheit scale using </a:t>
            </a:r>
            <a:r>
              <a:rPr lang="en-US" sz="1200" dirty="0" err="1"/>
              <a:t>scanf</a:t>
            </a:r>
            <a:r>
              <a:rPr lang="en-US" sz="1200" dirty="0"/>
              <a:t> function. Now, we can write C=(F-32)/1.8   this equation to show result in Celsius scale. Lastly, we can show result in Celsius scale for example: 98°F→36.666668°C.</a:t>
            </a:r>
          </a:p>
          <a:p>
            <a:pPr algn="just" defTabSz="457200"/>
            <a:endParaRPr lang="en-US" sz="1200" dirty="0"/>
          </a:p>
          <a:p>
            <a:pPr algn="just" defTabSz="457200"/>
            <a:r>
              <a:rPr lang="en-US" sz="1200" i="1" dirty="0"/>
              <a:t>Problem 4: Marks of five subjects and calculate total and average marks.</a:t>
            </a:r>
          </a:p>
          <a:p>
            <a:pPr algn="just" defTabSz="457200"/>
            <a:r>
              <a:rPr lang="en-US" sz="1200" dirty="0"/>
              <a:t>	Firstly, we declare required variables for the subjects as well as for total marks and average marks using float function as the results can be in decimal numbers. We take 5 individual subject marks as input for each of the subjects from user with the help of </a:t>
            </a:r>
            <a:r>
              <a:rPr lang="en-US" sz="1200" dirty="0" err="1"/>
              <a:t>scanf</a:t>
            </a:r>
            <a:r>
              <a:rPr lang="en-US" sz="1200" dirty="0"/>
              <a:t> function. Then we get the total marks for 5 subjects and show the result using </a:t>
            </a:r>
            <a:r>
              <a:rPr lang="en-US" sz="1200" dirty="0" err="1"/>
              <a:t>printf</a:t>
            </a:r>
            <a:r>
              <a:rPr lang="en-US" sz="1200" dirty="0"/>
              <a:t> function. Then we take the total marks and divide it by 5, the number of subjects for the average value. Lastly, we get the average marks of the subjects using </a:t>
            </a:r>
            <a:r>
              <a:rPr lang="en-US" sz="1200" dirty="0" err="1"/>
              <a:t>printf</a:t>
            </a:r>
            <a:r>
              <a:rPr lang="en-US" sz="1200" dirty="0"/>
              <a:t> function.</a:t>
            </a:r>
          </a:p>
          <a:p>
            <a:pPr algn="just" defTabSz="457200"/>
            <a:endParaRPr lang="en-US" sz="1200" dirty="0"/>
          </a:p>
        </p:txBody>
      </p:sp>
      <p:sp>
        <p:nvSpPr>
          <p:cNvPr id="4" name="Slide Number Placeholder 3">
            <a:extLst>
              <a:ext uri="{FF2B5EF4-FFF2-40B4-BE49-F238E27FC236}">
                <a16:creationId xmlns:a16="http://schemas.microsoft.com/office/drawing/2014/main" id="{92EBE328-A510-4A7E-8C5F-038D4ABCB165}"/>
              </a:ext>
            </a:extLst>
          </p:cNvPr>
          <p:cNvSpPr>
            <a:spLocks noGrp="1"/>
          </p:cNvSpPr>
          <p:nvPr>
            <p:ph type="sldNum" sz="quarter" idx="7"/>
          </p:nvPr>
        </p:nvSpPr>
        <p:spPr/>
        <p:txBody>
          <a:bodyPr/>
          <a:lstStyle/>
          <a:p>
            <a:fld id="{B6F15528-21DE-4FAA-801E-634DDDAF4B2B}" type="slidenum">
              <a:rPr lang="en-US" smtClean="0"/>
              <a:t>2</a:t>
            </a:fld>
            <a:endParaRPr lang="en-US"/>
          </a:p>
        </p:txBody>
      </p:sp>
    </p:spTree>
    <p:extLst>
      <p:ext uri="{BB962C8B-B14F-4D97-AF65-F5344CB8AC3E}">
        <p14:creationId xmlns:p14="http://schemas.microsoft.com/office/powerpoint/2010/main" val="1606103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B091D8-9A41-4F79-A7FB-6555F264E8EC}"/>
              </a:ext>
            </a:extLst>
          </p:cNvPr>
          <p:cNvSpPr>
            <a:spLocks noGrp="1"/>
          </p:cNvSpPr>
          <p:nvPr>
            <p:ph type="body" idx="1"/>
          </p:nvPr>
        </p:nvSpPr>
        <p:spPr>
          <a:xfrm>
            <a:off x="685800" y="685801"/>
            <a:ext cx="5486400" cy="10156627"/>
          </a:xfrm>
        </p:spPr>
        <p:txBody>
          <a:bodyPr/>
          <a:lstStyle/>
          <a:p>
            <a:pPr lvl="0"/>
            <a:r>
              <a:rPr lang="en-US" sz="1200" b="1" dirty="0"/>
              <a:t>4. IMPLEMENTATION</a:t>
            </a:r>
            <a:endParaRPr lang="en-US" sz="1200" dirty="0"/>
          </a:p>
          <a:p>
            <a:r>
              <a:rPr lang="en-US" sz="1200" dirty="0"/>
              <a:t> </a:t>
            </a:r>
          </a:p>
          <a:p>
            <a:r>
              <a:rPr lang="en-US" sz="1200" dirty="0"/>
              <a:t> </a:t>
            </a:r>
          </a:p>
          <a:p>
            <a:r>
              <a:rPr lang="en-US" sz="1200" i="1" dirty="0"/>
              <a:t>Problem 1: Area of a Square, take length of one side as user input. </a:t>
            </a:r>
          </a:p>
          <a:p>
            <a:endParaRPr lang="en-US" sz="1200" i="1" dirty="0"/>
          </a:p>
          <a:p>
            <a:endParaRPr lang="en-US" sz="1200" i="1" dirty="0"/>
          </a:p>
          <a:p>
            <a:endParaRPr lang="en-US" sz="1200" i="1" dirty="0"/>
          </a:p>
          <a:p>
            <a:endParaRPr lang="en-US" sz="1200" i="1" dirty="0"/>
          </a:p>
          <a:p>
            <a:endParaRPr lang="en-US" sz="1200" i="1"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200" i="1" dirty="0"/>
              <a:t>Problem 2: Temperature in °Celsius and convert it into °Fahrenheit. </a:t>
            </a:r>
          </a:p>
          <a:p>
            <a:endParaRPr lang="en-US" sz="1200" i="1" dirty="0"/>
          </a:p>
          <a:p>
            <a:endParaRPr lang="en-US" sz="1200" i="1" dirty="0"/>
          </a:p>
          <a:p>
            <a:endParaRPr lang="en-US" sz="1200" i="1" dirty="0"/>
          </a:p>
          <a:p>
            <a:endParaRPr lang="en-US" sz="1200" i="1"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p:txBody>
      </p:sp>
      <p:sp>
        <p:nvSpPr>
          <p:cNvPr id="13" name="Slide Number Placeholder 12">
            <a:extLst>
              <a:ext uri="{FF2B5EF4-FFF2-40B4-BE49-F238E27FC236}">
                <a16:creationId xmlns:a16="http://schemas.microsoft.com/office/drawing/2014/main" id="{A5F94E36-B28C-475D-8E2B-BA2CDE0C39F6}"/>
              </a:ext>
            </a:extLst>
          </p:cNvPr>
          <p:cNvSpPr>
            <a:spLocks noGrp="1"/>
          </p:cNvSpPr>
          <p:nvPr>
            <p:ph type="sldNum" sz="quarter" idx="7"/>
          </p:nvPr>
        </p:nvSpPr>
        <p:spPr/>
        <p:txBody>
          <a:bodyPr/>
          <a:lstStyle/>
          <a:p>
            <a:fld id="{B6F15528-21DE-4FAA-801E-634DDDAF4B2B}" type="slidenum">
              <a:rPr lang="en-US" smtClean="0"/>
              <a:t>3</a:t>
            </a:fld>
            <a:endParaRPr lang="en-US"/>
          </a:p>
        </p:txBody>
      </p:sp>
      <p:pic>
        <p:nvPicPr>
          <p:cNvPr id="2" name="Picture 1">
            <a:extLst>
              <a:ext uri="{FF2B5EF4-FFF2-40B4-BE49-F238E27FC236}">
                <a16:creationId xmlns:a16="http://schemas.microsoft.com/office/drawing/2014/main" id="{AEBAB7CE-B820-4665-AD89-C078272A850A}"/>
              </a:ext>
            </a:extLst>
          </p:cNvPr>
          <p:cNvPicPr>
            <a:picLocks noChangeAspect="1"/>
          </p:cNvPicPr>
          <p:nvPr/>
        </p:nvPicPr>
        <p:blipFill>
          <a:blip r:embed="rId3"/>
          <a:stretch>
            <a:fillRect/>
          </a:stretch>
        </p:blipFill>
        <p:spPr>
          <a:xfrm>
            <a:off x="767385" y="1905000"/>
            <a:ext cx="3752046" cy="2895600"/>
          </a:xfrm>
          <a:prstGeom prst="rect">
            <a:avLst/>
          </a:prstGeom>
        </p:spPr>
      </p:pic>
      <p:pic>
        <p:nvPicPr>
          <p:cNvPr id="7" name="Picture 6">
            <a:extLst>
              <a:ext uri="{FF2B5EF4-FFF2-40B4-BE49-F238E27FC236}">
                <a16:creationId xmlns:a16="http://schemas.microsoft.com/office/drawing/2014/main" id="{2FCCCFAB-308D-4D59-843C-539184762F6E}"/>
              </a:ext>
            </a:extLst>
          </p:cNvPr>
          <p:cNvPicPr>
            <a:picLocks noChangeAspect="1"/>
          </p:cNvPicPr>
          <p:nvPr/>
        </p:nvPicPr>
        <p:blipFill>
          <a:blip r:embed="rId4"/>
          <a:stretch>
            <a:fillRect/>
          </a:stretch>
        </p:blipFill>
        <p:spPr>
          <a:xfrm>
            <a:off x="767385" y="6096000"/>
            <a:ext cx="3804615" cy="2743200"/>
          </a:xfrm>
          <a:prstGeom prst="rect">
            <a:avLst/>
          </a:prstGeom>
        </p:spPr>
      </p:pic>
    </p:spTree>
    <p:extLst>
      <p:ext uri="{BB962C8B-B14F-4D97-AF65-F5344CB8AC3E}">
        <p14:creationId xmlns:p14="http://schemas.microsoft.com/office/powerpoint/2010/main" val="3643568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B091D8-9A41-4F79-A7FB-6555F264E8EC}"/>
              </a:ext>
            </a:extLst>
          </p:cNvPr>
          <p:cNvSpPr>
            <a:spLocks noGrp="1"/>
          </p:cNvSpPr>
          <p:nvPr>
            <p:ph type="body" idx="1"/>
          </p:nvPr>
        </p:nvSpPr>
        <p:spPr>
          <a:xfrm>
            <a:off x="685800" y="533400"/>
            <a:ext cx="5486400" cy="3693319"/>
          </a:xfrm>
        </p:spPr>
        <p:txBody>
          <a:bodyPr/>
          <a:lstStyle/>
          <a:p>
            <a:r>
              <a:rPr lang="en-US" sz="1200" i="1" dirty="0"/>
              <a:t>Problem 3: Temperature in Fahrenheit(°F) and convert it into Celsius(°C). </a:t>
            </a:r>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dirty="0"/>
          </a:p>
          <a:p>
            <a:r>
              <a:rPr lang="en-US" sz="1200" i="1" dirty="0"/>
              <a:t>Problem 4:Marks of five subjects and calculate total and average marks.</a:t>
            </a:r>
            <a:endParaRPr lang="en-US" sz="1200" dirty="0"/>
          </a:p>
          <a:p>
            <a:endParaRPr lang="en-US" sz="1200" dirty="0"/>
          </a:p>
        </p:txBody>
      </p:sp>
      <p:sp>
        <p:nvSpPr>
          <p:cNvPr id="9" name="Slide Number Placeholder 8">
            <a:extLst>
              <a:ext uri="{FF2B5EF4-FFF2-40B4-BE49-F238E27FC236}">
                <a16:creationId xmlns:a16="http://schemas.microsoft.com/office/drawing/2014/main" id="{C8CC1AF8-5A40-461A-8F9A-93A84569B60D}"/>
              </a:ext>
            </a:extLst>
          </p:cNvPr>
          <p:cNvSpPr>
            <a:spLocks noGrp="1"/>
          </p:cNvSpPr>
          <p:nvPr>
            <p:ph type="sldNum" sz="quarter" idx="7"/>
          </p:nvPr>
        </p:nvSpPr>
        <p:spPr/>
        <p:txBody>
          <a:bodyPr/>
          <a:lstStyle/>
          <a:p>
            <a:fld id="{B6F15528-21DE-4FAA-801E-634DDDAF4B2B}" type="slidenum">
              <a:rPr lang="en-US" smtClean="0"/>
              <a:t>4</a:t>
            </a:fld>
            <a:endParaRPr lang="en-US"/>
          </a:p>
        </p:txBody>
      </p:sp>
      <p:pic>
        <p:nvPicPr>
          <p:cNvPr id="5" name="Picture 4">
            <a:extLst>
              <a:ext uri="{FF2B5EF4-FFF2-40B4-BE49-F238E27FC236}">
                <a16:creationId xmlns:a16="http://schemas.microsoft.com/office/drawing/2014/main" id="{EE0D32FA-810D-4166-9FF7-EDEFCF253C70}"/>
              </a:ext>
            </a:extLst>
          </p:cNvPr>
          <p:cNvPicPr>
            <a:picLocks noChangeAspect="1"/>
          </p:cNvPicPr>
          <p:nvPr/>
        </p:nvPicPr>
        <p:blipFill>
          <a:blip r:embed="rId2"/>
          <a:stretch>
            <a:fillRect/>
          </a:stretch>
        </p:blipFill>
        <p:spPr>
          <a:xfrm>
            <a:off x="685800" y="1261223"/>
            <a:ext cx="3729790" cy="2167777"/>
          </a:xfrm>
          <a:prstGeom prst="rect">
            <a:avLst/>
          </a:prstGeom>
        </p:spPr>
      </p:pic>
      <p:pic>
        <p:nvPicPr>
          <p:cNvPr id="7" name="Picture 6">
            <a:extLst>
              <a:ext uri="{FF2B5EF4-FFF2-40B4-BE49-F238E27FC236}">
                <a16:creationId xmlns:a16="http://schemas.microsoft.com/office/drawing/2014/main" id="{15599CF0-CE76-4EB5-B179-975B283E429A}"/>
              </a:ext>
            </a:extLst>
          </p:cNvPr>
          <p:cNvPicPr>
            <a:picLocks noChangeAspect="1"/>
          </p:cNvPicPr>
          <p:nvPr/>
        </p:nvPicPr>
        <p:blipFill>
          <a:blip r:embed="rId3"/>
          <a:stretch>
            <a:fillRect/>
          </a:stretch>
        </p:blipFill>
        <p:spPr>
          <a:xfrm>
            <a:off x="685800" y="4284763"/>
            <a:ext cx="3729790" cy="5011637"/>
          </a:xfrm>
          <a:prstGeom prst="rect">
            <a:avLst/>
          </a:prstGeom>
        </p:spPr>
      </p:pic>
    </p:spTree>
    <p:extLst>
      <p:ext uri="{BB962C8B-B14F-4D97-AF65-F5344CB8AC3E}">
        <p14:creationId xmlns:p14="http://schemas.microsoft.com/office/powerpoint/2010/main" val="2127009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10E360-26A2-4FA4-8D0B-B33B29F97A3E}"/>
              </a:ext>
            </a:extLst>
          </p:cNvPr>
          <p:cNvSpPr>
            <a:spLocks noGrp="1"/>
          </p:cNvSpPr>
          <p:nvPr>
            <p:ph type="body" idx="1"/>
          </p:nvPr>
        </p:nvSpPr>
        <p:spPr>
          <a:xfrm>
            <a:off x="685800" y="721777"/>
            <a:ext cx="5526866" cy="7232749"/>
          </a:xfrm>
        </p:spPr>
        <p:txBody>
          <a:bodyPr/>
          <a:lstStyle/>
          <a:p>
            <a:pPr lvl="0"/>
            <a:r>
              <a:rPr lang="en-US" sz="1400" b="1" dirty="0"/>
              <a:t>5. TEST RESULT</a:t>
            </a:r>
            <a:endParaRPr lang="en-US" sz="1400" dirty="0"/>
          </a:p>
          <a:p>
            <a:r>
              <a:rPr lang="en-US" sz="1200" b="1" dirty="0"/>
              <a:t> </a:t>
            </a:r>
            <a:endParaRPr lang="en-US" sz="1200" dirty="0"/>
          </a:p>
          <a:p>
            <a:r>
              <a:rPr lang="en-US" sz="1200" i="1" dirty="0"/>
              <a:t>Problem 1:Area of a Square, take length of one side as user input.</a:t>
            </a:r>
            <a:endParaRPr lang="en-US" sz="1200" dirty="0"/>
          </a:p>
          <a:p>
            <a:r>
              <a:rPr lang="en-US" sz="1200" i="1" dirty="0"/>
              <a:t> </a:t>
            </a:r>
          </a:p>
          <a:p>
            <a:endParaRPr lang="en-US" sz="1200" i="1" dirty="0"/>
          </a:p>
          <a:p>
            <a:endParaRPr lang="en-US" sz="1200" i="1" dirty="0"/>
          </a:p>
          <a:p>
            <a:endParaRPr lang="en-US" sz="1200" i="1" dirty="0"/>
          </a:p>
          <a:p>
            <a:endParaRPr lang="en-US" sz="1200" i="1" dirty="0"/>
          </a:p>
          <a:p>
            <a:endParaRPr lang="en-US" sz="1200" i="1"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i="1" dirty="0"/>
          </a:p>
          <a:p>
            <a:endParaRPr lang="en-US" sz="1200" i="1" dirty="0"/>
          </a:p>
          <a:p>
            <a:endParaRPr lang="en-US" sz="1200" i="1" dirty="0"/>
          </a:p>
          <a:p>
            <a:r>
              <a:rPr lang="en-US" sz="1200" i="1" dirty="0"/>
              <a:t>Problem 2: Temperature in °Celsius and convert it into °Fahrenheit.</a:t>
            </a:r>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dirty="0"/>
          </a:p>
          <a:p>
            <a:endParaRPr lang="en-US" sz="1200" dirty="0"/>
          </a:p>
          <a:p>
            <a:endParaRPr lang="en-US" sz="1200" dirty="0"/>
          </a:p>
          <a:p>
            <a:endParaRPr lang="en-US" sz="1200" i="1" dirty="0"/>
          </a:p>
          <a:p>
            <a:endParaRPr lang="en-US" sz="1200" i="1" dirty="0"/>
          </a:p>
          <a:p>
            <a:endParaRPr lang="en-US" sz="1200" dirty="0"/>
          </a:p>
          <a:p>
            <a:endParaRPr lang="en-US" sz="1200" dirty="0"/>
          </a:p>
        </p:txBody>
      </p:sp>
      <p:sp>
        <p:nvSpPr>
          <p:cNvPr id="13" name="Slide Number Placeholder 12">
            <a:extLst>
              <a:ext uri="{FF2B5EF4-FFF2-40B4-BE49-F238E27FC236}">
                <a16:creationId xmlns:a16="http://schemas.microsoft.com/office/drawing/2014/main" id="{ABABCD47-5034-49CF-9617-6FB9D3AE5F98}"/>
              </a:ext>
            </a:extLst>
          </p:cNvPr>
          <p:cNvSpPr>
            <a:spLocks noGrp="1"/>
          </p:cNvSpPr>
          <p:nvPr>
            <p:ph type="sldNum" sz="quarter" idx="7"/>
          </p:nvPr>
        </p:nvSpPr>
        <p:spPr/>
        <p:txBody>
          <a:bodyPr/>
          <a:lstStyle/>
          <a:p>
            <a:fld id="{B6F15528-21DE-4FAA-801E-634DDDAF4B2B}" type="slidenum">
              <a:rPr lang="en-US" smtClean="0"/>
              <a:t>5</a:t>
            </a:fld>
            <a:endParaRPr lang="en-US"/>
          </a:p>
        </p:txBody>
      </p:sp>
      <p:pic>
        <p:nvPicPr>
          <p:cNvPr id="9" name="Picture 8">
            <a:extLst>
              <a:ext uri="{FF2B5EF4-FFF2-40B4-BE49-F238E27FC236}">
                <a16:creationId xmlns:a16="http://schemas.microsoft.com/office/drawing/2014/main" id="{058C0BCD-C182-4982-A9ED-651E619D36AB}"/>
              </a:ext>
            </a:extLst>
          </p:cNvPr>
          <p:cNvPicPr>
            <a:picLocks noChangeAspect="1"/>
          </p:cNvPicPr>
          <p:nvPr/>
        </p:nvPicPr>
        <p:blipFill rotWithShape="1">
          <a:blip r:embed="rId2">
            <a:extLst>
              <a:ext uri="{28A0092B-C50C-407E-A947-70E740481C1C}">
                <a14:useLocalDpi xmlns:a14="http://schemas.microsoft.com/office/drawing/2010/main" val="0"/>
              </a:ext>
            </a:extLst>
          </a:blip>
          <a:srcRect b="28264"/>
          <a:stretch/>
        </p:blipFill>
        <p:spPr>
          <a:xfrm>
            <a:off x="838200" y="3340228"/>
            <a:ext cx="5379720" cy="1307972"/>
          </a:xfrm>
          <a:prstGeom prst="rect">
            <a:avLst/>
          </a:prstGeom>
        </p:spPr>
      </p:pic>
      <p:pic>
        <p:nvPicPr>
          <p:cNvPr id="14" name="Picture 13">
            <a:extLst>
              <a:ext uri="{FF2B5EF4-FFF2-40B4-BE49-F238E27FC236}">
                <a16:creationId xmlns:a16="http://schemas.microsoft.com/office/drawing/2014/main" id="{437304CB-962E-4810-ACC8-6FC847EB208F}"/>
              </a:ext>
            </a:extLst>
          </p:cNvPr>
          <p:cNvPicPr>
            <a:picLocks noChangeAspect="1"/>
          </p:cNvPicPr>
          <p:nvPr/>
        </p:nvPicPr>
        <p:blipFill rotWithShape="1">
          <a:blip r:embed="rId3">
            <a:extLst>
              <a:ext uri="{28A0092B-C50C-407E-A947-70E740481C1C}">
                <a14:useLocalDpi xmlns:a14="http://schemas.microsoft.com/office/drawing/2010/main" val="0"/>
              </a:ext>
            </a:extLst>
          </a:blip>
          <a:srcRect b="17028"/>
          <a:stretch/>
        </p:blipFill>
        <p:spPr>
          <a:xfrm>
            <a:off x="832946" y="7924800"/>
            <a:ext cx="5351646" cy="1307972"/>
          </a:xfrm>
          <a:prstGeom prst="rect">
            <a:avLst/>
          </a:prstGeom>
        </p:spPr>
      </p:pic>
      <p:pic>
        <p:nvPicPr>
          <p:cNvPr id="8" name="Picture 7">
            <a:extLst>
              <a:ext uri="{FF2B5EF4-FFF2-40B4-BE49-F238E27FC236}">
                <a16:creationId xmlns:a16="http://schemas.microsoft.com/office/drawing/2014/main" id="{3856E2A0-FD1C-444C-B2F1-189561A105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946" y="5701007"/>
            <a:ext cx="3762558" cy="2071393"/>
          </a:xfrm>
          <a:prstGeom prst="rect">
            <a:avLst/>
          </a:prstGeom>
        </p:spPr>
      </p:pic>
      <p:pic>
        <p:nvPicPr>
          <p:cNvPr id="10" name="Picture 9">
            <a:extLst>
              <a:ext uri="{FF2B5EF4-FFF2-40B4-BE49-F238E27FC236}">
                <a16:creationId xmlns:a16="http://schemas.microsoft.com/office/drawing/2014/main" id="{EC5728EE-3DC2-42E4-8939-4BC2871F382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2946" y="1352106"/>
            <a:ext cx="3787119" cy="1984494"/>
          </a:xfrm>
          <a:prstGeom prst="rect">
            <a:avLst/>
          </a:prstGeom>
        </p:spPr>
      </p:pic>
    </p:spTree>
    <p:extLst>
      <p:ext uri="{BB962C8B-B14F-4D97-AF65-F5344CB8AC3E}">
        <p14:creationId xmlns:p14="http://schemas.microsoft.com/office/powerpoint/2010/main" val="1663498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10E360-26A2-4FA4-8D0B-B33B29F97A3E}"/>
              </a:ext>
            </a:extLst>
          </p:cNvPr>
          <p:cNvSpPr>
            <a:spLocks noGrp="1"/>
          </p:cNvSpPr>
          <p:nvPr>
            <p:ph type="body" idx="1"/>
          </p:nvPr>
        </p:nvSpPr>
        <p:spPr>
          <a:xfrm>
            <a:off x="685800" y="491490"/>
            <a:ext cx="5526866" cy="5909310"/>
          </a:xfrm>
        </p:spPr>
        <p:txBody>
          <a:bodyPr/>
          <a:lstStyle/>
          <a:p>
            <a:r>
              <a:rPr lang="en-US" sz="1200" i="1" dirty="0"/>
              <a:t>Problem 3: Temperature in Fahrenheit(°F) and convert it into Celsius(°C).</a:t>
            </a:r>
            <a:endParaRPr lang="en-US" sz="1200" dirty="0"/>
          </a:p>
          <a:p>
            <a:r>
              <a:rPr lang="en-US" sz="1200" i="1" dirty="0"/>
              <a:t> </a:t>
            </a:r>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dirty="0"/>
          </a:p>
          <a:p>
            <a:r>
              <a:rPr lang="en-US" sz="1200" i="1" dirty="0"/>
              <a:t>Problem 4: Marks of five subjects and calculate total and average marks. </a:t>
            </a:r>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dirty="0"/>
          </a:p>
          <a:p>
            <a:endParaRPr lang="en-US" sz="1200" dirty="0"/>
          </a:p>
        </p:txBody>
      </p:sp>
      <p:sp>
        <p:nvSpPr>
          <p:cNvPr id="13" name="Slide Number Placeholder 12">
            <a:extLst>
              <a:ext uri="{FF2B5EF4-FFF2-40B4-BE49-F238E27FC236}">
                <a16:creationId xmlns:a16="http://schemas.microsoft.com/office/drawing/2014/main" id="{ABABCD47-5034-49CF-9617-6FB9D3AE5F98}"/>
              </a:ext>
            </a:extLst>
          </p:cNvPr>
          <p:cNvSpPr>
            <a:spLocks noGrp="1"/>
          </p:cNvSpPr>
          <p:nvPr>
            <p:ph type="sldNum" sz="quarter" idx="7"/>
          </p:nvPr>
        </p:nvSpPr>
        <p:spPr/>
        <p:txBody>
          <a:bodyPr/>
          <a:lstStyle/>
          <a:p>
            <a:fld id="{B6F15528-21DE-4FAA-801E-634DDDAF4B2B}" type="slidenum">
              <a:rPr lang="en-US" smtClean="0"/>
              <a:t>6</a:t>
            </a:fld>
            <a:endParaRPr lang="en-US"/>
          </a:p>
        </p:txBody>
      </p:sp>
      <p:pic>
        <p:nvPicPr>
          <p:cNvPr id="5" name="Picture 4">
            <a:extLst>
              <a:ext uri="{FF2B5EF4-FFF2-40B4-BE49-F238E27FC236}">
                <a16:creationId xmlns:a16="http://schemas.microsoft.com/office/drawing/2014/main" id="{8D8BF161-F52A-4CBB-B192-496B0764D920}"/>
              </a:ext>
            </a:extLst>
          </p:cNvPr>
          <p:cNvPicPr>
            <a:picLocks noChangeAspect="1"/>
          </p:cNvPicPr>
          <p:nvPr/>
        </p:nvPicPr>
        <p:blipFill rotWithShape="1">
          <a:blip r:embed="rId2">
            <a:extLst>
              <a:ext uri="{28A0092B-C50C-407E-A947-70E740481C1C}">
                <a14:useLocalDpi xmlns:a14="http://schemas.microsoft.com/office/drawing/2010/main" val="0"/>
              </a:ext>
            </a:extLst>
          </a:blip>
          <a:srcRect r="6666" b="3494"/>
          <a:stretch/>
        </p:blipFill>
        <p:spPr>
          <a:xfrm>
            <a:off x="762000" y="8077200"/>
            <a:ext cx="5567332" cy="1266074"/>
          </a:xfrm>
          <a:prstGeom prst="rect">
            <a:avLst/>
          </a:prstGeom>
        </p:spPr>
      </p:pic>
      <p:pic>
        <p:nvPicPr>
          <p:cNvPr id="16" name="Picture 15">
            <a:extLst>
              <a:ext uri="{FF2B5EF4-FFF2-40B4-BE49-F238E27FC236}">
                <a16:creationId xmlns:a16="http://schemas.microsoft.com/office/drawing/2014/main" id="{58EDC64E-BB5B-450D-9B75-7B757213987F}"/>
              </a:ext>
            </a:extLst>
          </p:cNvPr>
          <p:cNvPicPr>
            <a:picLocks noChangeAspect="1"/>
          </p:cNvPicPr>
          <p:nvPr/>
        </p:nvPicPr>
        <p:blipFill rotWithShape="1">
          <a:blip r:embed="rId3">
            <a:extLst>
              <a:ext uri="{28A0092B-C50C-407E-A947-70E740481C1C}">
                <a14:useLocalDpi xmlns:a14="http://schemas.microsoft.com/office/drawing/2010/main" val="0"/>
              </a:ext>
            </a:extLst>
          </a:blip>
          <a:srcRect b="21977"/>
          <a:stretch/>
        </p:blipFill>
        <p:spPr>
          <a:xfrm>
            <a:off x="762000" y="2971800"/>
            <a:ext cx="4972050" cy="1307972"/>
          </a:xfrm>
          <a:prstGeom prst="rect">
            <a:avLst/>
          </a:prstGeom>
        </p:spPr>
      </p:pic>
      <p:pic>
        <p:nvPicPr>
          <p:cNvPr id="11" name="Picture 10">
            <a:extLst>
              <a:ext uri="{FF2B5EF4-FFF2-40B4-BE49-F238E27FC236}">
                <a16:creationId xmlns:a16="http://schemas.microsoft.com/office/drawing/2014/main" id="{95D79861-F995-4AB3-8285-5E9E20E3D43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0" y="5029200"/>
            <a:ext cx="4341479" cy="3194944"/>
          </a:xfrm>
          <a:prstGeom prst="rect">
            <a:avLst/>
          </a:prstGeom>
        </p:spPr>
      </p:pic>
      <p:pic>
        <p:nvPicPr>
          <p:cNvPr id="12" name="Picture 11">
            <a:extLst>
              <a:ext uri="{FF2B5EF4-FFF2-40B4-BE49-F238E27FC236}">
                <a16:creationId xmlns:a16="http://schemas.microsoft.com/office/drawing/2014/main" id="{01A4FEF5-5707-4B33-B3AB-35AED23DCA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00" y="762000"/>
            <a:ext cx="4539129" cy="2429970"/>
          </a:xfrm>
          <a:prstGeom prst="rect">
            <a:avLst/>
          </a:prstGeom>
        </p:spPr>
      </p:pic>
    </p:spTree>
    <p:extLst>
      <p:ext uri="{BB962C8B-B14F-4D97-AF65-F5344CB8AC3E}">
        <p14:creationId xmlns:p14="http://schemas.microsoft.com/office/powerpoint/2010/main" val="3885828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10E360-26A2-4FA4-8D0B-B33B29F97A3E}"/>
              </a:ext>
            </a:extLst>
          </p:cNvPr>
          <p:cNvSpPr>
            <a:spLocks noGrp="1"/>
          </p:cNvSpPr>
          <p:nvPr>
            <p:ph type="body" idx="1"/>
          </p:nvPr>
        </p:nvSpPr>
        <p:spPr>
          <a:xfrm>
            <a:off x="685800" y="838200"/>
            <a:ext cx="5486400" cy="3170099"/>
          </a:xfrm>
        </p:spPr>
        <p:txBody>
          <a:bodyPr/>
          <a:lstStyle/>
          <a:p>
            <a:r>
              <a:rPr lang="en-US" sz="1400" b="1" dirty="0"/>
              <a:t>6. ANALYSIS AND DISCUSSION</a:t>
            </a:r>
          </a:p>
          <a:p>
            <a:pPr algn="just"/>
            <a:endParaRPr lang="en-US" sz="1200" dirty="0"/>
          </a:p>
          <a:p>
            <a:pPr marL="228600" indent="-228600">
              <a:buFont typeface="+mj-lt"/>
              <a:buAutoNum type="arabicParenR"/>
            </a:pPr>
            <a:r>
              <a:rPr lang="en-US" sz="1200" dirty="0"/>
              <a:t>In first problem of determining the area of a square x^2 we get the area result. In second and third problem, the procedure is very much similar to each other as it is an equation solving problem where we put Celsius value to get Fahrenheit value and vice-versa. The fourth and last problem is nothing much but of summation of five different value and dividing them with the number of value which gives us the total marks of the subjects and average marks for the subjects.</a:t>
            </a:r>
          </a:p>
          <a:p>
            <a:pPr marL="228600" indent="-228600">
              <a:buFont typeface="+mj-lt"/>
              <a:buAutoNum type="arabicParenR"/>
            </a:pPr>
            <a:r>
              <a:rPr lang="en-US" sz="1200" dirty="0"/>
              <a:t>We have solved those problems using </a:t>
            </a:r>
            <a:r>
              <a:rPr lang="en-US" sz="1200" dirty="0" err="1"/>
              <a:t>CodeBlocks</a:t>
            </a:r>
            <a:r>
              <a:rPr lang="en-US" sz="1200" dirty="0"/>
              <a:t> IDE and there were no errors occurred. And we can successfully print the output of those problems.</a:t>
            </a:r>
          </a:p>
          <a:p>
            <a:pPr marL="228600" indent="-228600">
              <a:buFont typeface="+mj-lt"/>
              <a:buAutoNum type="arabicParenR"/>
            </a:pPr>
            <a:r>
              <a:rPr lang="en-US" sz="1200" dirty="0"/>
              <a:t>We have faced a little bit difficulty while Fahrenheit to Celsius in the equation showing the wrong results but then we have passed errors and corrected our program and it gives correct result.</a:t>
            </a:r>
          </a:p>
          <a:p>
            <a:pPr marL="228600" indent="-228600">
              <a:buFont typeface="+mj-lt"/>
              <a:buAutoNum type="arabicParenR"/>
            </a:pPr>
            <a:r>
              <a:rPr lang="en-US" sz="1200" dirty="0"/>
              <a:t>Solving these 4 problems, we have learned how to determine area by adding/multiplying both any integer and floating number and calculating average of numbers as well as solving algebraic equation using C.</a:t>
            </a:r>
          </a:p>
          <a:p>
            <a:endParaRPr lang="en-US" sz="1200" dirty="0"/>
          </a:p>
        </p:txBody>
      </p:sp>
      <p:sp>
        <p:nvSpPr>
          <p:cNvPr id="4" name="Text Placeholder 2">
            <a:extLst>
              <a:ext uri="{FF2B5EF4-FFF2-40B4-BE49-F238E27FC236}">
                <a16:creationId xmlns:a16="http://schemas.microsoft.com/office/drawing/2014/main" id="{C2B29C91-E2E2-4AB1-B014-5006DAEF14B9}"/>
              </a:ext>
            </a:extLst>
          </p:cNvPr>
          <p:cNvSpPr txBox="1">
            <a:spLocks/>
          </p:cNvSpPr>
          <p:nvPr/>
        </p:nvSpPr>
        <p:spPr>
          <a:xfrm>
            <a:off x="685800" y="4652427"/>
            <a:ext cx="5486400" cy="1138773"/>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400" b="1" kern="0" dirty="0">
                <a:solidFill>
                  <a:sysClr val="windowText" lastClr="000000"/>
                </a:solidFill>
              </a:rPr>
              <a:t>7. SUMMARY</a:t>
            </a:r>
          </a:p>
          <a:p>
            <a:endParaRPr lang="en-US" sz="1200" kern="0" dirty="0">
              <a:solidFill>
                <a:sysClr val="windowText" lastClr="000000"/>
              </a:solidFill>
            </a:endParaRPr>
          </a:p>
          <a:p>
            <a:pPr algn="just"/>
            <a:r>
              <a:rPr lang="en-US" sz="1200" kern="0" dirty="0">
                <a:solidFill>
                  <a:sysClr val="windowText" lastClr="000000"/>
                </a:solidFill>
              </a:rPr>
              <a:t>From the given experiments, we have learned the very basic implementation of C language in order to do some basic calculation such as area of rectangle or square, conversion of temperature value as algebraic expression and perform some basic summation and average calculation using “</a:t>
            </a:r>
            <a:r>
              <a:rPr lang="en-US" sz="1200" kern="0" dirty="0" err="1">
                <a:solidFill>
                  <a:sysClr val="windowText" lastClr="000000"/>
                </a:solidFill>
              </a:rPr>
              <a:t>printf</a:t>
            </a:r>
            <a:r>
              <a:rPr lang="en-US" sz="1200" kern="0" dirty="0">
                <a:solidFill>
                  <a:sysClr val="windowText" lastClr="000000"/>
                </a:solidFill>
              </a:rPr>
              <a:t>” function and “</a:t>
            </a:r>
            <a:r>
              <a:rPr lang="en-US" sz="1200" kern="0" dirty="0" err="1">
                <a:solidFill>
                  <a:sysClr val="windowText" lastClr="000000"/>
                </a:solidFill>
              </a:rPr>
              <a:t>scanf</a:t>
            </a:r>
            <a:r>
              <a:rPr lang="en-US" sz="1200" kern="0" dirty="0">
                <a:solidFill>
                  <a:sysClr val="windowText" lastClr="000000"/>
                </a:solidFill>
              </a:rPr>
              <a:t>” functions in C.</a:t>
            </a:r>
          </a:p>
        </p:txBody>
      </p:sp>
      <p:sp>
        <p:nvSpPr>
          <p:cNvPr id="5" name="Slide Number Placeholder 4">
            <a:extLst>
              <a:ext uri="{FF2B5EF4-FFF2-40B4-BE49-F238E27FC236}">
                <a16:creationId xmlns:a16="http://schemas.microsoft.com/office/drawing/2014/main" id="{A20A0201-BCA5-4D5C-9BF6-79237784FCBE}"/>
              </a:ext>
            </a:extLst>
          </p:cNvPr>
          <p:cNvSpPr>
            <a:spLocks noGrp="1"/>
          </p:cNvSpPr>
          <p:nvPr>
            <p:ph type="sldNum" sz="quarter" idx="7"/>
          </p:nvPr>
        </p:nvSpPr>
        <p:spPr/>
        <p:txBody>
          <a:bodyPr/>
          <a:lstStyle/>
          <a:p>
            <a:fld id="{B6F15528-21DE-4FAA-801E-634DDDAF4B2B}" type="slidenum">
              <a:rPr lang="en-US" smtClean="0"/>
              <a:t>7</a:t>
            </a:fld>
            <a:endParaRPr lang="en-US"/>
          </a:p>
        </p:txBody>
      </p:sp>
    </p:spTree>
    <p:extLst>
      <p:ext uri="{BB962C8B-B14F-4D97-AF65-F5344CB8AC3E}">
        <p14:creationId xmlns:p14="http://schemas.microsoft.com/office/powerpoint/2010/main" val="3618389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193</TotalTime>
  <Words>1090</Words>
  <Application>Microsoft Office PowerPoint</Application>
  <PresentationFormat>A4 Paper (210x297 mm)</PresentationFormat>
  <Paragraphs>200</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Cambria</vt:lpstr>
      <vt:lpstr>Segoe UI Semibold</vt:lpstr>
      <vt:lpstr>Times New Roman</vt:lpstr>
      <vt:lpstr>Verdana</vt:lpstr>
      <vt:lpstr>Wingdings</vt:lpstr>
      <vt:lpstr>Office Theme</vt:lpstr>
      <vt:lpstr>Green University of Bangladesh</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Shahidul Islam</dc:creator>
  <cp:lastModifiedBy>Shahidul Islam</cp:lastModifiedBy>
  <cp:revision>135</cp:revision>
  <dcterms:created xsi:type="dcterms:W3CDTF">2021-12-01T04:21:00Z</dcterms:created>
  <dcterms:modified xsi:type="dcterms:W3CDTF">2022-02-18T12:35:23Z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2021-11-14T00:00:00Z</vt:filetime>
  </property>
  <property fmtid="{D5CDD505-2E9C-101B-9397-08002B2CF9AE}" pid="3" name="Creator">
    <vt:lpwstr>Microsoft® PowerPoint® 2019</vt:lpwstr>
  </property>
  <property fmtid="{D5CDD505-2E9C-101B-9397-08002B2CF9AE}" pid="4" name="LastSaved">
    <vt:filetime>2021-12-01T00:00:00Z</vt:filetime>
  </property>
</Properties>
</file>