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jpg" ContentType="image/jpeg"/>
  <Override PartName="/ppt/notesSlides/notesSlide2.xml" ContentType="application/vnd.openxmlformats-officedocument.presentationml.notesSlide+xml"/>
  <Override PartName="/ppt/media/image5.jpg" ContentType="image/jpeg"/>
  <Override PartName="/ppt/notesSlides/notesSlide3.xml" ContentType="application/vnd.openxmlformats-officedocument.presentationml.notesSlide+xml"/>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2"/>
    <p:sldId id="257" r:id="rId3"/>
    <p:sldId id="258" r:id="rId4"/>
    <p:sldId id="264" r:id="rId5"/>
    <p:sldId id="265" r:id="rId6"/>
    <p:sldId id="261" r:id="rId7"/>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2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11-Mar-22</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11-Mar-22</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3</a:t>
            </a:fld>
            <a:endParaRPr lang="en-US"/>
          </a:p>
        </p:txBody>
      </p:sp>
    </p:spTree>
    <p:extLst>
      <p:ext uri="{BB962C8B-B14F-4D97-AF65-F5344CB8AC3E}">
        <p14:creationId xmlns:p14="http://schemas.microsoft.com/office/powerpoint/2010/main" val="348613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13405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5</a:t>
            </a:fld>
            <a:endParaRPr lang="en-US"/>
          </a:p>
        </p:txBody>
      </p:sp>
    </p:spTree>
    <p:extLst>
      <p:ext uri="{BB962C8B-B14F-4D97-AF65-F5344CB8AC3E}">
        <p14:creationId xmlns:p14="http://schemas.microsoft.com/office/powerpoint/2010/main" val="2100856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11-Mar-22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11-Mar-22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11-Mar-22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11-Mar-22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11-Mar-22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11-Mar-22</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Semester: Spring, Year: 2022,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02760" y="2339370"/>
            <a:ext cx="4879926" cy="830997"/>
          </a:xfrm>
          <a:prstGeom prst="rect">
            <a:avLst/>
          </a:prstGeom>
          <a:noFill/>
        </p:spPr>
        <p:txBody>
          <a:bodyPr wrap="none" rtlCol="0">
            <a:spAutoFit/>
          </a:bodyPr>
          <a:lstStyle/>
          <a:p>
            <a:pPr algn="ctr"/>
            <a:r>
              <a:rPr lang="en-US" sz="1200" b="1" dirty="0">
                <a:latin typeface="Cambria" panose="02040503050406030204" pitchFamily="18" charset="0"/>
                <a:ea typeface="Cambria" panose="02040503050406030204" pitchFamily="18" charset="0"/>
              </a:rPr>
              <a:t>LAB REPORT NO # 05</a:t>
            </a:r>
          </a:p>
          <a:p>
            <a:pPr algn="ctr"/>
            <a:endParaRPr lang="en-US" sz="1200" b="1" dirty="0">
              <a:latin typeface="Cambria" panose="02040503050406030204" pitchFamily="18" charset="0"/>
              <a:ea typeface="Cambria" panose="02040503050406030204" pitchFamily="18" charset="0"/>
            </a:endParaRPr>
          </a:p>
          <a:p>
            <a:pPr algn="ctr"/>
            <a:r>
              <a:rPr lang="en-US" sz="1200" b="1" dirty="0">
                <a:latin typeface="Cambria" panose="02040503050406030204" pitchFamily="18" charset="0"/>
                <a:ea typeface="Cambria" panose="02040503050406030204" pitchFamily="18" charset="0"/>
              </a:rPr>
              <a:t>Course Title: Structured Programming Lab</a:t>
            </a:r>
          </a:p>
          <a:p>
            <a:pPr algn="ctr"/>
            <a:r>
              <a:rPr lang="en-US" sz="1200" b="1" dirty="0">
                <a:latin typeface="Cambria" panose="02040503050406030204" pitchFamily="18" charset="0"/>
                <a:ea typeface="Cambria" panose="02040503050406030204" pitchFamily="18" charset="0"/>
              </a:rPr>
              <a:t>Course Code: CSE 104		Section: CSE 213 - DB (PC)</a:t>
            </a:r>
          </a:p>
        </p:txBody>
      </p:sp>
      <p:sp>
        <p:nvSpPr>
          <p:cNvPr id="10" name="TextBox 9">
            <a:extLst>
              <a:ext uri="{FF2B5EF4-FFF2-40B4-BE49-F238E27FC236}">
                <a16:creationId xmlns:a16="http://schemas.microsoft.com/office/drawing/2014/main" id="{9AB25247-9041-41B7-97BE-7DEFCAA6339B}"/>
              </a:ext>
            </a:extLst>
          </p:cNvPr>
          <p:cNvSpPr txBox="1"/>
          <p:nvPr/>
        </p:nvSpPr>
        <p:spPr>
          <a:xfrm>
            <a:off x="381000" y="3581400"/>
            <a:ext cx="6077970"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Lab Experiment Name(s):</a:t>
            </a:r>
          </a:p>
          <a:p>
            <a:endParaRPr lang="en-US" sz="1100" dirty="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1909177578"/>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Md. Shahidul Islam </a:t>
                      </a:r>
                      <a:r>
                        <a:rPr lang="en-US" sz="1100" dirty="0" err="1">
                          <a:latin typeface="Verdana" panose="020B0604030504040204" pitchFamily="34" charset="0"/>
                          <a:ea typeface="Verdana" panose="020B0604030504040204" pitchFamily="34" charset="0"/>
                          <a:cs typeface="Times New Roman" panose="02020603050405020304" pitchFamily="18" charset="0"/>
                        </a:rPr>
                        <a:t>Prodhan</a:t>
                      </a:r>
                      <a:endParaRPr lang="en-US" sz="1100" dirty="0">
                        <a:latin typeface="Verdana" panose="020B0604030504040204" pitchFamily="34" charset="0"/>
                        <a:ea typeface="Verdana" panose="020B0604030504040204" pitchFamily="34" charset="0"/>
                        <a:cs typeface="Times New Roman" panose="02020603050405020304" pitchFamily="18" charset="0"/>
                      </a:endParaRP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2995700648"/>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Date: </a:t>
                      </a:r>
                      <a:r>
                        <a:rPr lang="en-US" sz="1100" b="0" dirty="0">
                          <a:latin typeface="Verdana" panose="020B0604030504040204" pitchFamily="34" charset="0"/>
                          <a:ea typeface="Verdana" panose="020B0604030504040204" pitchFamily="34" charset="0"/>
                        </a:rPr>
                        <a:t>05 March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12 March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dirty="0">
                          <a:latin typeface="Verdana" panose="020B0604030504040204" pitchFamily="34" charset="0"/>
                          <a:ea typeface="Verdana" panose="020B0604030504040204" pitchFamily="34" charset="0"/>
                        </a:rPr>
                        <a:t>Md. </a:t>
                      </a:r>
                      <a:r>
                        <a:rPr lang="en-US" sz="1100" b="0" dirty="0" err="1">
                          <a:latin typeface="Verdana" panose="020B0604030504040204" pitchFamily="34" charset="0"/>
                          <a:ea typeface="Verdana" panose="020B0604030504040204" pitchFamily="34" charset="0"/>
                        </a:rPr>
                        <a:t>Solaiman</a:t>
                      </a:r>
                      <a:r>
                        <a:rPr lang="en-US" sz="1100" b="0" dirty="0">
                          <a:latin typeface="Verdana" panose="020B0604030504040204" pitchFamily="34" charset="0"/>
                          <a:ea typeface="Verdana" panose="020B0604030504040204" pitchFamily="34" charset="0"/>
                        </a:rPr>
                        <a:t> Mia, Assistant Professor.</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graphicFrame>
        <p:nvGraphicFramePr>
          <p:cNvPr id="19" name="Table 18">
            <a:extLst>
              <a:ext uri="{FF2B5EF4-FFF2-40B4-BE49-F238E27FC236}">
                <a16:creationId xmlns:a16="http://schemas.microsoft.com/office/drawing/2014/main" id="{B5368218-0917-476B-91B5-6E676CFEA8C2}"/>
              </a:ext>
            </a:extLst>
          </p:cNvPr>
          <p:cNvGraphicFramePr>
            <a:graphicFrameLocks noGrp="1"/>
          </p:cNvGraphicFramePr>
          <p:nvPr>
            <p:extLst>
              <p:ext uri="{D42A27DB-BD31-4B8C-83A1-F6EECF244321}">
                <p14:modId xmlns:p14="http://schemas.microsoft.com/office/powerpoint/2010/main" val="2750816473"/>
              </p:ext>
            </p:extLst>
          </p:nvPr>
        </p:nvGraphicFramePr>
        <p:xfrm>
          <a:off x="404303" y="4121765"/>
          <a:ext cx="6049395" cy="907435"/>
        </p:xfrm>
        <a:graphic>
          <a:graphicData uri="http://schemas.openxmlformats.org/drawingml/2006/table">
            <a:tbl>
              <a:tblPr firstRow="1" firstCol="1" bandRow="1">
                <a:tableStyleId>{2D5ABB26-0587-4C30-8999-92F81FD0307C}</a:tableStyleId>
              </a:tblPr>
              <a:tblGrid>
                <a:gridCol w="6049395">
                  <a:extLst>
                    <a:ext uri="{9D8B030D-6E8A-4147-A177-3AD203B41FA5}">
                      <a16:colId xmlns:a16="http://schemas.microsoft.com/office/drawing/2014/main" val="747108001"/>
                    </a:ext>
                  </a:extLst>
                </a:gridCol>
              </a:tblGrid>
              <a:tr h="907435">
                <a:tc>
                  <a:txBody>
                    <a:bodyPr/>
                    <a:lstStyle/>
                    <a:p>
                      <a:pPr marL="342900" marR="0" lvl="0" indent="-342900" algn="just" defTabSz="914400" eaLnBrk="1" fontAlgn="auto" latinLnBrk="0" hangingPunct="1">
                        <a:lnSpc>
                          <a:spcPct val="115000"/>
                        </a:lnSpc>
                        <a:spcBef>
                          <a:spcPts val="0"/>
                        </a:spcBef>
                        <a:spcAft>
                          <a:spcPts val="0"/>
                        </a:spcAft>
                        <a:buClrTx/>
                        <a:buSzTx/>
                        <a:buFont typeface="Wingdings" panose="05000000000000000000" pitchFamily="2" charset="2"/>
                        <a:buChar char="§"/>
                        <a:tabLst/>
                        <a:defRPr/>
                      </a:pPr>
                      <a:r>
                        <a:rPr lang="en-US" sz="1800" dirty="0">
                          <a:solidFill>
                            <a:schemeClr val="tx1"/>
                          </a:solidFill>
                          <a:effectLst/>
                          <a:latin typeface="+mn-lt"/>
                          <a:ea typeface="+mn-ea"/>
                          <a:cs typeface="+mn-cs"/>
                        </a:rPr>
                        <a:t>Lab Report of Problem-Solving Using Loops in C </a:t>
                      </a:r>
                    </a:p>
                    <a:p>
                      <a:pPr marL="0" marR="0" lvl="0" indent="0" algn="just" defTabSz="914400" eaLnBrk="1" fontAlgn="auto" latinLnBrk="0" hangingPunct="1">
                        <a:lnSpc>
                          <a:spcPct val="115000"/>
                        </a:lnSpc>
                        <a:spcBef>
                          <a:spcPts val="0"/>
                        </a:spcBef>
                        <a:spcAft>
                          <a:spcPts val="0"/>
                        </a:spcAft>
                        <a:buClrTx/>
                        <a:buSzTx/>
                        <a:buFont typeface="Wingdings" panose="05000000000000000000" pitchFamily="2" charset="2"/>
                        <a:buNone/>
                        <a:tabLst/>
                        <a:defRPr/>
                      </a:pPr>
                      <a:endParaRPr lang="en-US" sz="1200" dirty="0">
                        <a:latin typeface="Verdana" panose="020B0604030504040204" pitchFamily="34" charset="0"/>
                        <a:ea typeface="Verdana" panose="020B0604030504040204" pitchFamily="34" charset="0"/>
                      </a:endParaRPr>
                    </a:p>
                  </a:txBody>
                  <a:tcPr marL="64857" marR="64857" marT="0" marB="0"/>
                </a:tc>
                <a:extLst>
                  <a:ext uri="{0D108BD9-81ED-4DB2-BD59-A6C34878D82A}">
                    <a16:rowId xmlns:a16="http://schemas.microsoft.com/office/drawing/2014/main" val="96555809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838200"/>
            <a:ext cx="5486400" cy="6768456"/>
          </a:xfrm>
        </p:spPr>
        <p:txBody>
          <a:bodyPr/>
          <a:lstStyle/>
          <a:p>
            <a:pPr lvl="0" algn="just"/>
            <a:r>
              <a:rPr lang="en-US" sz="1400" b="1" u="sng" dirty="0"/>
              <a:t>1. TITLE OF THE LAB EXPERIMENT</a:t>
            </a:r>
          </a:p>
          <a:p>
            <a:pPr lvl="0" algn="just"/>
            <a:endParaRPr lang="en-US" sz="1200" dirty="0"/>
          </a:p>
          <a:p>
            <a:pPr marL="0" marR="0" algn="just">
              <a:spcBef>
                <a:spcPts val="0"/>
              </a:spcBef>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Lab Report of Problem-Solving Using Loops in C </a:t>
            </a:r>
            <a:endParaRPr lang="en-US" sz="1000" dirty="0">
              <a:effectLst/>
              <a:latin typeface="Times New Roman" panose="02020603050405020304" pitchFamily="18" charset="0"/>
              <a:ea typeface="SimSun" panose="02010600030101010101" pitchFamily="2" charset="-122"/>
            </a:endParaRPr>
          </a:p>
          <a:p>
            <a:pPr algn="just"/>
            <a:endParaRPr lang="en-US" sz="1200" dirty="0"/>
          </a:p>
          <a:p>
            <a:pPr algn="just"/>
            <a:endParaRPr lang="en-US" sz="1200" dirty="0"/>
          </a:p>
          <a:p>
            <a:pPr algn="just"/>
            <a:endParaRPr lang="en-US" sz="1200" dirty="0"/>
          </a:p>
          <a:p>
            <a:pPr algn="just"/>
            <a:endParaRPr lang="en-US" sz="1200" dirty="0"/>
          </a:p>
          <a:p>
            <a:pPr algn="just"/>
            <a:r>
              <a:rPr lang="en-US" sz="1400" b="1" u="sng" dirty="0"/>
              <a:t>2. OBJECTIVES</a:t>
            </a:r>
          </a:p>
          <a:p>
            <a:pPr algn="just"/>
            <a:r>
              <a:rPr lang="en-US" sz="1200" dirty="0"/>
              <a:t> </a:t>
            </a:r>
          </a:p>
          <a:p>
            <a:pPr marL="0" marR="0" algn="just">
              <a:lnSpc>
                <a:spcPts val="1765"/>
              </a:lnSpc>
              <a:spcBef>
                <a:spcPts val="0"/>
              </a:spcBef>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Doing this experiment we will learn about loops in the C language and we will be able to solve complex problem using loops.</a:t>
            </a:r>
            <a:endParaRPr lang="en-US" sz="1000" dirty="0">
              <a:effectLst/>
              <a:latin typeface="Times New Roman" panose="02020603050405020304" pitchFamily="18" charset="0"/>
              <a:ea typeface="SimSun" panose="02010600030101010101" pitchFamily="2" charset="-122"/>
            </a:endParaRPr>
          </a:p>
          <a:p>
            <a:pPr algn="just"/>
            <a:r>
              <a:rPr lang="en-US" sz="1200" dirty="0"/>
              <a:t> </a:t>
            </a:r>
          </a:p>
          <a:p>
            <a:pPr algn="just"/>
            <a:endParaRPr lang="en-US" sz="1200" dirty="0"/>
          </a:p>
          <a:p>
            <a:pPr algn="just"/>
            <a:endParaRPr lang="en-US" sz="1200" dirty="0"/>
          </a:p>
          <a:p>
            <a:pPr algn="just"/>
            <a:endParaRPr lang="en-US" sz="1200" dirty="0"/>
          </a:p>
          <a:p>
            <a:pPr algn="just"/>
            <a:r>
              <a:rPr lang="en-US" sz="1400" b="1" u="sng" dirty="0"/>
              <a:t>3. PROCEDURE </a:t>
            </a:r>
          </a:p>
          <a:p>
            <a:pPr algn="just"/>
            <a:r>
              <a:rPr lang="en-US" sz="1200" dirty="0"/>
              <a:t> </a:t>
            </a:r>
          </a:p>
          <a:p>
            <a:pPr marL="0" marR="0" algn="just">
              <a:lnSpc>
                <a:spcPts val="1760"/>
              </a:lnSpc>
              <a:spcBef>
                <a:spcPts val="0"/>
              </a:spcBef>
              <a:spcAft>
                <a:spcPts val="0"/>
              </a:spcAft>
            </a:pPr>
            <a:r>
              <a:rPr lang="en-US" sz="1200" b="1" i="1" dirty="0">
                <a:effectLst/>
                <a:latin typeface="Calibri" panose="020F0502020204030204" pitchFamily="34" charset="0"/>
                <a:ea typeface="Times New Roman" panose="02020603050405020304" pitchFamily="18" charset="0"/>
                <a:cs typeface="Times New Roman" panose="02020603050405020304" pitchFamily="18" charset="0"/>
              </a:rPr>
              <a:t>Problem 1: Check if number is prime or not from existing algorithm.</a:t>
            </a:r>
            <a:endParaRPr lang="en-US" sz="1000" dirty="0">
              <a:effectLst/>
              <a:latin typeface="Times New Roman" panose="02020603050405020304" pitchFamily="18" charset="0"/>
              <a:ea typeface="SimSun" panose="02010600030101010101" pitchFamily="2" charset="-122"/>
            </a:endParaRPr>
          </a:p>
          <a:p>
            <a:pPr marL="0" marR="0" indent="457200" algn="just">
              <a:lnSpc>
                <a:spcPts val="1760"/>
              </a:lnSpc>
              <a:spcBef>
                <a:spcPts val="0"/>
              </a:spcBef>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First we declare the necessary variables in int function and take input from the user a valid integer by using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printf</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scanf</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function.  We use mod to check if the remainder is 2 or 0. If the count is 2 it is a prime number otherwise it is not a prime number.</a:t>
            </a:r>
          </a:p>
          <a:p>
            <a:pPr marL="0" marR="0" indent="457200" algn="just">
              <a:lnSpc>
                <a:spcPts val="1760"/>
              </a:lnSpc>
              <a:spcBef>
                <a:spcPts val="0"/>
              </a:spcBef>
              <a:spcAft>
                <a:spcPts val="0"/>
              </a:spcAft>
            </a:pPr>
            <a:endParaRPr lang="en-US" sz="1000" dirty="0">
              <a:effectLst/>
              <a:latin typeface="Times New Roman" panose="02020603050405020304" pitchFamily="18" charset="0"/>
              <a:ea typeface="SimSun" panose="02010600030101010101" pitchFamily="2" charset="-122"/>
            </a:endParaRPr>
          </a:p>
          <a:p>
            <a:pPr marL="0" marR="0" algn="just">
              <a:lnSpc>
                <a:spcPts val="1760"/>
              </a:lnSpc>
              <a:spcBef>
                <a:spcPts val="0"/>
              </a:spcBef>
              <a:spcAft>
                <a:spcPts val="0"/>
              </a:spcAft>
            </a:pPr>
            <a:r>
              <a:rPr lang="en-US" sz="1200" b="1" i="1" dirty="0">
                <a:effectLst/>
                <a:latin typeface="Calibri" panose="020F0502020204030204" pitchFamily="34" charset="0"/>
                <a:ea typeface="Times New Roman" panose="02020603050405020304" pitchFamily="18" charset="0"/>
                <a:cs typeface="Times New Roman" panose="02020603050405020304" pitchFamily="18" charset="0"/>
              </a:rPr>
              <a:t>Problem 2: All Fibonacci numbers bellow n</a:t>
            </a:r>
            <a:endParaRPr lang="en-US" sz="1000" dirty="0">
              <a:effectLst/>
              <a:latin typeface="Times New Roman" panose="02020603050405020304" pitchFamily="18" charset="0"/>
              <a:ea typeface="SimSun" panose="02010600030101010101" pitchFamily="2" charset="-122"/>
            </a:endParaRPr>
          </a:p>
          <a:p>
            <a:pPr marL="0" marR="0" algn="just">
              <a:lnSpc>
                <a:spcPts val="1760"/>
              </a:lnSpc>
              <a:spcBef>
                <a:spcPts val="0"/>
              </a:spcBef>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First we declare necessary variables and take valid input from the user. We take user input for necessary  nth terms. The logic of Fibonacci is – the 3</a:t>
            </a:r>
            <a:r>
              <a:rPr lang="en-US" sz="1200" baseline="30000" dirty="0">
                <a:effectLst/>
                <a:latin typeface="Calibri" panose="020F0502020204030204" pitchFamily="34" charset="0"/>
                <a:ea typeface="Times New Roman" panose="02020603050405020304" pitchFamily="18" charset="0"/>
                <a:cs typeface="Times New Roman" panose="02020603050405020304" pitchFamily="18" charset="0"/>
              </a:rPr>
              <a:t>rd</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number will be the addition of 1</a:t>
            </a:r>
            <a:r>
              <a:rPr lang="en-US" sz="1200" baseline="30000" dirty="0">
                <a:effectLst/>
                <a:latin typeface="Calibri" panose="020F0502020204030204" pitchFamily="34" charset="0"/>
                <a:ea typeface="Times New Roman" panose="02020603050405020304" pitchFamily="18" charset="0"/>
                <a:cs typeface="Times New Roman" panose="02020603050405020304" pitchFamily="18" charset="0"/>
              </a:rPr>
              <a:t>st</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2</a:t>
            </a:r>
            <a:r>
              <a:rPr lang="en-US" sz="1200" baseline="30000" dirty="0">
                <a:effectLst/>
                <a:latin typeface="Calibri" panose="020F0502020204030204" pitchFamily="34" charset="0"/>
                <a:ea typeface="Times New Roman" panose="02020603050405020304" pitchFamily="18" charset="0"/>
                <a:cs typeface="Times New Roman" panose="02020603050405020304" pitchFamily="18" charset="0"/>
              </a:rPr>
              <a:t>nd</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number the loop will going on until the number is equal or less than nth terms.</a:t>
            </a:r>
          </a:p>
          <a:p>
            <a:pPr marL="0" marR="0" algn="just">
              <a:lnSpc>
                <a:spcPts val="1760"/>
              </a:lnSpc>
              <a:spcBef>
                <a:spcPts val="0"/>
              </a:spcBef>
              <a:spcAft>
                <a:spcPts val="0"/>
              </a:spcAft>
            </a:pPr>
            <a:endParaRPr lang="en-US" sz="1000" dirty="0">
              <a:effectLst/>
              <a:latin typeface="Times New Roman" panose="02020603050405020304" pitchFamily="18" charset="0"/>
              <a:ea typeface="SimSun" panose="02010600030101010101" pitchFamily="2" charset="-122"/>
            </a:endParaRPr>
          </a:p>
          <a:p>
            <a:pPr marL="0" marR="0" algn="just">
              <a:lnSpc>
                <a:spcPts val="1760"/>
              </a:lnSpc>
              <a:spcBef>
                <a:spcPts val="0"/>
              </a:spcBef>
              <a:spcAft>
                <a:spcPts val="0"/>
              </a:spcAft>
            </a:pPr>
            <a:r>
              <a:rPr lang="en-US" sz="1200" b="1" i="1" dirty="0">
                <a:effectLst/>
                <a:latin typeface="Calibri" panose="020F0502020204030204" pitchFamily="34" charset="0"/>
                <a:ea typeface="Times New Roman" panose="02020603050405020304" pitchFamily="18" charset="0"/>
                <a:cs typeface="Times New Roman" panose="02020603050405020304" pitchFamily="18" charset="0"/>
              </a:rPr>
              <a:t>Problem 3: Pascal’s triangle until given row.</a:t>
            </a:r>
            <a:endParaRPr lang="en-US" sz="1000" dirty="0">
              <a:effectLst/>
              <a:latin typeface="Times New Roman" panose="02020603050405020304" pitchFamily="18" charset="0"/>
              <a:ea typeface="SimSun" panose="02010600030101010101" pitchFamily="2" charset="-122"/>
            </a:endParaRPr>
          </a:p>
          <a:p>
            <a:pPr marL="0" marR="0" algn="just">
              <a:lnSpc>
                <a:spcPts val="1760"/>
              </a:lnSpc>
              <a:spcBef>
                <a:spcPts val="0"/>
              </a:spcBef>
              <a:spcAft>
                <a:spcPts val="0"/>
              </a:spcAft>
            </a:pPr>
            <a:r>
              <a:rPr lang="en-US" sz="1200"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	At first, we declare necessary variables and take valid user input. We use for loop in. Then we use nested loop to solve this problem.</a:t>
            </a:r>
            <a:endParaRPr lang="en-US" sz="1000" dirty="0">
              <a:effectLst/>
              <a:latin typeface="Times New Roman" panose="02020603050405020304" pitchFamily="18" charset="0"/>
              <a:ea typeface="SimSun" panose="02010600030101010101" pitchFamily="2" charset="-122"/>
            </a:endParaRPr>
          </a:p>
        </p:txBody>
      </p:sp>
      <p:sp>
        <p:nvSpPr>
          <p:cNvPr id="4" name="Slide Number Placeholder 3">
            <a:extLst>
              <a:ext uri="{FF2B5EF4-FFF2-40B4-BE49-F238E27FC236}">
                <a16:creationId xmlns:a16="http://schemas.microsoft.com/office/drawing/2014/main" id="{92EBE328-A510-4A7E-8C5F-038D4ABCB165}"/>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60610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10156627"/>
          </a:xfrm>
        </p:spPr>
        <p:txBody>
          <a:bodyPr/>
          <a:lstStyle/>
          <a:p>
            <a:pPr lvl="0"/>
            <a:r>
              <a:rPr lang="en-US" sz="1200" b="1" u="sng" dirty="0"/>
              <a:t>4. IMPLEMENTATION &amp; TEST RESULT</a:t>
            </a:r>
            <a:endParaRPr lang="en-US" sz="1200" u="sng" dirty="0"/>
          </a:p>
          <a:p>
            <a:r>
              <a:rPr lang="en-US" sz="1200" dirty="0"/>
              <a:t> </a:t>
            </a:r>
          </a:p>
          <a:p>
            <a:r>
              <a:rPr lang="en-US" sz="1200" dirty="0"/>
              <a:t> </a:t>
            </a:r>
          </a:p>
          <a:p>
            <a:pPr marL="0" marR="0" lvl="0" indent="0" algn="just" defTabSz="914400" eaLnBrk="1" fontAlgn="auto" latinLnBrk="0" hangingPunct="1">
              <a:lnSpc>
                <a:spcPts val="1760"/>
              </a:lnSpc>
              <a:spcBef>
                <a:spcPts val="0"/>
              </a:spcBef>
              <a:spcAft>
                <a:spcPts val="0"/>
              </a:spcAft>
              <a:buClrTx/>
              <a:buSzTx/>
              <a:buFontTx/>
              <a:buNone/>
              <a:tabLst/>
              <a:defRPr/>
            </a:pPr>
            <a:r>
              <a:rPr kumimoji="0" lang="en-US" sz="1200" b="1" i="1" u="none" strike="noStrike" kern="0" cap="none" spc="0" normalizeH="0" baseline="0" noProof="0" dirty="0">
                <a:ln>
                  <a:noFill/>
                </a:ln>
                <a:solidFill>
                  <a:sysClr val="windowText" lastClr="000000"/>
                </a:solidFill>
                <a:effectLst/>
                <a:uLnTx/>
                <a:uFillTx/>
                <a:latin typeface="Calibri" panose="020F0502020204030204" pitchFamily="34" charset="0"/>
                <a:ea typeface="Times New Roman" panose="02020603050405020304" pitchFamily="18" charset="0"/>
                <a:cs typeface="Times New Roman" panose="02020603050405020304" pitchFamily="18" charset="0"/>
              </a:rPr>
              <a:t>Problem 1: Check if number is prime or not from existing algorithm.</a:t>
            </a:r>
            <a:endParaRPr kumimoji="0" lang="en-US" sz="1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SimSun" panose="02010600030101010101" pitchFamily="2" charset="-122"/>
              <a:cs typeface="+mn-cs"/>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3</a:t>
            </a:fld>
            <a:endParaRPr lang="en-US"/>
          </a:p>
        </p:txBody>
      </p:sp>
      <p:pic>
        <p:nvPicPr>
          <p:cNvPr id="4" name="Picture 3">
            <a:extLst>
              <a:ext uri="{FF2B5EF4-FFF2-40B4-BE49-F238E27FC236}">
                <a16:creationId xmlns:a16="http://schemas.microsoft.com/office/drawing/2014/main" id="{EA634D76-6AB4-4DCB-8C4C-6BFC2B1D02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417" t="7518" r="10562" b="13610"/>
          <a:stretch/>
        </p:blipFill>
        <p:spPr>
          <a:xfrm>
            <a:off x="914400" y="1600200"/>
            <a:ext cx="4758351" cy="6241475"/>
          </a:xfrm>
          <a:prstGeom prst="rect">
            <a:avLst/>
          </a:prstGeom>
        </p:spPr>
      </p:pic>
      <p:pic>
        <p:nvPicPr>
          <p:cNvPr id="15" name="Picture 14">
            <a:extLst>
              <a:ext uri="{FF2B5EF4-FFF2-40B4-BE49-F238E27FC236}">
                <a16:creationId xmlns:a16="http://schemas.microsoft.com/office/drawing/2014/main" id="{A2E348C7-5AE1-4E77-B5FF-8801DEEC0B2F}"/>
              </a:ext>
            </a:extLst>
          </p:cNvPr>
          <p:cNvPicPr>
            <a:picLocks noChangeAspect="1"/>
          </p:cNvPicPr>
          <p:nvPr/>
        </p:nvPicPr>
        <p:blipFill rotWithShape="1">
          <a:blip r:embed="rId4">
            <a:extLst>
              <a:ext uri="{28A0092B-C50C-407E-A947-70E740481C1C}">
                <a14:useLocalDpi xmlns:a14="http://schemas.microsoft.com/office/drawing/2010/main" val="0"/>
              </a:ext>
            </a:extLst>
          </a:blip>
          <a:srcRect r="47944" b="76507"/>
          <a:stretch/>
        </p:blipFill>
        <p:spPr>
          <a:xfrm>
            <a:off x="685800" y="8007969"/>
            <a:ext cx="5065291" cy="1195508"/>
          </a:xfrm>
          <a:prstGeom prst="rect">
            <a:avLst/>
          </a:prstGeom>
        </p:spPr>
      </p:pic>
    </p:spTree>
    <p:extLst>
      <p:ext uri="{BB962C8B-B14F-4D97-AF65-F5344CB8AC3E}">
        <p14:creationId xmlns:p14="http://schemas.microsoft.com/office/powerpoint/2010/main" val="36435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445771"/>
            <a:ext cx="5486400" cy="9279463"/>
          </a:xfrm>
        </p:spPr>
        <p:txBody>
          <a:bodyPr/>
          <a:lstStyle/>
          <a:p>
            <a:pPr marL="0" marR="0" lvl="0" indent="0" algn="just" defTabSz="914400" eaLnBrk="1" fontAlgn="auto" latinLnBrk="0" hangingPunct="1">
              <a:lnSpc>
                <a:spcPts val="1760"/>
              </a:lnSpc>
              <a:spcBef>
                <a:spcPts val="0"/>
              </a:spcBef>
              <a:spcAft>
                <a:spcPts val="0"/>
              </a:spcAft>
              <a:buClrTx/>
              <a:buSzTx/>
              <a:buFontTx/>
              <a:buNone/>
              <a:tabLst/>
              <a:defRPr/>
            </a:pPr>
            <a:r>
              <a:rPr kumimoji="0" lang="en-US" sz="1200" b="1" i="1" u="none" strike="noStrike" kern="0" cap="none" spc="0" normalizeH="0" baseline="0" noProof="0" dirty="0">
                <a:ln>
                  <a:noFill/>
                </a:ln>
                <a:solidFill>
                  <a:sysClr val="windowText" lastClr="000000"/>
                </a:solidFill>
                <a:effectLst/>
                <a:uLnTx/>
                <a:uFillTx/>
                <a:latin typeface="Calibri" panose="020F0502020204030204" pitchFamily="34" charset="0"/>
                <a:ea typeface="Times New Roman" panose="02020603050405020304" pitchFamily="18" charset="0"/>
                <a:cs typeface="Times New Roman" panose="02020603050405020304" pitchFamily="18" charset="0"/>
              </a:rPr>
              <a:t>Problem 2: All Fibonacci numbers bellow n</a:t>
            </a:r>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4</a:t>
            </a:fld>
            <a:endParaRPr lang="en-US"/>
          </a:p>
        </p:txBody>
      </p:sp>
      <p:pic>
        <p:nvPicPr>
          <p:cNvPr id="5" name="Picture 4">
            <a:extLst>
              <a:ext uri="{FF2B5EF4-FFF2-40B4-BE49-F238E27FC236}">
                <a16:creationId xmlns:a16="http://schemas.microsoft.com/office/drawing/2014/main" id="{84246659-16AA-468E-91FB-A8D5CA0788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66" t="6779" b="12535"/>
          <a:stretch/>
        </p:blipFill>
        <p:spPr>
          <a:xfrm>
            <a:off x="912423" y="892067"/>
            <a:ext cx="5033153" cy="6152154"/>
          </a:xfrm>
          <a:prstGeom prst="rect">
            <a:avLst/>
          </a:prstGeom>
        </p:spPr>
      </p:pic>
      <p:pic>
        <p:nvPicPr>
          <p:cNvPr id="12" name="Picture 11">
            <a:extLst>
              <a:ext uri="{FF2B5EF4-FFF2-40B4-BE49-F238E27FC236}">
                <a16:creationId xmlns:a16="http://schemas.microsoft.com/office/drawing/2014/main" id="{CB436A08-9447-4745-8671-E93571D617E4}"/>
              </a:ext>
            </a:extLst>
          </p:cNvPr>
          <p:cNvPicPr>
            <a:picLocks noChangeAspect="1"/>
          </p:cNvPicPr>
          <p:nvPr/>
        </p:nvPicPr>
        <p:blipFill rotWithShape="1">
          <a:blip r:embed="rId4">
            <a:extLst>
              <a:ext uri="{28A0092B-C50C-407E-A947-70E740481C1C}">
                <a14:useLocalDpi xmlns:a14="http://schemas.microsoft.com/office/drawing/2010/main" val="0"/>
              </a:ext>
            </a:extLst>
          </a:blip>
          <a:srcRect r="55725" b="43348"/>
          <a:stretch/>
        </p:blipFill>
        <p:spPr>
          <a:xfrm>
            <a:off x="1281262" y="6585746"/>
            <a:ext cx="4295474" cy="2874484"/>
          </a:xfrm>
          <a:prstGeom prst="rect">
            <a:avLst/>
          </a:prstGeom>
        </p:spPr>
      </p:pic>
    </p:spTree>
    <p:extLst>
      <p:ext uri="{BB962C8B-B14F-4D97-AF65-F5344CB8AC3E}">
        <p14:creationId xmlns:p14="http://schemas.microsoft.com/office/powerpoint/2010/main" val="48992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533401"/>
            <a:ext cx="5486400" cy="9801196"/>
          </a:xfrm>
        </p:spPr>
        <p:txBody>
          <a:bodyPr/>
          <a:lstStyle/>
          <a:p>
            <a:pPr marL="0" marR="0" lvl="0" indent="0" algn="just" defTabSz="914400" eaLnBrk="1" fontAlgn="auto" latinLnBrk="0" hangingPunct="1">
              <a:lnSpc>
                <a:spcPts val="1760"/>
              </a:lnSpc>
              <a:spcBef>
                <a:spcPts val="0"/>
              </a:spcBef>
              <a:spcAft>
                <a:spcPts val="0"/>
              </a:spcAft>
              <a:buClrTx/>
              <a:buSzTx/>
              <a:buFontTx/>
              <a:buNone/>
              <a:tabLst/>
              <a:defRPr/>
            </a:pPr>
            <a:r>
              <a:rPr kumimoji="0" lang="en-US" sz="1200" b="1" i="1" u="none" strike="noStrike" kern="0" cap="none" spc="0" normalizeH="0" baseline="0" noProof="0" dirty="0">
                <a:ln>
                  <a:noFill/>
                </a:ln>
                <a:solidFill>
                  <a:sysClr val="windowText" lastClr="000000"/>
                </a:solidFill>
                <a:effectLst/>
                <a:uLnTx/>
                <a:uFillTx/>
                <a:latin typeface="Calibri" panose="020F0502020204030204" pitchFamily="34" charset="0"/>
                <a:ea typeface="Times New Roman" panose="02020603050405020304" pitchFamily="18" charset="0"/>
                <a:cs typeface="Times New Roman" panose="02020603050405020304" pitchFamily="18" charset="0"/>
              </a:rPr>
              <a:t>Problem 3: Pascal’s triangle until given row.</a:t>
            </a:r>
            <a:endParaRPr kumimoji="0" lang="en-US" sz="1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SimSun" panose="02010600030101010101" pitchFamily="2" charset="-122"/>
              <a:cs typeface="+mn-cs"/>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5</a:t>
            </a:fld>
            <a:endParaRPr lang="en-US"/>
          </a:p>
        </p:txBody>
      </p:sp>
      <p:pic>
        <p:nvPicPr>
          <p:cNvPr id="7" name="Picture 6">
            <a:extLst>
              <a:ext uri="{FF2B5EF4-FFF2-40B4-BE49-F238E27FC236}">
                <a16:creationId xmlns:a16="http://schemas.microsoft.com/office/drawing/2014/main" id="{2050BD8D-4236-4B09-9500-EA9A828468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445" t="9360" r="5556" b="5772"/>
          <a:stretch/>
        </p:blipFill>
        <p:spPr>
          <a:xfrm>
            <a:off x="685800" y="990600"/>
            <a:ext cx="4741363" cy="6321818"/>
          </a:xfrm>
          <a:prstGeom prst="rect">
            <a:avLst/>
          </a:prstGeom>
        </p:spPr>
      </p:pic>
      <p:pic>
        <p:nvPicPr>
          <p:cNvPr id="8" name="Picture 7">
            <a:extLst>
              <a:ext uri="{FF2B5EF4-FFF2-40B4-BE49-F238E27FC236}">
                <a16:creationId xmlns:a16="http://schemas.microsoft.com/office/drawing/2014/main" id="{446BB194-B480-4F85-B07B-1A63BB245CC5}"/>
              </a:ext>
            </a:extLst>
          </p:cNvPr>
          <p:cNvPicPr>
            <a:picLocks noChangeAspect="1"/>
          </p:cNvPicPr>
          <p:nvPr/>
        </p:nvPicPr>
        <p:blipFill rotWithShape="1">
          <a:blip r:embed="rId4">
            <a:extLst>
              <a:ext uri="{28A0092B-C50C-407E-A947-70E740481C1C}">
                <a14:useLocalDpi xmlns:a14="http://schemas.microsoft.com/office/drawing/2010/main" val="0"/>
              </a:ext>
            </a:extLst>
          </a:blip>
          <a:srcRect r="55421" b="64283"/>
          <a:stretch/>
        </p:blipFill>
        <p:spPr>
          <a:xfrm>
            <a:off x="1120693" y="7033878"/>
            <a:ext cx="4741363" cy="1986703"/>
          </a:xfrm>
          <a:prstGeom prst="rect">
            <a:avLst/>
          </a:prstGeom>
        </p:spPr>
      </p:pic>
    </p:spTree>
    <p:extLst>
      <p:ext uri="{BB962C8B-B14F-4D97-AF65-F5344CB8AC3E}">
        <p14:creationId xmlns:p14="http://schemas.microsoft.com/office/powerpoint/2010/main" val="51648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533400" y="838200"/>
            <a:ext cx="5715000" cy="2028697"/>
          </a:xfrm>
        </p:spPr>
        <p:txBody>
          <a:bodyPr/>
          <a:lstStyle/>
          <a:p>
            <a:pPr marL="169863"/>
            <a:r>
              <a:rPr lang="en-US" sz="1400" b="1" u="sng" dirty="0"/>
              <a:t>6. ANALYSIS AND DISCUSSION</a:t>
            </a:r>
          </a:p>
          <a:p>
            <a:pPr defTabSz="457200"/>
            <a:endParaRPr lang="en-US" sz="1400" b="1" dirty="0"/>
          </a:p>
          <a:p>
            <a:pPr marL="342900" marR="0" lvl="0" indent="-342900" algn="just">
              <a:lnSpc>
                <a:spcPts val="1825"/>
              </a:lnSpc>
              <a:spcBef>
                <a:spcPts val="0"/>
              </a:spcBef>
              <a:spcAft>
                <a:spcPts val="0"/>
              </a:spcAft>
              <a:buFont typeface="+mj-lt"/>
              <a:buAutoNum type="arabicParenR"/>
              <a:tabLst>
                <a:tab pos="269875" algn="l"/>
              </a:tabLs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We have solved those problems using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CodeBlocks</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IDE and there were no errors occurred. And we can successfully print the output of those problems.</a:t>
            </a:r>
            <a:endParaRPr lang="en-US" sz="1000" dirty="0">
              <a:effectLst/>
              <a:latin typeface="Times New Roman" panose="02020603050405020304" pitchFamily="18" charset="0"/>
              <a:ea typeface="SimSun" panose="02010600030101010101" pitchFamily="2" charset="-122"/>
            </a:endParaRPr>
          </a:p>
          <a:p>
            <a:pPr marL="342900" marR="0" lvl="0" indent="-342900" algn="just">
              <a:lnSpc>
                <a:spcPts val="1825"/>
              </a:lnSpc>
              <a:spcBef>
                <a:spcPts val="0"/>
              </a:spcBef>
              <a:spcAft>
                <a:spcPts val="0"/>
              </a:spcAft>
              <a:buFont typeface="+mj-lt"/>
              <a:buAutoNum type="arabicParenR"/>
              <a:tabLst>
                <a:tab pos="269875" algn="l"/>
              </a:tabLs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We have faced a little bit difficulty while performing pascals problem showing the wrong results but then we have passed errors and corrected our program and it gives correct result.</a:t>
            </a:r>
            <a:endParaRPr lang="en-US" sz="1000" dirty="0">
              <a:effectLst/>
              <a:latin typeface="Times New Roman" panose="02020603050405020304" pitchFamily="18" charset="0"/>
              <a:ea typeface="SimSun" panose="02010600030101010101" pitchFamily="2" charset="-122"/>
            </a:endParaRPr>
          </a:p>
          <a:p>
            <a:pPr marL="342900" marR="0" lvl="0" indent="-342900" algn="just">
              <a:lnSpc>
                <a:spcPts val="1825"/>
              </a:lnSpc>
              <a:spcBef>
                <a:spcPts val="0"/>
              </a:spcBef>
              <a:spcAft>
                <a:spcPts val="0"/>
              </a:spcAft>
              <a:buFont typeface="+mj-lt"/>
              <a:buAutoNum type="arabicParenR"/>
              <a:tabLst>
                <a:tab pos="269875" algn="l"/>
              </a:tabLs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Solving these 3 problems, we have initially learned some of the advanced level of complex problems in C language using different loops.</a:t>
            </a:r>
            <a:endParaRPr lang="en-US" sz="1000" dirty="0">
              <a:effectLst/>
              <a:latin typeface="Times New Roman" panose="02020603050405020304" pitchFamily="18" charset="0"/>
              <a:ea typeface="SimSun" panose="02010600030101010101" pitchFamily="2" charset="-122"/>
            </a:endParaRPr>
          </a:p>
        </p:txBody>
      </p:sp>
      <p:sp>
        <p:nvSpPr>
          <p:cNvPr id="4" name="Text Placeholder 2">
            <a:extLst>
              <a:ext uri="{FF2B5EF4-FFF2-40B4-BE49-F238E27FC236}">
                <a16:creationId xmlns:a16="http://schemas.microsoft.com/office/drawing/2014/main" id="{C2B29C91-E2E2-4AB1-B014-5006DAEF14B9}"/>
              </a:ext>
            </a:extLst>
          </p:cNvPr>
          <p:cNvSpPr txBox="1">
            <a:spLocks/>
          </p:cNvSpPr>
          <p:nvPr/>
        </p:nvSpPr>
        <p:spPr>
          <a:xfrm>
            <a:off x="685800" y="4183210"/>
            <a:ext cx="5486400" cy="1305422"/>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b="1" u="sng" kern="0" dirty="0">
                <a:solidFill>
                  <a:sysClr val="windowText" lastClr="000000"/>
                </a:solidFill>
              </a:rPr>
              <a:t>7. SUMMARY</a:t>
            </a:r>
          </a:p>
          <a:p>
            <a:endParaRPr lang="en-US" sz="1200" kern="0" dirty="0">
              <a:solidFill>
                <a:sysClr val="windowText" lastClr="000000"/>
              </a:solidFill>
            </a:endParaRPr>
          </a:p>
          <a:p>
            <a:pPr marL="0" marR="0" indent="285750">
              <a:lnSpc>
                <a:spcPts val="1825"/>
              </a:lnSpc>
              <a:spcBef>
                <a:spcPts val="0"/>
              </a:spcBef>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From the given experiments, we have learned the use of different loops in various complex problems and their usage varies from problem to problem and how to use some advance complex problems using loops.</a:t>
            </a:r>
            <a:endParaRPr lang="en-US" sz="1000" dirty="0">
              <a:effectLst/>
              <a:latin typeface="Times New Roman" panose="02020603050405020304" pitchFamily="18" charset="0"/>
              <a:ea typeface="SimSun" panose="02010600030101010101" pitchFamily="2" charset="-122"/>
            </a:endParaRPr>
          </a:p>
          <a:p>
            <a:pPr marL="0" marR="0">
              <a:lnSpc>
                <a:spcPts val="1825"/>
              </a:lnSpc>
              <a:spcBef>
                <a:spcPts val="0"/>
              </a:spcBef>
              <a:spcAft>
                <a:spcPts val="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000" dirty="0">
              <a:effectLst/>
              <a:latin typeface="Times New Roman" panose="02020603050405020304" pitchFamily="18" charset="0"/>
              <a:ea typeface="SimSun" panose="02010600030101010101" pitchFamily="2" charset="-122"/>
            </a:endParaRPr>
          </a:p>
        </p:txBody>
      </p:sp>
      <p:sp>
        <p:nvSpPr>
          <p:cNvPr id="5" name="Slide Number Placeholder 4">
            <a:extLst>
              <a:ext uri="{FF2B5EF4-FFF2-40B4-BE49-F238E27FC236}">
                <a16:creationId xmlns:a16="http://schemas.microsoft.com/office/drawing/2014/main" id="{A20A0201-BCA5-4D5C-9BF6-79237784FCBE}"/>
              </a:ext>
            </a:extLst>
          </p:cNvPr>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361838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529</Words>
  <Application>Microsoft Office PowerPoint</Application>
  <PresentationFormat>A4 Paper (210x297 mm)</PresentationFormat>
  <Paragraphs>211</Paragraphs>
  <Slides>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Segoe UI Semibold</vt:lpstr>
      <vt:lpstr>Times New Roman</vt:lpstr>
      <vt:lpstr>Verdana</vt:lpstr>
      <vt:lpstr>Wingdings</vt:lpstr>
      <vt:lpstr>Office Theme</vt:lpstr>
      <vt:lpstr>Green University of Bangladesh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Shahidul Islam</cp:lastModifiedBy>
  <cp:revision>183</cp:revision>
  <dcterms:created xsi:type="dcterms:W3CDTF">2021-12-01T04:21:00Z</dcterms:created>
  <dcterms:modified xsi:type="dcterms:W3CDTF">2022-03-11T17:35:11Z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