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jpeg"/>
  <Override PartName="/ppt/media/image4.jpg" ContentType="image/jpeg"/>
  <Override PartName="/ppt/notesSlides/notesSlide2.xml" ContentType="application/vnd.openxmlformats-officedocument.presentationml.notesSlide+xml"/>
  <Override PartName="/ppt/media/image6.jpg" ContentType="image/jpeg"/>
  <Override PartName="/ppt/notesSlides/notesSlide3.xml" ContentType="application/vnd.openxmlformats-officedocument.presentationml.notesSlide+xml"/>
  <Override PartName="/ppt/media/image9.jpg" ContentType="image/jpeg"/>
  <Override PartName="/ppt/media/image10.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8" r:id="rId4"/>
    <p:sldId id="262" r:id="rId5"/>
    <p:sldId id="263" r:id="rId6"/>
    <p:sldId id="259" r:id="rId7"/>
    <p:sldId id="261" r:id="rId8"/>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2712" y="-15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25-Feb-22</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25-Feb-22</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3</a:t>
            </a:fld>
            <a:endParaRPr lang="en-US"/>
          </a:p>
        </p:txBody>
      </p:sp>
    </p:spTree>
    <p:extLst>
      <p:ext uri="{BB962C8B-B14F-4D97-AF65-F5344CB8AC3E}">
        <p14:creationId xmlns:p14="http://schemas.microsoft.com/office/powerpoint/2010/main" val="348613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298665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5</a:t>
            </a:fld>
            <a:endParaRPr lang="en-US"/>
          </a:p>
        </p:txBody>
      </p:sp>
    </p:spTree>
    <p:extLst>
      <p:ext uri="{BB962C8B-B14F-4D97-AF65-F5344CB8AC3E}">
        <p14:creationId xmlns:p14="http://schemas.microsoft.com/office/powerpoint/2010/main" val="39074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25-Feb-22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25-Feb-22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25-Feb-22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25-Feb-22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25-Feb-22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25-Feb-22</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Semester: Spring, Year: 2022,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02760" y="2339370"/>
            <a:ext cx="4879926" cy="830997"/>
          </a:xfrm>
          <a:prstGeom prst="rect">
            <a:avLst/>
          </a:prstGeom>
          <a:noFill/>
        </p:spPr>
        <p:txBody>
          <a:bodyPr wrap="none" rtlCol="0">
            <a:spAutoFit/>
          </a:bodyPr>
          <a:lstStyle/>
          <a:p>
            <a:pPr algn="ctr"/>
            <a:r>
              <a:rPr lang="en-US" sz="1200" b="1" dirty="0">
                <a:latin typeface="Cambria" panose="02040503050406030204" pitchFamily="18" charset="0"/>
                <a:ea typeface="Cambria" panose="02040503050406030204" pitchFamily="18" charset="0"/>
              </a:rPr>
              <a:t>LAB REPORT NO # 03</a:t>
            </a:r>
          </a:p>
          <a:p>
            <a:pPr algn="ctr"/>
            <a:endParaRPr lang="en-US" sz="1200" b="1" dirty="0">
              <a:latin typeface="Cambria" panose="02040503050406030204" pitchFamily="18" charset="0"/>
              <a:ea typeface="Cambria" panose="02040503050406030204" pitchFamily="18" charset="0"/>
            </a:endParaRPr>
          </a:p>
          <a:p>
            <a:pPr algn="ctr"/>
            <a:r>
              <a:rPr lang="en-US" sz="1200" b="1" dirty="0">
                <a:latin typeface="Cambria" panose="02040503050406030204" pitchFamily="18" charset="0"/>
                <a:ea typeface="Cambria" panose="02040503050406030204" pitchFamily="18" charset="0"/>
              </a:rPr>
              <a:t>Course Title: Structured Programming Lab</a:t>
            </a:r>
          </a:p>
          <a:p>
            <a:pPr algn="ctr"/>
            <a:r>
              <a:rPr lang="en-US" sz="1200" b="1" dirty="0">
                <a:latin typeface="Cambria" panose="02040503050406030204" pitchFamily="18" charset="0"/>
                <a:ea typeface="Cambria" panose="02040503050406030204" pitchFamily="18" charset="0"/>
              </a:rPr>
              <a:t>Course Code: CSE 104		Section: CSE 213 - DB (PC)</a:t>
            </a:r>
          </a:p>
        </p:txBody>
      </p:sp>
      <p:sp>
        <p:nvSpPr>
          <p:cNvPr id="10" name="TextBox 9">
            <a:extLst>
              <a:ext uri="{FF2B5EF4-FFF2-40B4-BE49-F238E27FC236}">
                <a16:creationId xmlns:a16="http://schemas.microsoft.com/office/drawing/2014/main" id="{9AB25247-9041-41B7-97BE-7DEFCAA6339B}"/>
              </a:ext>
            </a:extLst>
          </p:cNvPr>
          <p:cNvSpPr txBox="1"/>
          <p:nvPr/>
        </p:nvSpPr>
        <p:spPr>
          <a:xfrm>
            <a:off x="381000" y="3581400"/>
            <a:ext cx="607797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Lab Experiment Name(s):</a:t>
            </a:r>
          </a:p>
          <a:p>
            <a:endParaRPr lang="en-US" sz="11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1909177578"/>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Md. Shahidul Islam </a:t>
                      </a:r>
                      <a:r>
                        <a:rPr lang="en-US" sz="1100" dirty="0" err="1">
                          <a:latin typeface="Verdana" panose="020B0604030504040204" pitchFamily="34" charset="0"/>
                          <a:ea typeface="Verdana" panose="020B0604030504040204" pitchFamily="34" charset="0"/>
                          <a:cs typeface="Times New Roman" panose="02020603050405020304" pitchFamily="18" charset="0"/>
                        </a:rPr>
                        <a:t>Prodhan</a:t>
                      </a:r>
                      <a:endParaRPr lang="en-US" sz="1100" dirty="0">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953503664"/>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19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26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dirty="0">
                          <a:latin typeface="Verdana" panose="020B0604030504040204" pitchFamily="34" charset="0"/>
                          <a:ea typeface="Verdana" panose="020B0604030504040204" pitchFamily="34" charset="0"/>
                        </a:rPr>
                        <a:t>Md. </a:t>
                      </a:r>
                      <a:r>
                        <a:rPr lang="en-US" sz="1100" b="0" dirty="0" err="1">
                          <a:latin typeface="Verdana" panose="020B0604030504040204" pitchFamily="34" charset="0"/>
                          <a:ea typeface="Verdana" panose="020B0604030504040204" pitchFamily="34" charset="0"/>
                        </a:rPr>
                        <a:t>Solaiman</a:t>
                      </a:r>
                      <a:r>
                        <a:rPr lang="en-US" sz="1100" b="0" dirty="0">
                          <a:latin typeface="Verdana" panose="020B0604030504040204" pitchFamily="34" charset="0"/>
                          <a:ea typeface="Verdana" panose="020B0604030504040204" pitchFamily="34" charset="0"/>
                        </a:rPr>
                        <a:t> Mia, Assistant Professor.</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graphicFrame>
        <p:nvGraphicFramePr>
          <p:cNvPr id="19" name="Table 18">
            <a:extLst>
              <a:ext uri="{FF2B5EF4-FFF2-40B4-BE49-F238E27FC236}">
                <a16:creationId xmlns:a16="http://schemas.microsoft.com/office/drawing/2014/main" id="{B5368218-0917-476B-91B5-6E676CFEA8C2}"/>
              </a:ext>
            </a:extLst>
          </p:cNvPr>
          <p:cNvGraphicFramePr>
            <a:graphicFrameLocks noGrp="1"/>
          </p:cNvGraphicFramePr>
          <p:nvPr>
            <p:extLst>
              <p:ext uri="{D42A27DB-BD31-4B8C-83A1-F6EECF244321}">
                <p14:modId xmlns:p14="http://schemas.microsoft.com/office/powerpoint/2010/main" val="3761417320"/>
              </p:ext>
            </p:extLst>
          </p:nvPr>
        </p:nvGraphicFramePr>
        <p:xfrm>
          <a:off x="404303" y="4121765"/>
          <a:ext cx="6049395" cy="907435"/>
        </p:xfrm>
        <a:graphic>
          <a:graphicData uri="http://schemas.openxmlformats.org/drawingml/2006/table">
            <a:tbl>
              <a:tblPr firstRow="1" firstCol="1" bandRow="1">
                <a:tableStyleId>{2D5ABB26-0587-4C30-8999-92F81FD0307C}</a:tableStyleId>
              </a:tblPr>
              <a:tblGrid>
                <a:gridCol w="6049395">
                  <a:extLst>
                    <a:ext uri="{9D8B030D-6E8A-4147-A177-3AD203B41FA5}">
                      <a16:colId xmlns:a16="http://schemas.microsoft.com/office/drawing/2014/main" val="747108001"/>
                    </a:ext>
                  </a:extLst>
                </a:gridCol>
              </a:tblGrid>
              <a:tr h="907435">
                <a:tc>
                  <a:txBody>
                    <a:bodyPr/>
                    <a:lstStyle/>
                    <a:p>
                      <a:pPr marL="342900" marR="0" lvl="0" indent="-342900" algn="just" defTabSz="914400" eaLnBrk="1" fontAlgn="auto" latinLnBrk="0" hangingPunct="1">
                        <a:lnSpc>
                          <a:spcPct val="115000"/>
                        </a:lnSpc>
                        <a:spcBef>
                          <a:spcPts val="0"/>
                        </a:spcBef>
                        <a:spcAft>
                          <a:spcPts val="0"/>
                        </a:spcAft>
                        <a:buClrTx/>
                        <a:buSzTx/>
                        <a:buFont typeface="Wingdings" panose="05000000000000000000" pitchFamily="2" charset="2"/>
                        <a:buChar char="§"/>
                        <a:tabLst/>
                        <a:defRPr/>
                      </a:pPr>
                      <a:r>
                        <a:rPr lang="en-US" sz="1200" dirty="0">
                          <a:latin typeface="Verdana" panose="020B0604030504040204" pitchFamily="34" charset="0"/>
                          <a:ea typeface="Verdana" panose="020B0604030504040204" pitchFamily="34" charset="0"/>
                        </a:rPr>
                        <a:t>Making Logical Decisions in C Language.</a:t>
                      </a:r>
                    </a:p>
                  </a:txBody>
                  <a:tcPr marL="64857" marR="64857" marT="0" marB="0"/>
                </a:tc>
                <a:extLst>
                  <a:ext uri="{0D108BD9-81ED-4DB2-BD59-A6C34878D82A}">
                    <a16:rowId xmlns:a16="http://schemas.microsoft.com/office/drawing/2014/main" val="96555809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8771632"/>
          </a:xfrm>
        </p:spPr>
        <p:txBody>
          <a:bodyPr/>
          <a:lstStyle/>
          <a:p>
            <a:pPr lvl="0" algn="just"/>
            <a:r>
              <a:rPr lang="en-US" sz="1400" b="1" dirty="0"/>
              <a:t>1. TITLE OF THE LAB EXPERIMENT</a:t>
            </a:r>
          </a:p>
          <a:p>
            <a:pPr lvl="0" algn="just"/>
            <a:endParaRPr lang="en-US" sz="1200" dirty="0"/>
          </a:p>
          <a:p>
            <a:pPr algn="just"/>
            <a:r>
              <a:rPr lang="en-US" sz="1200" dirty="0"/>
              <a:t>Making Logical Decisions in C Language.</a:t>
            </a:r>
          </a:p>
          <a:p>
            <a:pPr algn="just"/>
            <a:endParaRPr lang="en-US" sz="1200" dirty="0"/>
          </a:p>
          <a:p>
            <a:pPr algn="just"/>
            <a:r>
              <a:rPr lang="en-US" sz="1400" b="1" dirty="0"/>
              <a:t>2. OBJECTIVES</a:t>
            </a:r>
          </a:p>
          <a:p>
            <a:pPr algn="just"/>
            <a:r>
              <a:rPr lang="en-US" sz="1200" dirty="0"/>
              <a:t> </a:t>
            </a:r>
          </a:p>
          <a:p>
            <a:pPr algn="just"/>
            <a:r>
              <a:rPr lang="en-US" sz="1200" dirty="0"/>
              <a:t>In the first problem, user have to enter an integer number to check if it is divisible by 5 or 11. For second problem, user input three random integer number and have to find the maximum number among those three numbers. In third problem, user input any alphabet and check whether the letter is a vowel or a consonant. And the last problem, it is a simple mathematical logic where we have to find a year which is a leap year or not from user input.</a:t>
            </a:r>
          </a:p>
          <a:p>
            <a:pPr algn="just"/>
            <a:r>
              <a:rPr lang="en-US" sz="1200" dirty="0"/>
              <a:t> </a:t>
            </a:r>
          </a:p>
          <a:p>
            <a:pPr algn="just"/>
            <a:r>
              <a:rPr lang="en-US" sz="1400" b="1" dirty="0"/>
              <a:t>3. PROCEDURE </a:t>
            </a:r>
          </a:p>
          <a:p>
            <a:pPr algn="just"/>
            <a:r>
              <a:rPr lang="en-US" sz="1200" dirty="0"/>
              <a:t> </a:t>
            </a:r>
          </a:p>
          <a:p>
            <a:pPr algn="just" defTabSz="457200"/>
            <a:r>
              <a:rPr lang="en-US" sz="1200" i="1" dirty="0"/>
              <a:t>Problem 1: To check whether a number is divisible by 5 and 11 or not.</a:t>
            </a:r>
          </a:p>
          <a:p>
            <a:pPr algn="just" defTabSz="457200"/>
            <a:r>
              <a:rPr lang="en-US" sz="1200" dirty="0"/>
              <a:t>	At first write the basic structure of C program. Then inside main function we declare one variable num. We take that variable from user using </a:t>
            </a:r>
            <a:r>
              <a:rPr lang="en-US" sz="1200" dirty="0" err="1"/>
              <a:t>scanf</a:t>
            </a:r>
            <a:r>
              <a:rPr lang="en-US" sz="1200" dirty="0"/>
              <a:t> function. Mathematically, if we divide any number by 5 and 11 and the remainder is 0 then the number will be divisible by both 5 and 11. So, here we can use if function to make that decision. Otherwise, we use else function which tells us that the number we took, is not divisible by 5 and 11.</a:t>
            </a:r>
          </a:p>
          <a:p>
            <a:pPr algn="just" defTabSz="457200"/>
            <a:endParaRPr lang="en-US" sz="1200" dirty="0"/>
          </a:p>
          <a:p>
            <a:pPr algn="just" defTabSz="457200"/>
            <a:r>
              <a:rPr lang="en-US" sz="1200" i="1" dirty="0"/>
              <a:t>Problem 2: Finding maximum between three numbers.</a:t>
            </a:r>
          </a:p>
          <a:p>
            <a:pPr algn="just" defTabSz="457200"/>
            <a:r>
              <a:rPr lang="en-US" sz="1200" dirty="0"/>
              <a:t>	At first, we declare three different variables as num1, num2, num3. Then, we use </a:t>
            </a:r>
            <a:r>
              <a:rPr lang="en-US" sz="1200" dirty="0" err="1"/>
              <a:t>scanf</a:t>
            </a:r>
            <a:r>
              <a:rPr lang="en-US" sz="1200" dirty="0"/>
              <a:t> function to take input from user to those variables. We can use if function to decide which one is the maximum number among these three numbers. If, number1 is greater than or equal to number2 and number3 then we can say the number1 is maximum. Thus, we can use if function for other two numbers (number1 &amp; number2) and make decision to find the maximum number.</a:t>
            </a:r>
          </a:p>
          <a:p>
            <a:pPr algn="just" defTabSz="457200"/>
            <a:endParaRPr lang="en-US" sz="1200" dirty="0"/>
          </a:p>
          <a:p>
            <a:pPr algn="just" defTabSz="457200"/>
            <a:r>
              <a:rPr lang="en-US" sz="1200" i="1" dirty="0"/>
              <a:t>Problem 3: Input any alphabet and check whether it is vowel or consonant (Using the switch statement).</a:t>
            </a:r>
          </a:p>
          <a:p>
            <a:pPr algn="just" defTabSz="457200"/>
            <a:r>
              <a:rPr lang="en-US" sz="1200" dirty="0"/>
              <a:t>	This problem is a bit different from others, because here we used the switch statement. The switch statement in C is an alternate to if-else-if ladder statement. Here, we can define various statements in the multiple cases for the different values of a single variable. Such as, in case this problem, we use to determine whether an alphabet is vowel or consonant. If any of the input is lowercase a, e, I, o, u or uppercase A, E, I, O,U that will be vowel, otherwise it is a consonant.</a:t>
            </a:r>
          </a:p>
          <a:p>
            <a:pPr algn="just" defTabSz="457200"/>
            <a:endParaRPr lang="en-US" sz="1200" dirty="0"/>
          </a:p>
          <a:p>
            <a:pPr algn="just" defTabSz="457200"/>
            <a:r>
              <a:rPr lang="en-US" sz="1200" i="1" dirty="0"/>
              <a:t>Problem 4: To check whether a year is leap year or not.</a:t>
            </a:r>
          </a:p>
          <a:p>
            <a:pPr algn="just" defTabSz="457200"/>
            <a:r>
              <a:rPr lang="en-US" sz="1200" dirty="0"/>
              <a:t>	Firstly, we declare an integer function and put year variable in it. As we know, a year only will be a leap year if it is divisible by 400 and 4 where the remainder will be 0. But, the year will not be a leap year if it is divisible by 100 and the remainder is 0. We can find it with else if function. Otherwise, neither of the cases, the year will not be a leap year which we can make decision by else function.</a:t>
            </a:r>
          </a:p>
          <a:p>
            <a:pPr algn="just" defTabSz="457200"/>
            <a:endParaRPr lang="en-US" sz="1200" dirty="0"/>
          </a:p>
        </p:txBody>
      </p:sp>
      <p:sp>
        <p:nvSpPr>
          <p:cNvPr id="4" name="Slide Number Placeholder 3">
            <a:extLst>
              <a:ext uri="{FF2B5EF4-FFF2-40B4-BE49-F238E27FC236}">
                <a16:creationId xmlns:a16="http://schemas.microsoft.com/office/drawing/2014/main" id="{92EBE328-A510-4A7E-8C5F-038D4ABCB165}"/>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60610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10156627"/>
          </a:xfrm>
        </p:spPr>
        <p:txBody>
          <a:bodyPr/>
          <a:lstStyle/>
          <a:p>
            <a:pPr lvl="0"/>
            <a:r>
              <a:rPr lang="en-US" sz="1200" b="1" dirty="0"/>
              <a:t>4. IMPLEMENTATION &amp; TEST RESULT</a:t>
            </a:r>
            <a:endParaRPr lang="en-US" sz="1200" dirty="0"/>
          </a:p>
          <a:p>
            <a:r>
              <a:rPr lang="en-US" sz="1200" dirty="0"/>
              <a:t> </a:t>
            </a:r>
          </a:p>
          <a:p>
            <a:r>
              <a:rPr lang="en-US" sz="1200" dirty="0"/>
              <a:t> </a:t>
            </a:r>
          </a:p>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1: To check whether a number is divisible by 5 and 11 or not.</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3</a:t>
            </a:fld>
            <a:endParaRPr lang="en-US"/>
          </a:p>
        </p:txBody>
      </p:sp>
      <p:pic>
        <p:nvPicPr>
          <p:cNvPr id="4" name="Picture 3">
            <a:extLst>
              <a:ext uri="{FF2B5EF4-FFF2-40B4-BE49-F238E27FC236}">
                <a16:creationId xmlns:a16="http://schemas.microsoft.com/office/drawing/2014/main" id="{804B2C35-B00F-49B5-AE77-301F53CFB7F8}"/>
              </a:ext>
            </a:extLst>
          </p:cNvPr>
          <p:cNvPicPr>
            <a:picLocks noChangeAspect="1"/>
          </p:cNvPicPr>
          <p:nvPr/>
        </p:nvPicPr>
        <p:blipFill>
          <a:blip r:embed="rId3"/>
          <a:stretch>
            <a:fillRect/>
          </a:stretch>
        </p:blipFill>
        <p:spPr>
          <a:xfrm>
            <a:off x="1371600" y="1600200"/>
            <a:ext cx="4343400" cy="4770954"/>
          </a:xfrm>
          <a:prstGeom prst="rect">
            <a:avLst/>
          </a:prstGeom>
        </p:spPr>
      </p:pic>
      <p:pic>
        <p:nvPicPr>
          <p:cNvPr id="6" name="Picture 5">
            <a:extLst>
              <a:ext uri="{FF2B5EF4-FFF2-40B4-BE49-F238E27FC236}">
                <a16:creationId xmlns:a16="http://schemas.microsoft.com/office/drawing/2014/main" id="{0A086FA2-22AA-4310-8CFE-CD592A32C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633" y="7936229"/>
            <a:ext cx="4942367" cy="946576"/>
          </a:xfrm>
          <a:prstGeom prst="rect">
            <a:avLst/>
          </a:prstGeom>
        </p:spPr>
      </p:pic>
      <p:pic>
        <p:nvPicPr>
          <p:cNvPr id="9" name="Picture 8">
            <a:extLst>
              <a:ext uri="{FF2B5EF4-FFF2-40B4-BE49-F238E27FC236}">
                <a16:creationId xmlns:a16="http://schemas.microsoft.com/office/drawing/2014/main" id="{A01A72B3-6BBB-4585-8C83-4B4812C2EC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6629400"/>
            <a:ext cx="4919091" cy="1000888"/>
          </a:xfrm>
          <a:prstGeom prst="rect">
            <a:avLst/>
          </a:prstGeom>
        </p:spPr>
      </p:pic>
    </p:spTree>
    <p:extLst>
      <p:ext uri="{BB962C8B-B14F-4D97-AF65-F5344CB8AC3E}">
        <p14:creationId xmlns:p14="http://schemas.microsoft.com/office/powerpoint/2010/main" val="36435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9648795"/>
          </a:xfrm>
        </p:spPr>
        <p:txBody>
          <a:bodyPr/>
          <a:lstStyle/>
          <a:p>
            <a:pPr lvl="0"/>
            <a:r>
              <a:rPr lang="en-US" sz="1200" b="1" dirty="0"/>
              <a:t>4. IMPLEMENTATION &amp; TEST RESULT</a:t>
            </a:r>
            <a:endParaRPr lang="en-US" sz="1200" dirty="0"/>
          </a:p>
          <a:p>
            <a:r>
              <a:rPr lang="en-US" sz="1200" dirty="0"/>
              <a:t> </a:t>
            </a:r>
          </a:p>
          <a:p>
            <a:r>
              <a:rPr lang="en-US" sz="1200" dirty="0"/>
              <a:t> </a:t>
            </a:r>
          </a:p>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2: Finding maximum between three numbers.</a:t>
            </a:r>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2" name="Picture 1">
            <a:extLst>
              <a:ext uri="{FF2B5EF4-FFF2-40B4-BE49-F238E27FC236}">
                <a16:creationId xmlns:a16="http://schemas.microsoft.com/office/drawing/2014/main" id="{DA0C9576-D1CA-4517-83A3-9E110CEFFC11}"/>
              </a:ext>
            </a:extLst>
          </p:cNvPr>
          <p:cNvPicPr>
            <a:picLocks noChangeAspect="1"/>
          </p:cNvPicPr>
          <p:nvPr/>
        </p:nvPicPr>
        <p:blipFill>
          <a:blip r:embed="rId3"/>
          <a:stretch>
            <a:fillRect/>
          </a:stretch>
        </p:blipFill>
        <p:spPr>
          <a:xfrm>
            <a:off x="990600" y="1676400"/>
            <a:ext cx="5181600" cy="5760961"/>
          </a:xfrm>
          <a:prstGeom prst="rect">
            <a:avLst/>
          </a:prstGeom>
        </p:spPr>
      </p:pic>
      <p:pic>
        <p:nvPicPr>
          <p:cNvPr id="7" name="Picture 6">
            <a:extLst>
              <a:ext uri="{FF2B5EF4-FFF2-40B4-BE49-F238E27FC236}">
                <a16:creationId xmlns:a16="http://schemas.microsoft.com/office/drawing/2014/main" id="{8FABC10D-2103-4B09-B59D-374F5C6DB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247" y="7727531"/>
            <a:ext cx="4953000" cy="1647825"/>
          </a:xfrm>
          <a:prstGeom prst="rect">
            <a:avLst/>
          </a:prstGeom>
        </p:spPr>
      </p:pic>
    </p:spTree>
    <p:extLst>
      <p:ext uri="{BB962C8B-B14F-4D97-AF65-F5344CB8AC3E}">
        <p14:creationId xmlns:p14="http://schemas.microsoft.com/office/powerpoint/2010/main" val="81382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9879628"/>
          </a:xfrm>
        </p:spPr>
        <p:txBody>
          <a:bodyPr/>
          <a:lstStyle/>
          <a:p>
            <a:pPr lvl="0"/>
            <a:r>
              <a:rPr lang="en-US" sz="1200" b="1" dirty="0"/>
              <a:t>4. IMPLEMENTATION &amp; TEST RESULT</a:t>
            </a:r>
            <a:endParaRPr lang="en-US" sz="1200" dirty="0"/>
          </a:p>
          <a:p>
            <a:r>
              <a:rPr lang="en-US" sz="1200" dirty="0"/>
              <a:t> </a:t>
            </a:r>
          </a:p>
          <a:p>
            <a:r>
              <a:rPr lang="en-US" sz="1200" dirty="0"/>
              <a:t> </a:t>
            </a:r>
          </a:p>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3: Input any alphabet and check whether it is vowel or consonant (Using the switch statement).</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5" name="Picture 4">
            <a:extLst>
              <a:ext uri="{FF2B5EF4-FFF2-40B4-BE49-F238E27FC236}">
                <a16:creationId xmlns:a16="http://schemas.microsoft.com/office/drawing/2014/main" id="{41CDBA22-FFB8-4163-AF3F-C6BDC02E7FF5}"/>
              </a:ext>
            </a:extLst>
          </p:cNvPr>
          <p:cNvPicPr>
            <a:picLocks noChangeAspect="1"/>
          </p:cNvPicPr>
          <p:nvPr/>
        </p:nvPicPr>
        <p:blipFill>
          <a:blip r:embed="rId3"/>
          <a:stretch>
            <a:fillRect/>
          </a:stretch>
        </p:blipFill>
        <p:spPr>
          <a:xfrm>
            <a:off x="3581400" y="2057400"/>
            <a:ext cx="3072834" cy="4114800"/>
          </a:xfrm>
          <a:prstGeom prst="rect">
            <a:avLst/>
          </a:prstGeom>
        </p:spPr>
      </p:pic>
      <p:pic>
        <p:nvPicPr>
          <p:cNvPr id="4" name="Picture 3">
            <a:extLst>
              <a:ext uri="{FF2B5EF4-FFF2-40B4-BE49-F238E27FC236}">
                <a16:creationId xmlns:a16="http://schemas.microsoft.com/office/drawing/2014/main" id="{C59FACC2-DE3D-4AA0-B9EF-49C209349D2F}"/>
              </a:ext>
            </a:extLst>
          </p:cNvPr>
          <p:cNvPicPr>
            <a:picLocks noChangeAspect="1"/>
          </p:cNvPicPr>
          <p:nvPr/>
        </p:nvPicPr>
        <p:blipFill>
          <a:blip r:embed="rId4"/>
          <a:stretch>
            <a:fillRect/>
          </a:stretch>
        </p:blipFill>
        <p:spPr>
          <a:xfrm>
            <a:off x="304800" y="1981201"/>
            <a:ext cx="3384763" cy="3931966"/>
          </a:xfrm>
          <a:prstGeom prst="rect">
            <a:avLst/>
          </a:prstGeom>
        </p:spPr>
      </p:pic>
      <p:pic>
        <p:nvPicPr>
          <p:cNvPr id="8" name="Picture 7">
            <a:extLst>
              <a:ext uri="{FF2B5EF4-FFF2-40B4-BE49-F238E27FC236}">
                <a16:creationId xmlns:a16="http://schemas.microsoft.com/office/drawing/2014/main" id="{A6B9658A-D9DF-43CD-AEAD-6F4323105B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5369" y="7791450"/>
            <a:ext cx="4600575" cy="1200150"/>
          </a:xfrm>
          <a:prstGeom prst="rect">
            <a:avLst/>
          </a:prstGeom>
        </p:spPr>
      </p:pic>
      <p:pic>
        <p:nvPicPr>
          <p:cNvPr id="10" name="Picture 9">
            <a:extLst>
              <a:ext uri="{FF2B5EF4-FFF2-40B4-BE49-F238E27FC236}">
                <a16:creationId xmlns:a16="http://schemas.microsoft.com/office/drawing/2014/main" id="{2FDDBECB-4872-4AC6-B755-4FF13BBA6A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369" y="6353175"/>
            <a:ext cx="4829175" cy="1190625"/>
          </a:xfrm>
          <a:prstGeom prst="rect">
            <a:avLst/>
          </a:prstGeom>
        </p:spPr>
      </p:pic>
    </p:spTree>
    <p:extLst>
      <p:ext uri="{BB962C8B-B14F-4D97-AF65-F5344CB8AC3E}">
        <p14:creationId xmlns:p14="http://schemas.microsoft.com/office/powerpoint/2010/main" val="140433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533400"/>
            <a:ext cx="5486400" cy="8763000"/>
          </a:xfrm>
        </p:spPr>
        <p:txBody>
          <a:bodyPr/>
          <a:lstStyle/>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4: To check whether a year is leap year or not.</a:t>
            </a:r>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p:txBody>
      </p:sp>
      <p:sp>
        <p:nvSpPr>
          <p:cNvPr id="9" name="Slide Number Placeholder 8">
            <a:extLst>
              <a:ext uri="{FF2B5EF4-FFF2-40B4-BE49-F238E27FC236}">
                <a16:creationId xmlns:a16="http://schemas.microsoft.com/office/drawing/2014/main" id="{C8CC1AF8-5A40-461A-8F9A-93A84569B60D}"/>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2" name="Picture 1">
            <a:extLst>
              <a:ext uri="{FF2B5EF4-FFF2-40B4-BE49-F238E27FC236}">
                <a16:creationId xmlns:a16="http://schemas.microsoft.com/office/drawing/2014/main" id="{DF5BD5EF-83D0-4EAA-812A-B3027AE2A31B}"/>
              </a:ext>
            </a:extLst>
          </p:cNvPr>
          <p:cNvPicPr>
            <a:picLocks noChangeAspect="1"/>
          </p:cNvPicPr>
          <p:nvPr/>
        </p:nvPicPr>
        <p:blipFill>
          <a:blip r:embed="rId2"/>
          <a:stretch>
            <a:fillRect/>
          </a:stretch>
        </p:blipFill>
        <p:spPr>
          <a:xfrm>
            <a:off x="1049779" y="913900"/>
            <a:ext cx="4758441" cy="5944100"/>
          </a:xfrm>
          <a:prstGeom prst="rect">
            <a:avLst/>
          </a:prstGeom>
        </p:spPr>
      </p:pic>
      <p:pic>
        <p:nvPicPr>
          <p:cNvPr id="6" name="Picture 5">
            <a:extLst>
              <a:ext uri="{FF2B5EF4-FFF2-40B4-BE49-F238E27FC236}">
                <a16:creationId xmlns:a16="http://schemas.microsoft.com/office/drawing/2014/main" id="{A333323F-DAA3-48C9-8BFF-7844C2211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934200"/>
            <a:ext cx="4781550" cy="1162050"/>
          </a:xfrm>
          <a:prstGeom prst="rect">
            <a:avLst/>
          </a:prstGeom>
        </p:spPr>
      </p:pic>
      <p:pic>
        <p:nvPicPr>
          <p:cNvPr id="10" name="Picture 9">
            <a:extLst>
              <a:ext uri="{FF2B5EF4-FFF2-40B4-BE49-F238E27FC236}">
                <a16:creationId xmlns:a16="http://schemas.microsoft.com/office/drawing/2014/main" id="{205BF9D3-4728-4E18-A3CA-E935459C1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 y="8205787"/>
            <a:ext cx="4953000" cy="1190625"/>
          </a:xfrm>
          <a:prstGeom prst="rect">
            <a:avLst/>
          </a:prstGeom>
        </p:spPr>
      </p:pic>
    </p:spTree>
    <p:extLst>
      <p:ext uri="{BB962C8B-B14F-4D97-AF65-F5344CB8AC3E}">
        <p14:creationId xmlns:p14="http://schemas.microsoft.com/office/powerpoint/2010/main" val="212700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533400" y="838200"/>
            <a:ext cx="5715000" cy="5047536"/>
          </a:xfrm>
        </p:spPr>
        <p:txBody>
          <a:bodyPr/>
          <a:lstStyle/>
          <a:p>
            <a:pPr marL="169863"/>
            <a:r>
              <a:rPr lang="en-US" sz="1400" b="1" dirty="0"/>
              <a:t>6. ANALYSIS AND DISCUSSION</a:t>
            </a:r>
          </a:p>
          <a:p>
            <a:pPr defTabSz="457200"/>
            <a:endParaRPr lang="en-US" sz="1400" b="1" dirty="0"/>
          </a:p>
          <a:p>
            <a:pPr marL="404813" indent="-234950" algn="just" defTabSz="457200">
              <a:buAutoNum type="arabicParenR"/>
              <a:tabLst>
                <a:tab pos="404813" algn="l"/>
              </a:tabLst>
            </a:pPr>
            <a:r>
              <a:rPr lang="en-US" sz="1200" dirty="0"/>
              <a:t>In first problem of determining if a number is divisible by 5 and 11 or not, we used if function and else function. Because we know, if a number is divided by both 5 and 11 and if the remainder is 0, then the number will be divided by both 5 and 11, otherwise it will not. In second problem, the procedure is pretty much similar to the first one, except there is no else function. We can use only if statement to determine whether among three numbers, which one is maximum. Among three different numbers, one has to be a maximum number.</a:t>
            </a:r>
          </a:p>
          <a:p>
            <a:pPr marL="404813" indent="-234950" algn="just" defTabSz="457200">
              <a:buAutoNum type="arabicParenR"/>
              <a:tabLst>
                <a:tab pos="404813" algn="l"/>
              </a:tabLst>
            </a:pPr>
            <a:endParaRPr lang="en-US" sz="1200" dirty="0"/>
          </a:p>
          <a:p>
            <a:pPr marL="404813" indent="-234950" algn="just" defTabSz="457200">
              <a:buAutoNum type="arabicParenR" startAt="2"/>
              <a:tabLst>
                <a:tab pos="404813" algn="l"/>
              </a:tabLst>
            </a:pPr>
            <a:r>
              <a:rPr lang="en-US" sz="1200" dirty="0"/>
              <a:t>In third problem, we use switch statement which allows us to execute multiple operations for the different possible values of a single variable called switch variable. So, when we take an alphabet as user input the switch kept checking if it is a vowel or not. If it is not vowel, then by default, it will be a consonant. Lastly, the forth problem, it is a combination of if, else and else if function. </a:t>
            </a:r>
          </a:p>
          <a:p>
            <a:pPr marL="404813" indent="-234950" algn="just" defTabSz="457200">
              <a:buAutoNum type="arabicParenR" startAt="2"/>
              <a:tabLst>
                <a:tab pos="404813" algn="l"/>
              </a:tabLst>
            </a:pPr>
            <a:endParaRPr lang="en-US" sz="1200" dirty="0"/>
          </a:p>
          <a:p>
            <a:pPr marL="404813" indent="-234950" algn="just" defTabSz="457200">
              <a:buAutoNum type="arabicParenR" startAt="3"/>
              <a:tabLst>
                <a:tab pos="404813" algn="l"/>
              </a:tabLst>
            </a:pPr>
            <a:r>
              <a:rPr lang="en-US" sz="1200" dirty="0"/>
              <a:t>We have solved those problems using </a:t>
            </a:r>
            <a:r>
              <a:rPr lang="en-US" sz="1200" dirty="0" err="1"/>
              <a:t>CodeBlocks</a:t>
            </a:r>
            <a:r>
              <a:rPr lang="en-US" sz="1200" dirty="0"/>
              <a:t> IDE and there were no errors occurred. And we can successfully print the output of those problems.</a:t>
            </a:r>
          </a:p>
          <a:p>
            <a:pPr marL="404813" indent="-234950" algn="just" defTabSz="457200">
              <a:buAutoNum type="arabicParenR" startAt="3"/>
              <a:tabLst>
                <a:tab pos="404813" algn="l"/>
              </a:tabLst>
            </a:pPr>
            <a:endParaRPr lang="en-US" sz="1200" dirty="0"/>
          </a:p>
          <a:p>
            <a:pPr marL="404813" indent="-234950" algn="just" defTabSz="457200">
              <a:buAutoNum type="arabicParenR" startAt="4"/>
              <a:tabLst>
                <a:tab pos="404813" algn="l"/>
              </a:tabLst>
            </a:pPr>
            <a:r>
              <a:rPr lang="en-US" sz="1200" dirty="0"/>
              <a:t>We have faced a little bit difficulty while performing the third problem which is switch related problem showing the wrong results but then we have passed errors and corrected our program and it gives correct result.</a:t>
            </a:r>
          </a:p>
          <a:p>
            <a:pPr marL="404813" indent="-234950" algn="just" defTabSz="457200">
              <a:buAutoNum type="arabicParenR" startAt="4"/>
              <a:tabLst>
                <a:tab pos="404813" algn="l"/>
              </a:tabLst>
            </a:pPr>
            <a:endParaRPr lang="en-US" sz="1200" dirty="0"/>
          </a:p>
          <a:p>
            <a:pPr marL="404813" indent="-234950" algn="just" defTabSz="457200">
              <a:tabLst>
                <a:tab pos="404813" algn="l"/>
              </a:tabLst>
            </a:pPr>
            <a:r>
              <a:rPr lang="en-US" sz="1200" dirty="0"/>
              <a:t>5)	Solving these 4 problems, we have initially learned the very basics of how to make logical decisions in C language.</a:t>
            </a:r>
          </a:p>
          <a:p>
            <a:pPr algn="just"/>
            <a:endParaRPr lang="en-US" sz="1200" dirty="0"/>
          </a:p>
          <a:p>
            <a:endParaRPr lang="en-US" sz="1200" dirty="0"/>
          </a:p>
        </p:txBody>
      </p:sp>
      <p:sp>
        <p:nvSpPr>
          <p:cNvPr id="4" name="Text Placeholder 2">
            <a:extLst>
              <a:ext uri="{FF2B5EF4-FFF2-40B4-BE49-F238E27FC236}">
                <a16:creationId xmlns:a16="http://schemas.microsoft.com/office/drawing/2014/main" id="{C2B29C91-E2E2-4AB1-B014-5006DAEF14B9}"/>
              </a:ext>
            </a:extLst>
          </p:cNvPr>
          <p:cNvSpPr txBox="1">
            <a:spLocks/>
          </p:cNvSpPr>
          <p:nvPr/>
        </p:nvSpPr>
        <p:spPr>
          <a:xfrm>
            <a:off x="685800" y="6665893"/>
            <a:ext cx="5486400" cy="95410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b="1" kern="0" dirty="0">
                <a:solidFill>
                  <a:sysClr val="windowText" lastClr="000000"/>
                </a:solidFill>
              </a:rPr>
              <a:t>7. SUMMARY</a:t>
            </a:r>
          </a:p>
          <a:p>
            <a:endParaRPr lang="en-US" sz="1200" kern="0" dirty="0">
              <a:solidFill>
                <a:sysClr val="windowText" lastClr="000000"/>
              </a:solidFill>
            </a:endParaRPr>
          </a:p>
          <a:p>
            <a:pPr algn="just"/>
            <a:r>
              <a:rPr lang="en-US" sz="1200" kern="0" dirty="0">
                <a:solidFill>
                  <a:sysClr val="windowText" lastClr="000000"/>
                </a:solidFill>
              </a:rPr>
              <a:t>From the given experiments, we have learned the very basic implementation of C language in order to make some beginner level logical decisions which introduces us with the following function/statements – if, else, else if, switch.</a:t>
            </a:r>
          </a:p>
        </p:txBody>
      </p:sp>
      <p:sp>
        <p:nvSpPr>
          <p:cNvPr id="5" name="Slide Number Placeholder 4">
            <a:extLst>
              <a:ext uri="{FF2B5EF4-FFF2-40B4-BE49-F238E27FC236}">
                <a16:creationId xmlns:a16="http://schemas.microsoft.com/office/drawing/2014/main" id="{A20A0201-BCA5-4D5C-9BF6-79237784FCBE}"/>
              </a:ext>
            </a:extLst>
          </p:cNvPr>
          <p:cNvSpPr>
            <a:spLocks noGrp="1"/>
          </p:cNvSpPr>
          <p:nvPr>
            <p:ph type="sldNum" sz="quarter" idx="7"/>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36183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1139</Words>
  <Application>Microsoft Office PowerPoint</Application>
  <PresentationFormat>A4 Paper (210x297 mm)</PresentationFormat>
  <Paragraphs>235</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SimSun</vt:lpstr>
      <vt:lpstr>Arial</vt:lpstr>
      <vt:lpstr>Calibri</vt:lpstr>
      <vt:lpstr>Cambria</vt:lpstr>
      <vt:lpstr>Segoe UI Semibold</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Shahidul Islam</cp:lastModifiedBy>
  <cp:revision>160</cp:revision>
  <dcterms:created xsi:type="dcterms:W3CDTF">2021-12-01T04:21:00Z</dcterms:created>
  <dcterms:modified xsi:type="dcterms:W3CDTF">2022-02-25T17:15:07Z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