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5" r:id="rId11"/>
    <p:sldId id="266" r:id="rId12"/>
    <p:sldId id="271" r:id="rId13"/>
    <p:sldId id="272" r:id="rId14"/>
    <p:sldId id="267" r:id="rId15"/>
    <p:sldId id="268" r:id="rId16"/>
  </p:sldIdLst>
  <p:sldSz cx="7569200" cy="10706100"/>
  <p:notesSz cx="7569200" cy="10706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2826" y="-3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01D2E2-0DFC-B8A8-4CF2-C86032BA94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EAF8E-6E2D-7EE3-6285-EFBDDF286D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9BF3-FEF4-46B1-B119-959E2BFF0A93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FCB9D-F854-EEAC-22BB-17E2A80FA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695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1551-1AD3-C140-DDD9-14FEFB101F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7838" y="101695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F3E36-3C96-4F70-A0F6-46015D4E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06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8DC5F-6FA0-4801-B1A0-6AF27590FF69}" type="datetimeFigureOut">
              <a:rPr lang="en-US" smtClean="0"/>
              <a:t>11-Sep-22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6663" y="1338263"/>
            <a:ext cx="2555875" cy="3613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5153025"/>
            <a:ext cx="6054725" cy="4214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695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101695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FA47-D1B5-4E77-9A2E-7CC2FB64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2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8891"/>
            <a:ext cx="6439217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5416"/>
            <a:ext cx="5302885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777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01408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D7D7D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1291" y="9896859"/>
            <a:ext cx="7132320" cy="6350"/>
          </a:xfrm>
          <a:custGeom>
            <a:avLst/>
            <a:gdLst/>
            <a:ahLst/>
            <a:cxnLst/>
            <a:rect l="l" t="t" r="r" b="b"/>
            <a:pathLst>
              <a:path w="7132320" h="6350">
                <a:moveTo>
                  <a:pt x="7132320" y="0"/>
                </a:moveTo>
                <a:lnTo>
                  <a:pt x="0" y="0"/>
                </a:lnTo>
                <a:lnTo>
                  <a:pt x="0" y="5851"/>
                </a:lnTo>
                <a:lnTo>
                  <a:pt x="7132320" y="5851"/>
                </a:lnTo>
                <a:lnTo>
                  <a:pt x="71323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6123" y="959053"/>
            <a:ext cx="1543303" cy="39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429" y="2730830"/>
            <a:ext cx="7098690" cy="435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687" y="9956673"/>
            <a:ext cx="24241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77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480" y="9903690"/>
            <a:ext cx="66357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D7D7D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‹#›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1291" y="9421368"/>
          <a:ext cx="7131685" cy="942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10" dirty="0">
                          <a:latin typeface="Verdana"/>
                          <a:cs typeface="Verdana"/>
                        </a:rPr>
                        <a:t>Marks: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10" dirty="0">
                          <a:latin typeface="Verdana"/>
                          <a:cs typeface="Verdana"/>
                        </a:rPr>
                        <a:t>Signature: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10" dirty="0">
                          <a:latin typeface="Verdana"/>
                          <a:cs typeface="Verdana"/>
                        </a:rPr>
                        <a:t>Comments: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10" dirty="0">
                          <a:latin typeface="Verdana"/>
                          <a:cs typeface="Verdana"/>
                        </a:rPr>
                        <a:t>Date: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D9D9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30197" y="1293063"/>
            <a:ext cx="4939030" cy="1881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950" b="1" spc="-10" dirty="0">
                <a:latin typeface="Times New Roman"/>
                <a:cs typeface="Times New Roman"/>
              </a:rPr>
              <a:t>Green</a:t>
            </a:r>
            <a:r>
              <a:rPr sz="1950" b="1" spc="-7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University</a:t>
            </a:r>
            <a:r>
              <a:rPr sz="1950" b="1" spc="-8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of</a:t>
            </a:r>
            <a:r>
              <a:rPr sz="1950" b="1" spc="-8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Bangladesh</a:t>
            </a: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500" b="1" dirty="0">
                <a:latin typeface="Cambria"/>
                <a:cs typeface="Cambria"/>
              </a:rPr>
              <a:t>Department</a:t>
            </a:r>
            <a:r>
              <a:rPr sz="1500" b="1" spc="-30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of</a:t>
            </a:r>
            <a:r>
              <a:rPr sz="1500" b="1" spc="-15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Computer</a:t>
            </a:r>
            <a:r>
              <a:rPr sz="1500" b="1" spc="-5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Science</a:t>
            </a:r>
            <a:r>
              <a:rPr sz="1500" b="1" spc="-20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and</a:t>
            </a:r>
            <a:r>
              <a:rPr sz="1500" b="1" spc="-5" dirty="0">
                <a:latin typeface="Cambria"/>
                <a:cs typeface="Cambria"/>
              </a:rPr>
              <a:t> </a:t>
            </a:r>
            <a:r>
              <a:rPr sz="1500" b="1" dirty="0">
                <a:latin typeface="Cambria"/>
                <a:cs typeface="Cambria"/>
              </a:rPr>
              <a:t>Engineering</a:t>
            </a:r>
            <a:r>
              <a:rPr sz="1500" b="1" spc="-30" dirty="0">
                <a:latin typeface="Cambria"/>
                <a:cs typeface="Cambria"/>
              </a:rPr>
              <a:t> </a:t>
            </a:r>
            <a:r>
              <a:rPr sz="1500" b="1" spc="-10" dirty="0">
                <a:latin typeface="Cambria"/>
                <a:cs typeface="Cambria"/>
              </a:rPr>
              <a:t>(CSE)</a:t>
            </a:r>
            <a:endParaRPr sz="1500" dirty="0">
              <a:latin typeface="Cambria"/>
              <a:cs typeface="Cambria"/>
            </a:endParaRPr>
          </a:p>
          <a:p>
            <a:pPr marL="518159" marR="514350" indent="488950">
              <a:lnSpc>
                <a:spcPct val="100699"/>
              </a:lnSpc>
            </a:pPr>
            <a:r>
              <a:rPr sz="1500" dirty="0">
                <a:latin typeface="Cambria"/>
                <a:cs typeface="Cambria"/>
              </a:rPr>
              <a:t>Faculty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Sciences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and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Engineering </a:t>
            </a:r>
            <a:r>
              <a:rPr sz="1500" dirty="0">
                <a:latin typeface="Cambria"/>
                <a:cs typeface="Cambria"/>
              </a:rPr>
              <a:t>Semester: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</a:t>
            </a:r>
            <a:r>
              <a:rPr lang="en-US" sz="1500" dirty="0">
                <a:latin typeface="Cambria"/>
                <a:cs typeface="Cambria"/>
              </a:rPr>
              <a:t>ummer, </a:t>
            </a:r>
            <a:r>
              <a:rPr sz="1500" dirty="0">
                <a:latin typeface="Cambria"/>
                <a:cs typeface="Cambria"/>
              </a:rPr>
              <a:t>2022,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B.Sc.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 CSE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(DAY)</a:t>
            </a:r>
            <a:endParaRPr sz="15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 dirty="0">
              <a:latin typeface="Cambria"/>
              <a:cs typeface="Cambria"/>
            </a:endParaRPr>
          </a:p>
          <a:p>
            <a:pPr marL="635" algn="ctr">
              <a:lnSpc>
                <a:spcPct val="100000"/>
              </a:lnSpc>
              <a:spcBef>
                <a:spcPts val="1155"/>
              </a:spcBef>
            </a:pPr>
            <a:r>
              <a:rPr lang="en-US" b="1" dirty="0">
                <a:latin typeface="Cambria"/>
                <a:cs typeface="Cambria"/>
              </a:rPr>
              <a:t>Data Structure Lab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0900" y="478536"/>
            <a:ext cx="787908" cy="76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7258" y="3524250"/>
            <a:ext cx="164592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Cambria"/>
                <a:cs typeface="Cambria"/>
              </a:rPr>
              <a:t>Course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Code: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CSE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25" dirty="0">
                <a:latin typeface="Cambria"/>
                <a:cs typeface="Cambria"/>
              </a:rPr>
              <a:t>10</a:t>
            </a:r>
            <a:r>
              <a:rPr lang="en-US" sz="1300" b="1" spc="-25" dirty="0">
                <a:latin typeface="Cambria"/>
                <a:cs typeface="Cambria"/>
              </a:rPr>
              <a:t>6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1094" y="3524250"/>
            <a:ext cx="198120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Cambria"/>
                <a:cs typeface="Cambria"/>
              </a:rPr>
              <a:t>Section:</a:t>
            </a:r>
            <a:r>
              <a:rPr sz="1300" b="1" spc="-1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CSE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213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-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D</a:t>
            </a:r>
            <a:r>
              <a:rPr lang="en-US" sz="1300" b="1" dirty="0">
                <a:latin typeface="Cambria"/>
                <a:cs typeface="Cambria"/>
              </a:rPr>
              <a:t>A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20" dirty="0">
                <a:latin typeface="Cambria"/>
                <a:cs typeface="Cambria"/>
              </a:rPr>
              <a:t>(PC)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703" y="4186809"/>
            <a:ext cx="5412105" cy="74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Project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Title: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lang="en-US" sz="1800" dirty="0">
                <a:latin typeface="Verdana"/>
                <a:cs typeface="Verdana"/>
              </a:rPr>
              <a:t>GUB STUDENT REPORT CARD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8325" y="6678676"/>
          <a:ext cx="6564630" cy="56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3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Name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Md.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Shahidul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Islam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Prodhan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213902017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185922" y="6439662"/>
            <a:ext cx="1342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Verdana"/>
                <a:cs typeface="Verdana"/>
              </a:rPr>
              <a:t>Student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Details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60668"/>
              </p:ext>
            </p:extLst>
          </p:nvPr>
        </p:nvGraphicFramePr>
        <p:xfrm>
          <a:off x="641858" y="7998022"/>
          <a:ext cx="5171440" cy="58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Submission</a:t>
                      </a:r>
                      <a:r>
                        <a:rPr sz="12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Date:</a:t>
                      </a:r>
                      <a:r>
                        <a:rPr sz="12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sz="1200" baseline="3000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 September, </a:t>
                      </a:r>
                      <a:r>
                        <a:rPr lang="en-US" sz="1200" spc="-20" dirty="0">
                          <a:latin typeface="Verdana"/>
                          <a:cs typeface="Verdana"/>
                        </a:rPr>
                        <a:t>2022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31750">
                        <a:lnSpc>
                          <a:spcPts val="1350"/>
                        </a:lnSpc>
                        <a:spcBef>
                          <a:spcPts val="85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Course</a:t>
                      </a:r>
                      <a:r>
                        <a:rPr sz="12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Teacher’s</a:t>
                      </a:r>
                      <a:r>
                        <a:rPr sz="12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Name:</a:t>
                      </a:r>
                      <a:r>
                        <a:rPr sz="12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200" dirty="0">
                          <a:latin typeface="Verdana"/>
                          <a:cs typeface="Verdana"/>
                        </a:rPr>
                        <a:t>Farhana Akhtar Sunny, Senior Lecturer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77188" y="8820658"/>
            <a:ext cx="4779645" cy="52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dirty="0">
                <a:latin typeface="Verdana"/>
                <a:cs typeface="Verdana"/>
              </a:rPr>
              <a:t>[For</a:t>
            </a:r>
            <a:r>
              <a:rPr sz="1050" b="1" spc="65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Teacher’s</a:t>
            </a:r>
            <a:r>
              <a:rPr sz="1050" b="1" spc="65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use</a:t>
            </a:r>
            <a:r>
              <a:rPr sz="1050" b="1" spc="85" dirty="0">
                <a:latin typeface="Verdana"/>
                <a:cs typeface="Verdana"/>
              </a:rPr>
              <a:t> </a:t>
            </a:r>
            <a:r>
              <a:rPr sz="1050" b="1" dirty="0">
                <a:latin typeface="Verdana"/>
                <a:cs typeface="Verdana"/>
              </a:rPr>
              <a:t>only:</a:t>
            </a:r>
            <a:r>
              <a:rPr sz="1050" b="1" spc="75" dirty="0">
                <a:latin typeface="Verdana"/>
                <a:cs typeface="Verdana"/>
              </a:rPr>
              <a:t> </a:t>
            </a:r>
            <a:r>
              <a:rPr sz="1050" b="1" dirty="0">
                <a:solidFill>
                  <a:srgbClr val="17375E"/>
                </a:solidFill>
                <a:latin typeface="Verdana"/>
                <a:cs typeface="Verdana"/>
              </a:rPr>
              <a:t>Don’t</a:t>
            </a:r>
            <a:r>
              <a:rPr sz="1050" b="1" spc="7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050" b="1" dirty="0">
                <a:solidFill>
                  <a:srgbClr val="17375E"/>
                </a:solidFill>
                <a:latin typeface="Verdana"/>
                <a:cs typeface="Verdana"/>
              </a:rPr>
              <a:t>write</a:t>
            </a:r>
            <a:r>
              <a:rPr sz="1050" b="1" spc="8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050" b="1" dirty="0">
                <a:solidFill>
                  <a:srgbClr val="17375E"/>
                </a:solidFill>
                <a:latin typeface="Verdana"/>
                <a:cs typeface="Verdana"/>
              </a:rPr>
              <a:t>anything</a:t>
            </a:r>
            <a:r>
              <a:rPr sz="1050" b="1" spc="85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050" b="1" dirty="0">
                <a:solidFill>
                  <a:srgbClr val="17375E"/>
                </a:solidFill>
                <a:latin typeface="Verdana"/>
                <a:cs typeface="Verdana"/>
              </a:rPr>
              <a:t>inside</a:t>
            </a:r>
            <a:r>
              <a:rPr sz="1050" b="1" spc="9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050" b="1" dirty="0">
                <a:solidFill>
                  <a:srgbClr val="17375E"/>
                </a:solidFill>
                <a:latin typeface="Verdana"/>
                <a:cs typeface="Verdana"/>
              </a:rPr>
              <a:t>this</a:t>
            </a:r>
            <a:r>
              <a:rPr sz="1050" b="1" spc="7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050" b="1" spc="-20" dirty="0">
                <a:solidFill>
                  <a:srgbClr val="17375E"/>
                </a:solidFill>
                <a:latin typeface="Verdana"/>
                <a:cs typeface="Verdana"/>
              </a:rPr>
              <a:t>box</a:t>
            </a:r>
            <a:r>
              <a:rPr sz="1050" b="1" spc="-20" dirty="0">
                <a:latin typeface="Verdana"/>
                <a:cs typeface="Verdana"/>
              </a:rPr>
              <a:t>]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Verdana"/>
              <a:cs typeface="Verdana"/>
            </a:endParaRPr>
          </a:p>
          <a:p>
            <a:pPr marL="179070" algn="ctr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Lab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Report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Status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680" y="2148967"/>
            <a:ext cx="5726430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Times New Roman"/>
                <a:cs typeface="Times New Roman"/>
              </a:rPr>
              <a:t>Results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4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Discussions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772795" indent="-457834">
              <a:lnSpc>
                <a:spcPct val="100000"/>
              </a:lnSpc>
              <a:buAutoNum type="arabicPeriod"/>
              <a:tabLst>
                <a:tab pos="772795" algn="l"/>
                <a:tab pos="7734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772795" lvl="1" indent="-229235">
              <a:lnSpc>
                <a:spcPct val="100000"/>
              </a:lnSpc>
              <a:buFont typeface="Wingdings"/>
              <a:buChar char=""/>
              <a:tabLst>
                <a:tab pos="773430" algn="l"/>
              </a:tabLst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panel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10" dirty="0">
                <a:latin typeface="Times New Roman"/>
                <a:cs typeface="Times New Roman"/>
              </a:rPr>
              <a:t> input.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8079" y="780549"/>
            <a:ext cx="2420620" cy="7575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445"/>
              </a:spcBef>
            </a:pPr>
            <a:r>
              <a:rPr sz="2500" dirty="0"/>
              <a:t>Chapter</a:t>
            </a:r>
            <a:r>
              <a:rPr sz="2500" spc="-155" dirty="0"/>
              <a:t> </a:t>
            </a:r>
            <a:r>
              <a:rPr sz="2500" spc="-50" dirty="0"/>
              <a:t>3</a:t>
            </a:r>
            <a:endParaRPr sz="2500"/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dirty="0"/>
              <a:t>Performance</a:t>
            </a:r>
            <a:r>
              <a:rPr sz="1800" spc="-15" dirty="0"/>
              <a:t> </a:t>
            </a:r>
            <a:r>
              <a:rPr sz="1800" spc="-10" dirty="0"/>
              <a:t>Evaluation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10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C2044-A803-EEA3-2A2C-97D4C0D8A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87" b="51723"/>
          <a:stretch/>
        </p:blipFill>
        <p:spPr>
          <a:xfrm>
            <a:off x="895792" y="3676650"/>
            <a:ext cx="3937000" cy="2135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554CB-BAAC-6331-E767-26A29E876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3" b="24155"/>
          <a:stretch/>
        </p:blipFill>
        <p:spPr>
          <a:xfrm>
            <a:off x="895792" y="5886450"/>
            <a:ext cx="4089400" cy="33542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8CAB9A-E462-3CBE-445A-0E7DD7C03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07" b="32770"/>
          <a:stretch/>
        </p:blipFill>
        <p:spPr>
          <a:xfrm>
            <a:off x="584200" y="704850"/>
            <a:ext cx="3708400" cy="2973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29841-15AC-3320-405B-1EFD9A9C58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6" b="31694"/>
          <a:stretch/>
        </p:blipFill>
        <p:spPr>
          <a:xfrm>
            <a:off x="565888" y="3863105"/>
            <a:ext cx="4229395" cy="2475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7E0CA0-9105-49FF-4944-C5D5420EC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2" b="34244"/>
          <a:stretch/>
        </p:blipFill>
        <p:spPr>
          <a:xfrm>
            <a:off x="565888" y="6496050"/>
            <a:ext cx="4546600" cy="2382950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8D3A8917-6526-4CA4-4408-7F86F33A795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11480" y="9903690"/>
            <a:ext cx="66357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11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C04394-95A1-E35D-CBEC-F4BD81C63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62" b="13312"/>
          <a:stretch/>
        </p:blipFill>
        <p:spPr>
          <a:xfrm>
            <a:off x="1252806" y="2838450"/>
            <a:ext cx="3556000" cy="3221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2F773-EB94-7846-ABF7-1B857DA176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38" b="46942"/>
          <a:stretch/>
        </p:blipFill>
        <p:spPr>
          <a:xfrm>
            <a:off x="1280551" y="476250"/>
            <a:ext cx="3175000" cy="1643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4F4F31-033A-0BA3-E941-CDDD55F0B3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13"/>
          <a:stretch/>
        </p:blipFill>
        <p:spPr>
          <a:xfrm>
            <a:off x="1250852" y="6786288"/>
            <a:ext cx="2794000" cy="3096627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BB00E20B-8D05-1F33-C3D5-DB8D7DDEFC0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11480" y="9903690"/>
            <a:ext cx="66357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67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CB3AC9-87D8-3ECD-FEE3-891D5C1D7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2" b="66856"/>
          <a:stretch/>
        </p:blipFill>
        <p:spPr>
          <a:xfrm>
            <a:off x="1058203" y="8020050"/>
            <a:ext cx="6284084" cy="167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EB0963-6769-61A6-8C52-D0F06B082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19" b="56499"/>
          <a:stretch/>
        </p:blipFill>
        <p:spPr>
          <a:xfrm>
            <a:off x="1041400" y="857250"/>
            <a:ext cx="4191000" cy="2200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763869-6104-B89D-27B2-4C72328EE6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7" b="21283"/>
          <a:stretch/>
        </p:blipFill>
        <p:spPr>
          <a:xfrm>
            <a:off x="1041400" y="3600450"/>
            <a:ext cx="3667125" cy="3981450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6C7F26C6-52F3-E171-35D9-3CC2B877414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11480" y="9903690"/>
            <a:ext cx="66357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13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7824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605789"/>
            <a:ext cx="6468745" cy="156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3.2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Analysis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Outcome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125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build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language.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coding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lang="en-US" sz="1400" spc="-10" dirty="0" err="1">
                <a:latin typeface="Times New Roman"/>
                <a:cs typeface="Times New Roman"/>
              </a:rPr>
              <a:t>DevC</a:t>
            </a:r>
            <a:r>
              <a:rPr lang="en-US" sz="1400" spc="-10" dirty="0">
                <a:latin typeface="Times New Roman"/>
                <a:cs typeface="Times New Roman"/>
              </a:rPr>
              <a:t>++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GCC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compiler.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built 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pressure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work </a:t>
            </a:r>
            <a:r>
              <a:rPr sz="1400" spc="-10" dirty="0">
                <a:latin typeface="Times New Roman"/>
                <a:cs typeface="Times New Roman"/>
              </a:rPr>
              <a:t>efficiently.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4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helpful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students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teachers.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course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of </a:t>
            </a:r>
            <a:r>
              <a:rPr lang="en-US" sz="1400" spc="-25" dirty="0">
                <a:latin typeface="Times New Roman"/>
                <a:cs typeface="Times New Roman"/>
              </a:rPr>
              <a:t>Data Structure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76CCD24-4288-AC41-C31E-D3DAA46D7BF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11480" y="9903690"/>
            <a:ext cx="66357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14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123" y="959053"/>
            <a:ext cx="135826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Chapter</a:t>
            </a:r>
            <a:r>
              <a:rPr spc="-85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019" y="1782572"/>
            <a:ext cx="151257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10" dirty="0">
                <a:latin typeface="Times New Roman"/>
                <a:cs typeface="Times New Roman"/>
              </a:rPr>
              <a:t>Conclusion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275" y="2730830"/>
            <a:ext cx="6633845" cy="64962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07365" algn="l"/>
              </a:tabLst>
            </a:pPr>
            <a:r>
              <a:rPr sz="1700" b="1" spc="-25" dirty="0">
                <a:latin typeface="Times New Roman"/>
                <a:cs typeface="Times New Roman"/>
              </a:rPr>
              <a:t>4.1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-10" dirty="0">
                <a:latin typeface="Times New Roman"/>
                <a:cs typeface="Times New Roman"/>
              </a:rPr>
              <a:t>Introduction</a:t>
            </a:r>
            <a:endParaRPr sz="1700" dirty="0">
              <a:latin typeface="Times New Roman"/>
              <a:cs typeface="Times New Roman"/>
            </a:endParaRPr>
          </a:p>
          <a:p>
            <a:pPr marL="12700" marR="669925" algn="just">
              <a:lnSpc>
                <a:spcPct val="110000"/>
              </a:lnSpc>
              <a:spcBef>
                <a:spcPts val="1620"/>
              </a:spcBef>
            </a:pPr>
            <a:r>
              <a:rPr lang="en-US" sz="1400" dirty="0">
                <a:latin typeface="Times New Roman"/>
                <a:cs typeface="Times New Roman"/>
              </a:rPr>
              <a:t>GUB Student Report Card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be </a:t>
            </a:r>
            <a:r>
              <a:rPr sz="1400" dirty="0">
                <a:latin typeface="Times New Roman"/>
                <a:cs typeface="Times New Roman"/>
              </a:rPr>
              <a:t>computerized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human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errors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efficiency.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computerized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lesser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errors.</a:t>
            </a:r>
            <a:r>
              <a:rPr sz="1400" spc="114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built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calculate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students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subject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wise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mark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showing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marksheet.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2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result information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quickly.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1195"/>
              </a:spcBef>
              <a:buAutoNum type="arabicPeriod"/>
              <a:tabLst>
                <a:tab pos="507365" algn="l"/>
                <a:tab pos="508000" algn="l"/>
              </a:tabLst>
            </a:pPr>
            <a:r>
              <a:rPr sz="1700" b="1" dirty="0">
                <a:latin typeface="Times New Roman"/>
                <a:cs typeface="Times New Roman"/>
              </a:rPr>
              <a:t>Practical </a:t>
            </a:r>
            <a:r>
              <a:rPr sz="1700" b="1" spc="-10" dirty="0">
                <a:latin typeface="Times New Roman"/>
                <a:cs typeface="Times New Roman"/>
              </a:rPr>
              <a:t>Implications</a:t>
            </a:r>
            <a:endParaRPr lang="en-US"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650" dirty="0">
              <a:latin typeface="Times New Roman"/>
              <a:cs typeface="Times New Roman"/>
            </a:endParaRPr>
          </a:p>
          <a:p>
            <a:pPr marL="12700" marR="829944">
              <a:lnSpc>
                <a:spcPts val="1610"/>
              </a:lnSpc>
            </a:pPr>
            <a:r>
              <a:rPr lang="en-US" sz="1400" dirty="0">
                <a:latin typeface="Times New Roman"/>
                <a:cs typeface="Times New Roman"/>
              </a:rPr>
              <a:t>GUB Student Report Card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helps</a:t>
            </a:r>
            <a:r>
              <a:rPr sz="1400" spc="-25" dirty="0">
                <a:latin typeface="Times New Roman"/>
                <a:cs typeface="Times New Roman"/>
              </a:rPr>
              <a:t> the </a:t>
            </a:r>
            <a:r>
              <a:rPr sz="1400" dirty="0">
                <a:latin typeface="Times New Roman"/>
                <a:cs typeface="Times New Roman"/>
              </a:rPr>
              <a:t>educational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institutions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publishing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students.</a:t>
            </a:r>
            <a:endParaRPr lang="en-US" sz="1400" spc="-10" dirty="0">
              <a:latin typeface="Times New Roman"/>
              <a:cs typeface="Times New Roman"/>
            </a:endParaRPr>
          </a:p>
          <a:p>
            <a:pPr marL="12700" marR="829944">
              <a:lnSpc>
                <a:spcPts val="1610"/>
              </a:lnSpc>
            </a:pPr>
            <a:endParaRPr lang="en-US" sz="1400" spc="-10" dirty="0">
              <a:latin typeface="Times New Roman"/>
              <a:cs typeface="Times New Roman"/>
            </a:endParaRPr>
          </a:p>
          <a:p>
            <a:pPr marL="12700" marR="829944">
              <a:lnSpc>
                <a:spcPts val="161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829944">
              <a:lnSpc>
                <a:spcPts val="161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829944">
              <a:lnSpc>
                <a:spcPts val="161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829944">
              <a:lnSpc>
                <a:spcPts val="161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829944">
              <a:lnSpc>
                <a:spcPts val="161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829944">
              <a:lnSpc>
                <a:spcPts val="161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508000" indent="-457200">
              <a:lnSpc>
                <a:spcPts val="1985"/>
              </a:lnSpc>
              <a:buAutoNum type="arabicPeriod" startAt="2"/>
              <a:tabLst>
                <a:tab pos="507365" algn="l"/>
                <a:tab pos="508000" algn="l"/>
              </a:tabLst>
            </a:pPr>
            <a:r>
              <a:rPr sz="1700" b="1" dirty="0">
                <a:latin typeface="Times New Roman"/>
                <a:cs typeface="Times New Roman"/>
              </a:rPr>
              <a:t>Scope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Future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Work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ts val="1600"/>
              </a:lnSpc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useful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school,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college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university.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keep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student’s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information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safe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synchronized.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 more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</a:t>
            </a:r>
            <a:r>
              <a:rPr lang="en-US" sz="1400" dirty="0">
                <a:latin typeface="Times New Roman"/>
                <a:cs typeface="Times New Roman"/>
              </a:rPr>
              <a:t> average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billing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history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attendance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student.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mistake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efficiently.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helpful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411D575-AE73-FEDD-486A-6A2D4DA84BB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11480" y="9903690"/>
            <a:ext cx="66357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15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912" y="9896858"/>
            <a:ext cx="6684645" cy="6350"/>
          </a:xfrm>
          <a:custGeom>
            <a:avLst/>
            <a:gdLst/>
            <a:ahLst/>
            <a:cxnLst/>
            <a:rect l="l" t="t" r="r" b="b"/>
            <a:pathLst>
              <a:path w="6684645" h="6350">
                <a:moveTo>
                  <a:pt x="6684264" y="0"/>
                </a:moveTo>
                <a:lnTo>
                  <a:pt x="0" y="0"/>
                </a:lnTo>
                <a:lnTo>
                  <a:pt x="0" y="5852"/>
                </a:lnTo>
                <a:lnTo>
                  <a:pt x="6684264" y="5852"/>
                </a:lnTo>
                <a:lnTo>
                  <a:pt x="66842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194" y="409143"/>
            <a:ext cx="34277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365F91"/>
                </a:solidFill>
                <a:latin typeface="Cambria"/>
                <a:cs typeface="Cambria"/>
              </a:rPr>
              <a:t>Table</a:t>
            </a:r>
            <a:r>
              <a:rPr sz="3600" b="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3600" b="0" dirty="0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sz="3600" b="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3600" b="0" spc="-10" dirty="0">
                <a:solidFill>
                  <a:srgbClr val="365F91"/>
                </a:solidFill>
                <a:latin typeface="Cambria"/>
                <a:cs typeface="Cambria"/>
              </a:rPr>
              <a:t>Contents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80" y="9903690"/>
            <a:ext cx="5949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sz="1100" b="1" dirty="0">
                <a:latin typeface="Times New Roman"/>
                <a:cs typeface="Times New Roman"/>
              </a:rPr>
              <a:t>2</a:t>
            </a:fld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|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D7D7D"/>
                </a:solidFill>
                <a:latin typeface="Times New Roman"/>
                <a:cs typeface="Times New Roman"/>
              </a:rPr>
              <a:t>P a</a:t>
            </a:r>
            <a:r>
              <a:rPr sz="1100" spc="15" dirty="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D7D7D"/>
                </a:solidFill>
                <a:latin typeface="Times New Roman"/>
                <a:cs typeface="Times New Roman"/>
              </a:rPr>
              <a:t>g</a:t>
            </a:r>
            <a:r>
              <a:rPr sz="1100" spc="-5" dirty="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7D7D7D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195" y="1260475"/>
            <a:ext cx="6656070" cy="319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Chapter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Introduction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...................................................................................................................................3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200" spc="-25" dirty="0">
                <a:latin typeface="Times New Roman"/>
                <a:cs typeface="Times New Roman"/>
              </a:rPr>
              <a:t>1.1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Introduction...............................................................................................................................................3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200" spc="-25" dirty="0">
                <a:latin typeface="Times New Roman"/>
                <a:cs typeface="Times New Roman"/>
              </a:rPr>
              <a:t>1.2</a:t>
            </a:r>
            <a:r>
              <a:rPr sz="1200" dirty="0">
                <a:latin typeface="Times New Roman"/>
                <a:cs typeface="Times New Roman"/>
              </a:rPr>
              <a:t>	Design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Goals/Objective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............................................................................................................................3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Chapter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Design/Development/Implementation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Project..................................................................4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spc="-25" dirty="0">
                <a:latin typeface="Times New Roman"/>
                <a:cs typeface="Times New Roman"/>
              </a:rPr>
              <a:t>2.1</a:t>
            </a:r>
            <a:r>
              <a:rPr sz="1200" dirty="0">
                <a:latin typeface="Times New Roman"/>
                <a:cs typeface="Times New Roman"/>
              </a:rPr>
              <a:t>	Interface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</a:t>
            </a:r>
            <a:r>
              <a:rPr lang="en-US" sz="1200" spc="-10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1630" algn="l"/>
              </a:tabLst>
            </a:pPr>
            <a:r>
              <a:rPr sz="1200" spc="-25" dirty="0">
                <a:latin typeface="Times New Roman"/>
                <a:cs typeface="Times New Roman"/>
              </a:rPr>
              <a:t>2.2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Implementation..........................................................................................................................................5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Chapter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Performance</a:t>
            </a:r>
            <a:r>
              <a:rPr sz="1200" b="1" spc="1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Evaluation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.............................................................................................................10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spc="-25" dirty="0">
                <a:latin typeface="Times New Roman"/>
                <a:cs typeface="Times New Roman"/>
              </a:rPr>
              <a:t>3.1</a:t>
            </a:r>
            <a:r>
              <a:rPr sz="1200" dirty="0">
                <a:latin typeface="Times New Roman"/>
                <a:cs typeface="Times New Roman"/>
              </a:rPr>
              <a:t>	Simulation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Environment/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Procedure.....................................................................................11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spc="-25" dirty="0">
                <a:latin typeface="Times New Roman"/>
                <a:cs typeface="Times New Roman"/>
              </a:rPr>
              <a:t>3.2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lang="en-US" sz="1200" dirty="0">
                <a:latin typeface="Times New Roman"/>
                <a:cs typeface="Times New Roman"/>
              </a:rPr>
              <a:t>Analysis and Outcome</a:t>
            </a:r>
            <a:r>
              <a:rPr lang="en-US" sz="1200" spc="15" dirty="0">
                <a:latin typeface="Times New Roman"/>
                <a:cs typeface="Times New Roman"/>
              </a:rPr>
              <a:t>   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.........................................................................................................................12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Chapter</a:t>
            </a:r>
            <a:r>
              <a:rPr sz="1200" b="1" spc="1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Conclusion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....................................................................................................................................1</a:t>
            </a:r>
            <a:r>
              <a:rPr lang="en-US" sz="1200" b="1" spc="-10" dirty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spc="-25" dirty="0">
                <a:latin typeface="Times New Roman"/>
                <a:cs typeface="Times New Roman"/>
              </a:rPr>
              <a:t>4.1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Introduction.............................................................................................................................................1</a:t>
            </a:r>
            <a:r>
              <a:rPr lang="en-US" sz="1200" spc="-10" dirty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spc="-25" dirty="0">
                <a:latin typeface="Times New Roman"/>
                <a:cs typeface="Times New Roman"/>
              </a:rPr>
              <a:t>4.1</a:t>
            </a:r>
            <a:r>
              <a:rPr sz="1200" dirty="0">
                <a:latin typeface="Times New Roman"/>
                <a:cs typeface="Times New Roman"/>
              </a:rPr>
              <a:t>	Practical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Implications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.............................................................................................................................1</a:t>
            </a:r>
            <a:r>
              <a:rPr lang="en-US" sz="1200" spc="-10" dirty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00" spc="-25" dirty="0">
                <a:latin typeface="Times New Roman"/>
                <a:cs typeface="Times New Roman"/>
              </a:rPr>
              <a:t>4.2</a:t>
            </a:r>
            <a:r>
              <a:rPr sz="1200" dirty="0">
                <a:latin typeface="Times New Roman"/>
                <a:cs typeface="Times New Roman"/>
              </a:rPr>
              <a:t>	Scope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Work.............................................................................................................................1</a:t>
            </a:r>
            <a:r>
              <a:rPr lang="en-US" sz="1200" spc="-10" dirty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912" y="9896858"/>
            <a:ext cx="6684645" cy="6350"/>
          </a:xfrm>
          <a:custGeom>
            <a:avLst/>
            <a:gdLst/>
            <a:ahLst/>
            <a:cxnLst/>
            <a:rect l="l" t="t" r="r" b="b"/>
            <a:pathLst>
              <a:path w="6684645" h="6350">
                <a:moveTo>
                  <a:pt x="6684264" y="0"/>
                </a:moveTo>
                <a:lnTo>
                  <a:pt x="0" y="0"/>
                </a:lnTo>
                <a:lnTo>
                  <a:pt x="0" y="5852"/>
                </a:lnTo>
                <a:lnTo>
                  <a:pt x="6684264" y="5852"/>
                </a:lnTo>
                <a:lnTo>
                  <a:pt x="66842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2554" y="722452"/>
            <a:ext cx="135636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Chapter</a:t>
            </a:r>
            <a:r>
              <a:rPr spc="-100" dirty="0"/>
              <a:t> </a:t>
            </a:r>
            <a:r>
              <a:rPr spc="-50"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480" y="9903690"/>
            <a:ext cx="5949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sz="1100" b="1" dirty="0">
                <a:latin typeface="Times New Roman"/>
                <a:cs typeface="Times New Roman"/>
              </a:rPr>
              <a:t>3</a:t>
            </a:fld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|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D7D7D"/>
                </a:solidFill>
                <a:latin typeface="Times New Roman"/>
                <a:cs typeface="Times New Roman"/>
              </a:rPr>
              <a:t>P a</a:t>
            </a:r>
            <a:r>
              <a:rPr sz="1100" spc="15" dirty="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D7D7D"/>
                </a:solidFill>
                <a:latin typeface="Times New Roman"/>
                <a:cs typeface="Times New Roman"/>
              </a:rPr>
              <a:t>g</a:t>
            </a:r>
            <a:r>
              <a:rPr sz="1100" spc="-5" dirty="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7D7D7D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7295" y="1546351"/>
            <a:ext cx="1710689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10" dirty="0">
                <a:latin typeface="Times New Roman"/>
                <a:cs typeface="Times New Roman"/>
              </a:rPr>
              <a:t>Introduction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995" y="2700350"/>
            <a:ext cx="6377940" cy="612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920" indent="-49085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02920" algn="l"/>
                <a:tab pos="503555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Introduction</a:t>
            </a:r>
            <a:endParaRPr sz="17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1100"/>
              </a:lnSpc>
              <a:spcBef>
                <a:spcPts val="1565"/>
              </a:spcBef>
            </a:pPr>
            <a:r>
              <a:rPr lang="en-US" sz="1400" dirty="0">
                <a:latin typeface="Times New Roman"/>
                <a:cs typeface="Times New Roman"/>
              </a:rPr>
              <a:t>GUB Student Report Card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8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8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software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olution</a:t>
            </a:r>
            <a:r>
              <a:rPr sz="1400" spc="3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for</a:t>
            </a:r>
            <a:r>
              <a:rPr sz="1400" spc="2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tracking</a:t>
            </a:r>
            <a:r>
              <a:rPr sz="1400" spc="3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2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having</a:t>
            </a:r>
            <a:r>
              <a:rPr sz="1400" spc="3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r>
              <a:rPr sz="1400" spc="28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glance</a:t>
            </a:r>
            <a:r>
              <a:rPr sz="1400" spc="30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at</a:t>
            </a:r>
            <a:r>
              <a:rPr sz="1400" spc="3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r>
              <a:rPr sz="1400" spc="3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student’s</a:t>
            </a:r>
            <a:r>
              <a:rPr sz="1400" spc="3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academic</a:t>
            </a:r>
            <a:r>
              <a:rPr sz="1400" spc="29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performance</a:t>
            </a:r>
            <a:r>
              <a:rPr sz="1400" spc="2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result</a:t>
            </a:r>
            <a:r>
              <a:rPr sz="1400" spc="1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is</a:t>
            </a:r>
            <a:r>
              <a:rPr sz="1400" spc="1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specifically</a:t>
            </a:r>
            <a:r>
              <a:rPr sz="1400" spc="1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designed</a:t>
            </a:r>
            <a:r>
              <a:rPr sz="1400" spc="1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for</a:t>
            </a:r>
            <a:r>
              <a:rPr sz="1400" spc="1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educational</a:t>
            </a:r>
            <a:r>
              <a:rPr sz="1400" spc="1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instituitions,</a:t>
            </a:r>
            <a:r>
              <a:rPr sz="1400" spc="1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1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its</a:t>
            </a:r>
            <a:r>
              <a:rPr sz="1400" spc="1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many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features</a:t>
            </a:r>
            <a:r>
              <a:rPr sz="1400" spc="90" dirty="0">
                <a:solidFill>
                  <a:srgbClr val="171717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enable</a:t>
            </a:r>
            <a:r>
              <a:rPr sz="1400" spc="9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lang="en-US" sz="1400" spc="95" dirty="0">
                <a:solidFill>
                  <a:srgbClr val="171717"/>
                </a:solidFill>
                <a:latin typeface="Times New Roman"/>
                <a:cs typeface="Times New Roman"/>
              </a:rPr>
              <a:t>institution’s</a:t>
            </a:r>
            <a:r>
              <a:rPr sz="1400" spc="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efficient</a:t>
            </a:r>
            <a:r>
              <a:rPr sz="1400" spc="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functioning</a:t>
            </a:r>
            <a:r>
              <a:rPr sz="1400" spc="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on</a:t>
            </a:r>
            <a:r>
              <a:rPr sz="1400" spc="10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r>
              <a:rPr sz="1400" spc="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daily</a:t>
            </a:r>
            <a:r>
              <a:rPr sz="1400" spc="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basis.</a:t>
            </a:r>
            <a:r>
              <a:rPr sz="1400" spc="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computerization</a:t>
            </a:r>
            <a:r>
              <a:rPr sz="1400" spc="1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18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student</a:t>
            </a:r>
            <a:r>
              <a:rPr sz="1400" spc="180" dirty="0">
                <a:solidFill>
                  <a:srgbClr val="171717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result</a:t>
            </a:r>
            <a:r>
              <a:rPr sz="1400" spc="19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according</a:t>
            </a:r>
            <a:r>
              <a:rPr sz="1400" spc="1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400" spc="19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each</a:t>
            </a:r>
            <a:r>
              <a:rPr sz="1400" spc="18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semester</a:t>
            </a:r>
            <a:r>
              <a:rPr sz="1400" spc="1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will</a:t>
            </a:r>
            <a:r>
              <a:rPr sz="1400" spc="1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improve</a:t>
            </a:r>
            <a:r>
              <a:rPr sz="1400" spc="1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1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efficiency</a:t>
            </a:r>
            <a:r>
              <a:rPr sz="1400" spc="1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1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reduce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human</a:t>
            </a:r>
            <a:r>
              <a:rPr sz="1400" spc="1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stress,</a:t>
            </a:r>
            <a:r>
              <a:rPr sz="1400" spc="1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1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also</a:t>
            </a:r>
            <a:r>
              <a:rPr sz="1400" spc="1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indirectly</a:t>
            </a:r>
            <a:r>
              <a:rPr sz="1400" spc="1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improve</a:t>
            </a:r>
            <a:r>
              <a:rPr sz="1400" spc="1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1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human</a:t>
            </a:r>
            <a:r>
              <a:rPr sz="1400" spc="1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recourses.</a:t>
            </a:r>
            <a:r>
              <a:rPr sz="1400" spc="1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This</a:t>
            </a:r>
            <a:r>
              <a:rPr sz="1400" spc="1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system</a:t>
            </a:r>
            <a:r>
              <a:rPr sz="1400" spc="1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helps</a:t>
            </a:r>
            <a:r>
              <a:rPr sz="1400" spc="1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user</a:t>
            </a: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show</a:t>
            </a: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subject-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wise</a:t>
            </a:r>
            <a:r>
              <a:rPr sz="1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results</a:t>
            </a: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percentage</a:t>
            </a:r>
            <a:r>
              <a:rPr sz="1400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students.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502920" indent="-490855">
              <a:lnSpc>
                <a:spcPct val="100000"/>
              </a:lnSpc>
              <a:spcBef>
                <a:spcPts val="1210"/>
              </a:spcBef>
              <a:buAutoNum type="arabicPeriod" startAt="2"/>
              <a:tabLst>
                <a:tab pos="502920" algn="l"/>
                <a:tab pos="503555" algn="l"/>
              </a:tabLst>
            </a:pPr>
            <a:r>
              <a:rPr sz="1700" b="1" dirty="0">
                <a:latin typeface="Times New Roman"/>
                <a:cs typeface="Times New Roman"/>
              </a:rPr>
              <a:t>Design</a:t>
            </a:r>
            <a:r>
              <a:rPr sz="1700" b="1" spc="2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Goals/Objective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650" dirty="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focus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lessen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human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efforts.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1650" dirty="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sz="1400" spc="-45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user-friendly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serviced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better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easy.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sz="1400" dirty="0">
              <a:latin typeface="Times New Roman"/>
              <a:cs typeface="Times New Roman"/>
            </a:endParaRPr>
          </a:p>
          <a:p>
            <a:pPr marL="469900" marR="128270" lvl="1" indent="-228600" algn="just">
              <a:lnSpc>
                <a:spcPct val="111100"/>
              </a:lnSpc>
              <a:buClr>
                <a:srgbClr val="000000"/>
              </a:buClr>
              <a:buFont typeface="Wingdings"/>
              <a:buChar char=""/>
              <a:tabLst>
                <a:tab pos="469900" algn="l"/>
              </a:tabLst>
            </a:pP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400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gathers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all</a:t>
            </a: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valuable</a:t>
            </a:r>
            <a:r>
              <a:rPr sz="1400" spc="-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student-related</a:t>
            </a:r>
            <a:r>
              <a:rPr sz="1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mark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information</a:t>
            </a:r>
            <a:r>
              <a:rPr sz="1400" spc="-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on</a:t>
            </a: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single</a:t>
            </a:r>
            <a:r>
              <a:rPr sz="1400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platform,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enables</a:t>
            </a:r>
            <a:r>
              <a:rPr sz="1400" spc="-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quick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retrieval</a:t>
            </a:r>
            <a:r>
              <a:rPr sz="1400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essential</a:t>
            </a:r>
            <a:r>
              <a:rPr sz="1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data,</a:t>
            </a: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filters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their</a:t>
            </a: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availability</a:t>
            </a:r>
            <a:r>
              <a:rPr sz="1400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by</a:t>
            </a: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access level</a:t>
            </a:r>
            <a:r>
              <a:rPr sz="1400" b="1" spc="-10" dirty="0">
                <a:solidFill>
                  <a:srgbClr val="171717"/>
                </a:solidFill>
                <a:latin typeface="Eras Demi ITC"/>
                <a:cs typeface="Eras Demi ITC"/>
              </a:rPr>
              <a:t>.</a:t>
            </a:r>
            <a:endParaRPr sz="1400" dirty="0">
              <a:latin typeface="Eras Demi ITC"/>
              <a:cs typeface="Eras Demi ITC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1750" dirty="0">
              <a:latin typeface="Eras Demi ITC"/>
              <a:cs typeface="Eras Demi ITC"/>
            </a:endParaRPr>
          </a:p>
          <a:p>
            <a:pPr marL="469900" marR="647700" lvl="1" indent="-228600">
              <a:lnSpc>
                <a:spcPct val="1093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"/>
              <a:tabLst>
                <a:tab pos="469900" algn="l"/>
              </a:tabLst>
            </a:pP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replace</a:t>
            </a:r>
            <a:r>
              <a:rPr sz="1400" spc="-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 complex</a:t>
            </a:r>
            <a:r>
              <a:rPr sz="1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net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 educational</a:t>
            </a:r>
            <a:r>
              <a:rPr sz="1400" spc="-6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bureaucracy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provide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efficient communication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channels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on all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levels.</a:t>
            </a:r>
            <a:endParaRPr sz="1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700" dirty="0">
              <a:latin typeface="Times New Roman"/>
              <a:cs typeface="Times New Roman"/>
            </a:endParaRPr>
          </a:p>
          <a:p>
            <a:pPr marL="469900" marR="428625" lvl="1" indent="-228600">
              <a:lnSpc>
                <a:spcPct val="110000"/>
              </a:lnSpc>
              <a:buClr>
                <a:srgbClr val="000000"/>
              </a:buClr>
              <a:buFont typeface="Wingdings"/>
              <a:buChar char=""/>
              <a:tabLst>
                <a:tab pos="469900" algn="l"/>
              </a:tabLst>
            </a:pP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keep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all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mark</a:t>
            </a:r>
            <a:r>
              <a:rPr sz="14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related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information</a:t>
            </a:r>
            <a:r>
              <a:rPr sz="1400" spc="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organized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-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show</a:t>
            </a:r>
            <a:r>
              <a:rPr sz="1400" spc="-4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them</a:t>
            </a:r>
            <a:r>
              <a:rPr sz="1400" spc="-5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in</a:t>
            </a:r>
            <a:r>
              <a:rPr sz="1400" spc="-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batter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place,</a:t>
            </a:r>
            <a:r>
              <a:rPr sz="1400" spc="-3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reduce</a:t>
            </a:r>
            <a:r>
              <a:rPr sz="14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chance</a:t>
            </a:r>
            <a:r>
              <a:rPr sz="1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71717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171717"/>
                </a:solidFill>
                <a:latin typeface="Times New Roman"/>
                <a:cs typeface="Times New Roman"/>
              </a:rPr>
              <a:t> mistake.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170" y="1122680"/>
            <a:ext cx="135509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Chapter</a:t>
            </a:r>
            <a:r>
              <a:rPr spc="-9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680" y="2000250"/>
            <a:ext cx="6254115" cy="111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700" b="1" dirty="0">
                <a:latin typeface="Times New Roman"/>
                <a:cs typeface="Times New Roman"/>
              </a:rPr>
              <a:t>Student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Record</a:t>
            </a:r>
            <a:r>
              <a:rPr sz="1700" b="1" spc="-6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System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Design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lang="en-US" sz="1400" dirty="0">
                <a:latin typeface="Times New Roman"/>
                <a:cs typeface="Times New Roman"/>
              </a:rPr>
              <a:t>GUB Student Report Card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 </a:t>
            </a:r>
            <a:r>
              <a:rPr sz="1400" dirty="0">
                <a:latin typeface="Times New Roman"/>
                <a:cs typeface="Times New Roman"/>
              </a:rPr>
              <a:t>program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look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this.</a:t>
            </a:r>
            <a:endParaRPr sz="1400" dirty="0">
              <a:latin typeface="Times New Roman"/>
              <a:cs typeface="Times New Roman"/>
            </a:endParaRPr>
          </a:p>
          <a:p>
            <a:pPr marL="772795" lvl="1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772795" algn="l"/>
                <a:tab pos="7734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Interface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" y="9903690"/>
            <a:ext cx="5949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sz="1100" b="1" dirty="0">
                <a:latin typeface="Times New Roman"/>
                <a:cs typeface="Times New Roman"/>
              </a:rPr>
              <a:t>4</a:t>
            </a:fld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|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D7D7D"/>
                </a:solidFill>
                <a:latin typeface="Times New Roman"/>
                <a:cs typeface="Times New Roman"/>
              </a:rPr>
              <a:t>P a</a:t>
            </a:r>
            <a:r>
              <a:rPr sz="1100" spc="15" dirty="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D7D7D"/>
                </a:solidFill>
                <a:latin typeface="Times New Roman"/>
                <a:cs typeface="Times New Roman"/>
              </a:rPr>
              <a:t>g</a:t>
            </a:r>
            <a:r>
              <a:rPr sz="1100" spc="-5" dirty="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7D7D7D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3D436-168A-42D2-96C9-55CBD530F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8"/>
          <a:stretch/>
        </p:blipFill>
        <p:spPr>
          <a:xfrm>
            <a:off x="1290637" y="5734050"/>
            <a:ext cx="5156200" cy="2275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3ABDA6-1005-2D82-E8E0-DEEAD20380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67"/>
          <a:stretch/>
        </p:blipFill>
        <p:spPr>
          <a:xfrm>
            <a:off x="1290637" y="3829050"/>
            <a:ext cx="5156200" cy="1428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1375" y="247650"/>
            <a:ext cx="299783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316865" algn="l"/>
                <a:tab pos="3175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Implementation</a:t>
            </a:r>
            <a:r>
              <a:rPr sz="1600" b="1" dirty="0">
                <a:latin typeface="Times New Roman"/>
                <a:cs typeface="Times New Roman"/>
              </a:rPr>
              <a:t> of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Project: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3"/>
            </a:pPr>
            <a:endParaRPr sz="1700" dirty="0">
              <a:latin typeface="Times New Roman"/>
              <a:cs typeface="Times New Roman"/>
            </a:endParaRPr>
          </a:p>
          <a:p>
            <a:pPr marL="393700" lvl="1" indent="-228600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3937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Start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code: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851" y="3981450"/>
            <a:ext cx="3959149" cy="59888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US" sz="1200" b="1" spc="-10" dirty="0">
                <a:latin typeface="Times New Roman"/>
                <a:cs typeface="Times New Roman"/>
              </a:rPr>
              <a:t>void student::calculate()</a:t>
            </a:r>
          </a:p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lang="en-US" sz="1200" dirty="0">
                <a:latin typeface="Times New Roman"/>
                <a:cs typeface="Times New Roman"/>
              </a:rPr>
              <a:t>alculate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9197" y="6077495"/>
            <a:ext cx="3580203" cy="59888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US" sz="1200" b="1" spc="-25" dirty="0">
                <a:latin typeface="Times New Roman"/>
                <a:cs typeface="Times New Roman"/>
              </a:rPr>
              <a:t>void student::</a:t>
            </a:r>
            <a:r>
              <a:rPr lang="en-US" sz="1200" b="1" spc="-25" dirty="0" err="1">
                <a:latin typeface="Times New Roman"/>
                <a:cs typeface="Times New Roman"/>
              </a:rPr>
              <a:t>getdata</a:t>
            </a:r>
            <a:r>
              <a:rPr lang="en-US" sz="1200" b="1" spc="-25" dirty="0">
                <a:latin typeface="Times New Roman"/>
                <a:cs typeface="Times New Roman"/>
              </a:rPr>
              <a:t>()</a:t>
            </a:r>
          </a:p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lang="en-US" sz="1200" spc="-15" dirty="0">
                <a:latin typeface="Times New Roman"/>
                <a:cs typeface="Times New Roman"/>
              </a:rPr>
              <a:t>get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of the students from the user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D7BC7-C3CD-AEB1-13EE-D872C615E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2"/>
          <a:stretch/>
        </p:blipFill>
        <p:spPr>
          <a:xfrm>
            <a:off x="2237104" y="1085850"/>
            <a:ext cx="3004211" cy="2996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79A2C-F11F-A548-0C6F-5B4DDBFD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385" y="4591050"/>
            <a:ext cx="3425749" cy="14864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5C4D2B-6ADA-3CBC-B686-B3480DEB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2" y="6964057"/>
            <a:ext cx="5356118" cy="240027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CE21A408-1544-32B5-FC3D-2C0AFA5AE52E}"/>
              </a:ext>
            </a:extLst>
          </p:cNvPr>
          <p:cNvSpPr txBox="1"/>
          <p:nvPr/>
        </p:nvSpPr>
        <p:spPr>
          <a:xfrm>
            <a:off x="411480" y="9903690"/>
            <a:ext cx="59499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sz="1100" b="1" dirty="0">
                <a:latin typeface="Times New Roman"/>
                <a:cs typeface="Times New Roman"/>
              </a:rPr>
              <a:t>5</a:t>
            </a:fld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|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D7D7D"/>
                </a:solidFill>
                <a:latin typeface="Times New Roman"/>
                <a:cs typeface="Times New Roman"/>
              </a:rPr>
              <a:t>P a</a:t>
            </a:r>
            <a:r>
              <a:rPr sz="1100" spc="15" dirty="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D7D7D"/>
                </a:solidFill>
                <a:latin typeface="Times New Roman"/>
                <a:cs typeface="Times New Roman"/>
              </a:rPr>
              <a:t>g</a:t>
            </a:r>
            <a:r>
              <a:rPr sz="1100" spc="-5" dirty="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7D7D7D"/>
                </a:solidFill>
                <a:latin typeface="Times New Roman"/>
                <a:cs typeface="Times New Roman"/>
              </a:rPr>
              <a:t>e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280" y="874902"/>
            <a:ext cx="3977004" cy="59888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US" sz="1200" b="1" spc="-40" dirty="0">
                <a:latin typeface="Times New Roman"/>
                <a:cs typeface="Times New Roman"/>
              </a:rPr>
              <a:t>void student::</a:t>
            </a:r>
            <a:r>
              <a:rPr lang="en-US" sz="1200" b="1" spc="-40" dirty="0" err="1">
                <a:latin typeface="Times New Roman"/>
                <a:cs typeface="Times New Roman"/>
              </a:rPr>
              <a:t>showdata</a:t>
            </a:r>
            <a:r>
              <a:rPr lang="en-US" sz="1200" b="1" spc="-40" dirty="0">
                <a:latin typeface="Times New Roman"/>
                <a:cs typeface="Times New Roman"/>
              </a:rPr>
              <a:t>() const</a:t>
            </a:r>
          </a:p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Wingdings"/>
              <a:buChar char="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showing data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2CF78-6C83-EC18-2F0D-7159E8DD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5" y="1771650"/>
            <a:ext cx="4034263" cy="1912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8B7C-5B1C-443D-5210-82BCFD0B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0" y="3982476"/>
            <a:ext cx="4775200" cy="19992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F37F69-F998-2BBE-B274-2528AADDA1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07" y="5468866"/>
            <a:ext cx="3581997" cy="2622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D7862-EA47-DE27-DC66-B150B0FD2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07" y="400050"/>
            <a:ext cx="3845065" cy="2652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991525-938B-3C37-E952-D7A9A8FBAC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07" y="3073812"/>
            <a:ext cx="2998445" cy="2395497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64117B25-3A3C-A872-36EE-A59383D24F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11480" y="9903690"/>
            <a:ext cx="66357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7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4229F-C515-A99F-6006-1E20E43BAF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7304943"/>
            <a:ext cx="3943578" cy="2696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BE0AF-3117-B113-D97A-00A8762D5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009650"/>
            <a:ext cx="3943578" cy="2960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9F26E-686E-A0F0-F02C-9934652C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210050"/>
            <a:ext cx="3943577" cy="2803727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E4B2C123-038A-2205-2164-16459CF0C0D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11480" y="9903690"/>
            <a:ext cx="66357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050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9</a:t>
            </a:fld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 a</a:t>
            </a:r>
            <a:r>
              <a:rPr spc="15" dirty="0"/>
              <a:t> </a:t>
            </a:r>
            <a:r>
              <a:rPr dirty="0"/>
              <a:t>g</a:t>
            </a:r>
            <a:r>
              <a:rPr spc="-15" dirty="0"/>
              <a:t> </a:t>
            </a:r>
            <a:r>
              <a:rPr spc="-50" dirty="0"/>
              <a:t>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269BD-FF3B-1D25-8C90-C3492A512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8" y="4503227"/>
            <a:ext cx="3200400" cy="2696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A56FF-624B-410D-45EA-BD45CEB8F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300950"/>
            <a:ext cx="3200400" cy="2072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2873D-12A6-1E5C-95B8-ED95C6DF46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373617"/>
            <a:ext cx="3200400" cy="2122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810</Words>
  <Application>Microsoft Office PowerPoint</Application>
  <PresentationFormat>Custom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Eras Demi ITC</vt:lpstr>
      <vt:lpstr>Times New Roman</vt:lpstr>
      <vt:lpstr>Verdana</vt:lpstr>
      <vt:lpstr>Wingdings</vt:lpstr>
      <vt:lpstr>Office Theme</vt:lpstr>
      <vt:lpstr>PowerPoint Presentation</vt:lpstr>
      <vt:lpstr>Table of Contents</vt:lpstr>
      <vt:lpstr>Chapter 1</vt:lpstr>
      <vt:lpstr>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 Performance Evaluation</vt:lpstr>
      <vt:lpstr>PowerPoint Presentation</vt:lpstr>
      <vt:lpstr>PowerPoint Presentation</vt:lpstr>
      <vt:lpstr>PowerPoint Presentation</vt:lpstr>
      <vt:lpstr>PowerPoint Presentation</vt:lpstr>
      <vt:lpstr>Chapter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Shahidul Islam</cp:lastModifiedBy>
  <cp:revision>3</cp:revision>
  <dcterms:created xsi:type="dcterms:W3CDTF">2022-09-11T09:09:13Z</dcterms:created>
  <dcterms:modified xsi:type="dcterms:W3CDTF">2022-09-11T14:58:19Z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2022-09-11T00:00:00Z</vt:filetime>
  </property>
</Properties>
</file>