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6" r:id="rId2"/>
    <p:sldId id="259" r:id="rId3"/>
    <p:sldId id="257" r:id="rId4"/>
    <p:sldId id="262" r:id="rId5"/>
    <p:sldId id="261" r:id="rId6"/>
    <p:sldId id="260" r:id="rId7"/>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48" y="-72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17-Mar-24</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17-Mar-24</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17-Mar-24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17-Mar-24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17-Mar-24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17-Mar-24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17-Mar-24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17-Mar-24</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Spring 2024,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1066815" y="2339370"/>
            <a:ext cx="4724370" cy="954107"/>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Lab Report NO # 01</a:t>
            </a:r>
          </a:p>
          <a:p>
            <a:pPr algn="ctr"/>
            <a:endParaRPr lang="en-US" sz="1400" b="1" dirty="0">
              <a:latin typeface="Cambria" panose="02040503050406030204" pitchFamily="18" charset="0"/>
              <a:ea typeface="Cambria" panose="02040503050406030204" pitchFamily="18" charset="0"/>
            </a:endParaRPr>
          </a:p>
          <a:p>
            <a:pPr algn="ctr"/>
            <a:r>
              <a:rPr lang="en-US" sz="1400" b="1" dirty="0">
                <a:latin typeface="Cambria" panose="02040503050406030204" pitchFamily="18" charset="0"/>
                <a:ea typeface="Cambria" panose="02040503050406030204" pitchFamily="18" charset="0"/>
              </a:rPr>
              <a:t>Course Title: Artificial Intelligence Lab</a:t>
            </a:r>
          </a:p>
          <a:p>
            <a:pPr algn="ctr"/>
            <a:r>
              <a:rPr lang="en-US" sz="1400" b="1" dirty="0">
                <a:latin typeface="Cambria" panose="02040503050406030204" pitchFamily="18" charset="0"/>
                <a:ea typeface="Cambria" panose="02040503050406030204" pitchFamily="18" charset="0"/>
              </a:rPr>
              <a:t>Course Code: CSE 316		Section: CSE 213 – D1</a:t>
            </a: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3281530766"/>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Md. Shahidul Islam Prodhan</a:t>
                      </a:r>
                    </a:p>
                  </a:txBody>
                  <a:tcPr anchor="ctr"/>
                </a:tc>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13330472"/>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Date: </a:t>
                      </a:r>
                      <a:r>
                        <a:rPr lang="en-US" sz="1100" b="0" dirty="0">
                          <a:latin typeface="Verdana" panose="020B0604030504040204" pitchFamily="34" charset="0"/>
                          <a:ea typeface="Verdana" panose="020B0604030504040204" pitchFamily="34" charset="0"/>
                        </a:rPr>
                        <a:t>Date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a:t>
                      </a:r>
                      <a:r>
                        <a:rPr lang="en-US" sz="1100" b="1">
                          <a:latin typeface="Verdana" panose="020B0604030504040204" pitchFamily="34" charset="0"/>
                          <a:ea typeface="Verdana" panose="020B0604030504040204" pitchFamily="34" charset="0"/>
                        </a:rPr>
                        <a:t>: </a:t>
                      </a:r>
                      <a:r>
                        <a:rPr lang="en-US" sz="1100" b="0">
                          <a:latin typeface="Verdana" panose="020B0604030504040204" pitchFamily="34" charset="0"/>
                          <a:ea typeface="Verdana" panose="020B0604030504040204" pitchFamily="34" charset="0"/>
                        </a:rPr>
                        <a:t>Date</a:t>
                      </a:r>
                      <a:endParaRPr lang="en-US" sz="1100" b="0"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i="0" dirty="0">
                          <a:solidFill>
                            <a:schemeClr val="tx1"/>
                          </a:solidFill>
                          <a:effectLst/>
                          <a:latin typeface="Verdana" panose="020B0604030504040204" pitchFamily="34" charset="0"/>
                          <a:ea typeface="Verdana" panose="020B0604030504040204" pitchFamily="34" charset="0"/>
                          <a:cs typeface="+mn-cs"/>
                        </a:rPr>
                        <a:t>Fairuz </a:t>
                      </a:r>
                      <a:r>
                        <a:rPr lang="en-US" sz="1100" b="0" i="0" dirty="0" err="1">
                          <a:solidFill>
                            <a:schemeClr val="tx1"/>
                          </a:solidFill>
                          <a:effectLst/>
                          <a:latin typeface="Verdana" panose="020B0604030504040204" pitchFamily="34" charset="0"/>
                          <a:ea typeface="Verdana" panose="020B0604030504040204" pitchFamily="34" charset="0"/>
                          <a:cs typeface="+mn-cs"/>
                        </a:rPr>
                        <a:t>Shaiara</a:t>
                      </a:r>
                      <a:r>
                        <a:rPr lang="en-US" sz="1100" b="0" i="0" dirty="0">
                          <a:solidFill>
                            <a:schemeClr val="tx1"/>
                          </a:solidFill>
                          <a:effectLst/>
                          <a:latin typeface="Verdana" panose="020B0604030504040204" pitchFamily="34" charset="0"/>
                          <a:ea typeface="Verdana" panose="020B0604030504040204" pitchFamily="34" charset="0"/>
                          <a:cs typeface="+mn-cs"/>
                        </a:rPr>
                        <a:t>, Lecturer</a:t>
                      </a:r>
                      <a:endParaRPr lang="en-US" sz="1100" b="0"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sp>
        <p:nvSpPr>
          <p:cNvPr id="7" name="TextBox 6">
            <a:extLst>
              <a:ext uri="{FF2B5EF4-FFF2-40B4-BE49-F238E27FC236}">
                <a16:creationId xmlns:a16="http://schemas.microsoft.com/office/drawing/2014/main" id="{15353AE5-E751-E4C5-EF41-7E632EF42B5A}"/>
              </a:ext>
            </a:extLst>
          </p:cNvPr>
          <p:cNvSpPr txBox="1"/>
          <p:nvPr/>
        </p:nvSpPr>
        <p:spPr>
          <a:xfrm>
            <a:off x="457200" y="3581400"/>
            <a:ext cx="6077970" cy="646331"/>
          </a:xfrm>
          <a:prstGeom prst="rect">
            <a:avLst/>
          </a:prstGeom>
          <a:noFill/>
        </p:spPr>
        <p:txBody>
          <a:bodyPr wrap="square" rtlCol="0">
            <a:spAutoFit/>
          </a:bodyPr>
          <a:lstStyle/>
          <a:p>
            <a:pPr algn="just"/>
            <a:r>
              <a:rPr lang="en-US" sz="1200" b="1" u="sng" dirty="0"/>
              <a:t>Problems / Tasks / Domains:</a:t>
            </a:r>
          </a:p>
          <a:p>
            <a:pPr algn="just"/>
            <a:endParaRPr lang="en-US" sz="1200" dirty="0"/>
          </a:p>
          <a:p>
            <a:pPr algn="just"/>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CB8EA8-88CB-085F-E1BF-DDD383B6E9F0}"/>
              </a:ext>
            </a:extLst>
          </p:cNvPr>
          <p:cNvSpPr>
            <a:spLocks noGrp="1"/>
          </p:cNvSpPr>
          <p:nvPr>
            <p:ph type="body" idx="1"/>
          </p:nvPr>
        </p:nvSpPr>
        <p:spPr>
          <a:xfrm>
            <a:off x="457200" y="457200"/>
            <a:ext cx="5943600" cy="2479910"/>
          </a:xfrm>
        </p:spPr>
        <p:txBody>
          <a:bodyPr/>
          <a:lstStyle/>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1. TITLE OF THE LAB REPORT EXPERIMENT</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none" strike="noStrike"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Creating a personalized routine and a login form using basic HTML, CSS.</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none" strike="noStrike"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2. OBJECTIVES/AIM</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The primary objectives of this web programming lab are to demonstrate proficiency in creating and styling web pages using HTML and CSS. Specifically, the aim is to:</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Times New Roman" panose="02020603050405020304" pitchFamily="18" charset="0"/>
              </a:rPr>
              <a:t>Develop a class routine page using HTML and CSS.</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Calibri" panose="020F0502020204030204" pitchFamily="34" charset="0"/>
                <a:ea typeface="Times New Roman" panose="02020603050405020304" pitchFamily="18" charset="0"/>
              </a:rPr>
              <a:t>Design and implement a sign-in form page with proper styling.</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algn="just"/>
            <a:r>
              <a:rPr lang="en-US" sz="1100" b="1" u="sng" dirty="0">
                <a:latin typeface="Aptos" panose="020B0004020202020204" pitchFamily="34" charset="0"/>
                <a:ea typeface="Times New Roman" panose="02020603050405020304" pitchFamily="18" charset="0"/>
                <a:cs typeface="Times New Roman" panose="02020603050405020304" pitchFamily="18" charset="0"/>
              </a:rPr>
              <a:t>3</a:t>
            </a: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100" b="1" u="sng" dirty="0">
                <a:latin typeface="Aptos" panose="020B0004020202020204" pitchFamily="34" charset="0"/>
                <a:ea typeface="Times New Roman" panose="02020603050405020304" pitchFamily="18" charset="0"/>
                <a:cs typeface="Times New Roman" panose="02020603050405020304" pitchFamily="18" charset="0"/>
              </a:rPr>
              <a:t>PROCEDURE / ANALYSIS / DESIGN</a:t>
            </a:r>
          </a:p>
          <a:p>
            <a:pPr algn="just"/>
            <a:endParaRPr lang="en-US" sz="1100" dirty="0">
              <a:latin typeface="+mj-lt"/>
              <a:ea typeface="Arial" panose="020B0604020202020204" pitchFamily="34" charset="0"/>
            </a:endParaRPr>
          </a:p>
        </p:txBody>
      </p:sp>
      <p:sp>
        <p:nvSpPr>
          <p:cNvPr id="4" name="Slide Number Placeholder 3">
            <a:extLst>
              <a:ext uri="{FF2B5EF4-FFF2-40B4-BE49-F238E27FC236}">
                <a16:creationId xmlns:a16="http://schemas.microsoft.com/office/drawing/2014/main" id="{222D55D7-6940-6C8B-D055-DDBFF9A85BB2}"/>
              </a:ext>
            </a:extLst>
          </p:cNvPr>
          <p:cNvSpPr>
            <a:spLocks noGrp="1"/>
          </p:cNvSpPr>
          <p:nvPr>
            <p:ph type="sldNum" sz="quarter" idx="7"/>
          </p:nvPr>
        </p:nvSpPr>
        <p:spPr/>
        <p:txBody>
          <a:bodyPr/>
          <a:lstStyle/>
          <a:p>
            <a:fld id="{B6F15528-21DE-4FAA-801E-634DDDAF4B2B}" type="slidenum">
              <a:rPr lang="en-US" smtClean="0"/>
              <a:t>2</a:t>
            </a:fld>
            <a:endParaRPr lang="en-US"/>
          </a:p>
        </p:txBody>
      </p:sp>
      <p:graphicFrame>
        <p:nvGraphicFramePr>
          <p:cNvPr id="7" name="Table 6">
            <a:extLst>
              <a:ext uri="{FF2B5EF4-FFF2-40B4-BE49-F238E27FC236}">
                <a16:creationId xmlns:a16="http://schemas.microsoft.com/office/drawing/2014/main" id="{4BD78C65-71B9-61BD-2F04-9868A3BF1E64}"/>
              </a:ext>
            </a:extLst>
          </p:cNvPr>
          <p:cNvGraphicFramePr>
            <a:graphicFrameLocks noGrp="1"/>
          </p:cNvGraphicFramePr>
          <p:nvPr>
            <p:extLst>
              <p:ext uri="{D42A27DB-BD31-4B8C-83A1-F6EECF244321}">
                <p14:modId xmlns:p14="http://schemas.microsoft.com/office/powerpoint/2010/main" val="2523266121"/>
              </p:ext>
            </p:extLst>
          </p:nvPr>
        </p:nvGraphicFramePr>
        <p:xfrm>
          <a:off x="342900" y="2865120"/>
          <a:ext cx="6172200" cy="6736080"/>
        </p:xfrm>
        <a:graphic>
          <a:graphicData uri="http://schemas.openxmlformats.org/drawingml/2006/table">
            <a:tbl>
              <a:tblPr firstRow="1" bandRow="1">
                <a:tableStyleId>{5940675A-B579-460E-94D1-54222C63F5DA}</a:tableStyleId>
              </a:tblPr>
              <a:tblGrid>
                <a:gridCol w="3086100">
                  <a:extLst>
                    <a:ext uri="{9D8B030D-6E8A-4147-A177-3AD203B41FA5}">
                      <a16:colId xmlns:a16="http://schemas.microsoft.com/office/drawing/2014/main" val="4248444446"/>
                    </a:ext>
                  </a:extLst>
                </a:gridCol>
                <a:gridCol w="3086100">
                  <a:extLst>
                    <a:ext uri="{9D8B030D-6E8A-4147-A177-3AD203B41FA5}">
                      <a16:colId xmlns:a16="http://schemas.microsoft.com/office/drawing/2014/main" val="3563535286"/>
                    </a:ext>
                  </a:extLst>
                </a:gridCol>
              </a:tblGrid>
              <a:tr h="6248400">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1" i="0" u="sng"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Routine Page:</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Procedure:</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The routine page was constructed using HTML tables to organize the class schedule. CSS styles were applied to enhance the visual appeal, including background colors, text shadows, and linear gradients. The design utilized the </a:t>
                      </a:r>
                      <a:r>
                        <a:rPr kumimoji="0" lang="en-US" sz="1100" b="1" i="1" u="none" strike="noStrike" kern="0" cap="none" spc="0" normalizeH="0" baseline="0" noProof="0" dirty="0" err="1">
                          <a:ln>
                            <a:noFill/>
                          </a:ln>
                          <a:solidFill>
                            <a:sysClr val="windowText" lastClr="000000"/>
                          </a:solidFill>
                          <a:effectLst/>
                          <a:uLnTx/>
                          <a:uFillTx/>
                          <a:latin typeface="+mn-lt"/>
                          <a:ea typeface="Arial" panose="020B0604020202020204" pitchFamily="34" charset="0"/>
                          <a:cs typeface="+mn-cs"/>
                        </a:rPr>
                        <a:t>colspan</a:t>
                      </a: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 and </a:t>
                      </a:r>
                      <a:r>
                        <a:rPr kumimoji="0" lang="en-US" sz="1100" b="1" i="1" u="none" strike="noStrike" kern="0" cap="none" spc="0" normalizeH="0" baseline="0" noProof="0" dirty="0" err="1">
                          <a:ln>
                            <a:noFill/>
                          </a:ln>
                          <a:solidFill>
                            <a:sysClr val="windowText" lastClr="000000"/>
                          </a:solidFill>
                          <a:effectLst/>
                          <a:uLnTx/>
                          <a:uFillTx/>
                          <a:latin typeface="+mn-lt"/>
                          <a:ea typeface="Arial" panose="020B0604020202020204" pitchFamily="34" charset="0"/>
                          <a:cs typeface="+mn-cs"/>
                        </a:rPr>
                        <a:t>rowspan</a:t>
                      </a: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 attributes to merge cells and create a structured layout.</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Key points include:</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Use of HTML tables for organizing schedule data.</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CSS styles for background colors, text shadows, and linear gradients.</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Analysis:</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The analysis focused on the layout design, assessing usability, and readability. The color scheme and text shadows aimed to maintain clarity while adding a touch of sophistication. The linear gradient background contributed to an aesthetically pleasing representation of the class routine.</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Key points include:</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Emphasis on usability and readability.</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Balanced use of color and text shadows.</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Design:</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The HTML table structure was designed to present the routine information systematically. CSS styles were applied for a clean and professional appearance, ensuring responsiveness across different devices. Key points include:</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endParaRP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Responsive design principles.</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Cohesive color scheme and visually appealing design.</a:t>
                      </a:r>
                    </a:p>
                    <a:p>
                      <a:endParaRPr lang="en-US" dirty="0"/>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1" i="0" u="sng"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Sign-in Form Page:</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Procedure:</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The sign-in form page was implemented using basic HTML form elements and styled with CSS. The form utilized the text-shadow property and margin adjustments for enhanced visual appeal. Key points include:</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Utilization of HTML form elements.</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Application of CSS styles for alignment and formatting.</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Analysis:</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Attention was given to form element alignment, readability, and the application of text shadows for improved visibility. Key points include:</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Usability and accessibility considerations.</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Strategic use of text shadows for visibility.</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Design:</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The sign-in form was designed to be clean and professional. CSS styles were applied for alignment and formatting, with a focus on simplicity and user-friendliness. Key points include:</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Clean and professional design.</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ysClr val="windowText" lastClr="000000"/>
                          </a:solidFill>
                          <a:effectLst/>
                          <a:uLnTx/>
                          <a:uFillTx/>
                          <a:latin typeface="+mn-lt"/>
                          <a:ea typeface="Arial" panose="020B0604020202020204" pitchFamily="34" charset="0"/>
                          <a:cs typeface="+mn-cs"/>
                        </a:rPr>
                        <a:t>User-friendly form interface.</a:t>
                      </a:r>
                    </a:p>
                    <a:p>
                      <a:endParaRPr lang="en-US" dirty="0"/>
                    </a:p>
                  </a:txBody>
                  <a:tcPr/>
                </a:tc>
                <a:extLst>
                  <a:ext uri="{0D108BD9-81ED-4DB2-BD59-A6C34878D82A}">
                    <a16:rowId xmlns:a16="http://schemas.microsoft.com/office/drawing/2014/main" val="2428982494"/>
                  </a:ext>
                </a:extLst>
              </a:tr>
            </a:tbl>
          </a:graphicData>
        </a:graphic>
      </p:graphicFrame>
    </p:spTree>
    <p:extLst>
      <p:ext uri="{BB962C8B-B14F-4D97-AF65-F5344CB8AC3E}">
        <p14:creationId xmlns:p14="http://schemas.microsoft.com/office/powerpoint/2010/main" val="188101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a:xfrm>
            <a:off x="4937760" y="9212580"/>
            <a:ext cx="1577340" cy="276999"/>
          </a:xfrm>
          <a:ln w="9525">
            <a:noFill/>
          </a:ln>
          <a:effectLst>
            <a:outerShdw blurRad="50800" dist="38100" dir="2700000" algn="tl" rotWithShape="0">
              <a:prstClr val="black">
                <a:alpha val="40000"/>
              </a:prstClr>
            </a:outerShdw>
          </a:effectLst>
        </p:spPr>
        <p:txBody>
          <a:bodyPr/>
          <a:lstStyle/>
          <a:p>
            <a:fld id="{B6F15528-21DE-4FAA-801E-634DDDAF4B2B}" type="slidenum">
              <a:rPr lang="en-US" smtClean="0"/>
              <a:t>3</a:t>
            </a:fld>
            <a:endParaRPr lang="en-US"/>
          </a:p>
        </p:txBody>
      </p:sp>
      <p:sp>
        <p:nvSpPr>
          <p:cNvPr id="6" name="TextBox 5">
            <a:extLst>
              <a:ext uri="{FF2B5EF4-FFF2-40B4-BE49-F238E27FC236}">
                <a16:creationId xmlns:a16="http://schemas.microsoft.com/office/drawing/2014/main" id="{2919E8A9-E3C1-9207-3C88-B41B3F05F601}"/>
              </a:ext>
            </a:extLst>
          </p:cNvPr>
          <p:cNvSpPr txBox="1"/>
          <p:nvPr/>
        </p:nvSpPr>
        <p:spPr>
          <a:xfrm>
            <a:off x="304800" y="240884"/>
            <a:ext cx="3429000" cy="711413"/>
          </a:xfrm>
          <a:prstGeom prst="rect">
            <a:avLst/>
          </a:prstGeom>
          <a:noFill/>
        </p:spPr>
        <p:txBody>
          <a:bodyPr wrap="square">
            <a:spAutoFit/>
          </a:bodyPr>
          <a:lstStyle/>
          <a:p>
            <a:pPr marL="0" marR="0" algn="just">
              <a:lnSpc>
                <a:spcPct val="115000"/>
              </a:lnSpc>
              <a:spcBef>
                <a:spcPts val="0"/>
              </a:spcBef>
              <a:spcAft>
                <a:spcPts val="0"/>
              </a:spcAft>
            </a:pPr>
            <a:r>
              <a:rPr lang="en-US" sz="1200" b="1" u="sng" dirty="0">
                <a:latin typeface="Aptos" panose="020B0004020202020204" pitchFamily="34" charset="0"/>
                <a:ea typeface="Arial" panose="020B0604020202020204" pitchFamily="34" charset="0"/>
                <a:cs typeface="Calibri" panose="020F0502020204030204" pitchFamily="34" charset="0"/>
              </a:rPr>
              <a:t>4. IMPLEMENTATION</a:t>
            </a:r>
          </a:p>
          <a:p>
            <a:pPr marL="0" marR="0" algn="just">
              <a:lnSpc>
                <a:spcPct val="115000"/>
              </a:lnSpc>
              <a:spcBef>
                <a:spcPts val="0"/>
              </a:spcBef>
              <a:spcAft>
                <a:spcPts val="0"/>
              </a:spcAft>
            </a:pPr>
            <a:r>
              <a:rPr lang="en-US" sz="1200" dirty="0">
                <a:latin typeface="Arial" panose="020B0604020202020204" pitchFamily="34" charset="0"/>
                <a:ea typeface="Arial" panose="020B0604020202020204" pitchFamily="34" charset="0"/>
              </a:rPr>
              <a:t>Routine Page:</a:t>
            </a:r>
          </a:p>
          <a:p>
            <a:pPr marL="0" marR="0" algn="just">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p:txBody>
      </p:sp>
      <p:pic>
        <p:nvPicPr>
          <p:cNvPr id="3" name="Picture 2" descr="A screenshot of a computer program&#10;&#10;Description automatically generated">
            <a:extLst>
              <a:ext uri="{FF2B5EF4-FFF2-40B4-BE49-F238E27FC236}">
                <a16:creationId xmlns:a16="http://schemas.microsoft.com/office/drawing/2014/main" id="{659FDE61-3501-0B58-6735-772A6ED00A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0786"/>
          <a:stretch/>
        </p:blipFill>
        <p:spPr>
          <a:xfrm>
            <a:off x="230919" y="812752"/>
            <a:ext cx="3106783" cy="3693225"/>
          </a:xfrm>
          <a:prstGeom prst="rect">
            <a:avLst/>
          </a:prstGeom>
          <a:ln w="9525">
            <a:solidFill>
              <a:schemeClr val="tx1"/>
            </a:solidFill>
          </a:ln>
          <a:effectLst>
            <a:outerShdw blurRad="50800" dist="38100" dir="2700000" algn="tl" rotWithShape="0">
              <a:prstClr val="black">
                <a:alpha val="40000"/>
              </a:prstClr>
            </a:outerShdw>
          </a:effectLst>
        </p:spPr>
      </p:pic>
      <p:pic>
        <p:nvPicPr>
          <p:cNvPr id="7" name="Picture 6" descr="A screenshot of a computer program&#10;&#10;Description automatically generated">
            <a:extLst>
              <a:ext uri="{FF2B5EF4-FFF2-40B4-BE49-F238E27FC236}">
                <a16:creationId xmlns:a16="http://schemas.microsoft.com/office/drawing/2014/main" id="{F690AF79-8211-4317-F933-F602E44DCA5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5290"/>
          <a:stretch/>
        </p:blipFill>
        <p:spPr>
          <a:xfrm>
            <a:off x="337455" y="4749238"/>
            <a:ext cx="2514600" cy="2801684"/>
          </a:xfrm>
          <a:prstGeom prst="rect">
            <a:avLst/>
          </a:prstGeom>
          <a:ln w="9525">
            <a:solidFill>
              <a:schemeClr val="tx1"/>
            </a:solidFill>
          </a:ln>
          <a:effectLst>
            <a:outerShdw blurRad="50800" dist="38100" dir="2700000" algn="tl" rotWithShape="0">
              <a:prstClr val="black">
                <a:alpha val="40000"/>
              </a:prstClr>
            </a:outerShdw>
          </a:effectLst>
        </p:spPr>
      </p:pic>
      <p:pic>
        <p:nvPicPr>
          <p:cNvPr id="11" name="Picture 10" descr="A screenshot of a computer program&#10;&#10;Description automatically generated">
            <a:extLst>
              <a:ext uri="{FF2B5EF4-FFF2-40B4-BE49-F238E27FC236}">
                <a16:creationId xmlns:a16="http://schemas.microsoft.com/office/drawing/2014/main" id="{679480DB-7056-EB11-4B89-8FE365D55DF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9840"/>
          <a:stretch/>
        </p:blipFill>
        <p:spPr>
          <a:xfrm>
            <a:off x="3642502" y="1105335"/>
            <a:ext cx="3045681" cy="2944991"/>
          </a:xfrm>
          <a:prstGeom prst="rect">
            <a:avLst/>
          </a:prstGeom>
          <a:ln w="9525">
            <a:solidFill>
              <a:schemeClr val="tx1"/>
            </a:solidFill>
          </a:ln>
          <a:effectLst>
            <a:outerShdw blurRad="50800" dist="38100" dir="2700000" algn="tl" rotWithShape="0">
              <a:prstClr val="black">
                <a:alpha val="40000"/>
              </a:prstClr>
            </a:outerShdw>
          </a:effectLst>
        </p:spPr>
      </p:pic>
      <p:pic>
        <p:nvPicPr>
          <p:cNvPr id="15" name="Picture 14" descr="A screenshot of a computer program&#10;&#10;Description automatically generated">
            <a:extLst>
              <a:ext uri="{FF2B5EF4-FFF2-40B4-BE49-F238E27FC236}">
                <a16:creationId xmlns:a16="http://schemas.microsoft.com/office/drawing/2014/main" id="{89D11321-ED8D-5551-E826-48FC84E2BFC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11675"/>
          <a:stretch/>
        </p:blipFill>
        <p:spPr>
          <a:xfrm>
            <a:off x="3200400" y="4535709"/>
            <a:ext cx="3229873" cy="3105437"/>
          </a:xfrm>
          <a:prstGeom prst="rect">
            <a:avLst/>
          </a:prstGeom>
          <a:ln w="9525">
            <a:solidFill>
              <a:schemeClr val="tx1"/>
            </a:solidFill>
          </a:ln>
          <a:effectLst>
            <a:outerShdw blurRad="50800" dist="38100" dir="2700000" algn="tl" rotWithShape="0">
              <a:prstClr val="black">
                <a:alpha val="40000"/>
              </a:prstClr>
            </a:outerShdw>
          </a:effectLst>
        </p:spPr>
      </p:pic>
      <p:pic>
        <p:nvPicPr>
          <p:cNvPr id="19" name="Picture 18" descr="A computer screen with text&#10;&#10;Description automatically generated">
            <a:extLst>
              <a:ext uri="{FF2B5EF4-FFF2-40B4-BE49-F238E27FC236}">
                <a16:creationId xmlns:a16="http://schemas.microsoft.com/office/drawing/2014/main" id="{AA43D507-3420-3C4B-7068-910015B6DC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9535" y="7794184"/>
            <a:ext cx="3688367" cy="1848433"/>
          </a:xfrm>
          <a:prstGeom prst="rect">
            <a:avLst/>
          </a:prstGeom>
          <a:ln w="952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293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a:xfrm>
            <a:off x="4937760" y="9212580"/>
            <a:ext cx="1577340" cy="276999"/>
          </a:xfrm>
          <a:ln w="9525">
            <a:noFill/>
          </a:ln>
          <a:effectLst>
            <a:outerShdw blurRad="50800" dist="38100" dir="2700000" algn="tl" rotWithShape="0">
              <a:prstClr val="black">
                <a:alpha val="40000"/>
              </a:prstClr>
            </a:outerShdw>
          </a:effectLst>
        </p:spPr>
        <p:txBody>
          <a:bodyPr/>
          <a:lstStyle/>
          <a:p>
            <a:fld id="{B6F15528-21DE-4FAA-801E-634DDDAF4B2B}" type="slidenum">
              <a:rPr lang="en-US" smtClean="0"/>
              <a:t>4</a:t>
            </a:fld>
            <a:endParaRPr lang="en-US"/>
          </a:p>
        </p:txBody>
      </p:sp>
      <p:sp>
        <p:nvSpPr>
          <p:cNvPr id="6" name="TextBox 5">
            <a:extLst>
              <a:ext uri="{FF2B5EF4-FFF2-40B4-BE49-F238E27FC236}">
                <a16:creationId xmlns:a16="http://schemas.microsoft.com/office/drawing/2014/main" id="{2919E8A9-E3C1-9207-3C88-B41B3F05F601}"/>
              </a:ext>
            </a:extLst>
          </p:cNvPr>
          <p:cNvSpPr txBox="1"/>
          <p:nvPr/>
        </p:nvSpPr>
        <p:spPr>
          <a:xfrm>
            <a:off x="304800" y="240884"/>
            <a:ext cx="3429000" cy="923779"/>
          </a:xfrm>
          <a:prstGeom prst="rect">
            <a:avLst/>
          </a:prstGeom>
          <a:noFill/>
        </p:spPr>
        <p:txBody>
          <a:bodyPr wrap="square">
            <a:spAutoFit/>
          </a:bodyPr>
          <a:lstStyle/>
          <a:p>
            <a:pPr marL="0" marR="0" algn="just">
              <a:lnSpc>
                <a:spcPct val="115000"/>
              </a:lnSpc>
              <a:spcBef>
                <a:spcPts val="0"/>
              </a:spcBef>
              <a:spcAft>
                <a:spcPts val="0"/>
              </a:spcAft>
            </a:pPr>
            <a:r>
              <a:rPr lang="en-US" sz="1200" b="1" u="sng" dirty="0">
                <a:latin typeface="Aptos" panose="020B0004020202020204" pitchFamily="34" charset="0"/>
                <a:ea typeface="Arial" panose="020B0604020202020204" pitchFamily="34" charset="0"/>
                <a:cs typeface="Calibri" panose="020F0502020204030204" pitchFamily="34" charset="0"/>
              </a:rPr>
              <a:t>4. IMPLEMENTATION</a:t>
            </a:r>
          </a:p>
          <a:p>
            <a:pPr marL="0" marR="0" algn="just">
              <a:lnSpc>
                <a:spcPct val="115000"/>
              </a:lnSpc>
              <a:spcBef>
                <a:spcPts val="0"/>
              </a:spcBef>
              <a:spcAft>
                <a:spcPts val="0"/>
              </a:spcAft>
            </a:pPr>
            <a:endParaRPr lang="en-US" sz="1200" dirty="0">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200" dirty="0">
                <a:latin typeface="Arial" panose="020B0604020202020204" pitchFamily="34" charset="0"/>
                <a:ea typeface="Arial" panose="020B0604020202020204" pitchFamily="34" charset="0"/>
              </a:rPr>
              <a:t>Form Page:</a:t>
            </a:r>
          </a:p>
          <a:p>
            <a:pPr marL="0" marR="0" algn="just">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p:txBody>
      </p:sp>
      <p:pic>
        <p:nvPicPr>
          <p:cNvPr id="5" name="Picture 4" descr="A screenshot of a computer program&#10;&#10;Description automatically generated">
            <a:extLst>
              <a:ext uri="{FF2B5EF4-FFF2-40B4-BE49-F238E27FC236}">
                <a16:creationId xmlns:a16="http://schemas.microsoft.com/office/drawing/2014/main" id="{46CAE518-DD83-90E8-1174-FB38F2C5F749}"/>
              </a:ext>
            </a:extLst>
          </p:cNvPr>
          <p:cNvPicPr>
            <a:picLocks noChangeAspect="1"/>
          </p:cNvPicPr>
          <p:nvPr/>
        </p:nvPicPr>
        <p:blipFill rotWithShape="1">
          <a:blip r:embed="rId2">
            <a:extLst>
              <a:ext uri="{28A0092B-C50C-407E-A947-70E740481C1C}">
                <a14:useLocalDpi xmlns:a14="http://schemas.microsoft.com/office/drawing/2010/main" val="0"/>
              </a:ext>
            </a:extLst>
          </a:blip>
          <a:srcRect r="19517"/>
          <a:stretch/>
        </p:blipFill>
        <p:spPr>
          <a:xfrm>
            <a:off x="1003663" y="1295400"/>
            <a:ext cx="4850674" cy="6187136"/>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81681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p:txBody>
          <a:bodyPr/>
          <a:lstStyle/>
          <a:p>
            <a:fld id="{B6F15528-21DE-4FAA-801E-634DDDAF4B2B}" type="slidenum">
              <a:rPr lang="en-US" smtClean="0"/>
              <a:t>5</a:t>
            </a:fld>
            <a:endParaRPr lang="en-US"/>
          </a:p>
        </p:txBody>
      </p:sp>
      <p:sp>
        <p:nvSpPr>
          <p:cNvPr id="6" name="TextBox 5">
            <a:extLst>
              <a:ext uri="{FF2B5EF4-FFF2-40B4-BE49-F238E27FC236}">
                <a16:creationId xmlns:a16="http://schemas.microsoft.com/office/drawing/2014/main" id="{2919E8A9-E3C1-9207-3C88-B41B3F05F601}"/>
              </a:ext>
            </a:extLst>
          </p:cNvPr>
          <p:cNvSpPr txBox="1"/>
          <p:nvPr/>
        </p:nvSpPr>
        <p:spPr>
          <a:xfrm>
            <a:off x="304800" y="240884"/>
            <a:ext cx="3429000" cy="292516"/>
          </a:xfrm>
          <a:prstGeom prst="rect">
            <a:avLst/>
          </a:prstGeom>
          <a:noFill/>
        </p:spPr>
        <p:txBody>
          <a:bodyPr wrap="square">
            <a:spAutoFit/>
          </a:bodyPr>
          <a:lstStyle/>
          <a:p>
            <a:pPr marL="0" marR="0" algn="just">
              <a:lnSpc>
                <a:spcPct val="115000"/>
              </a:lnSpc>
              <a:spcBef>
                <a:spcPts val="0"/>
              </a:spcBef>
              <a:spcAft>
                <a:spcPts val="0"/>
              </a:spcAft>
            </a:pPr>
            <a:r>
              <a:rPr lang="en-US" sz="1200" b="1" u="sng" dirty="0">
                <a:latin typeface="Aptos" panose="020B0004020202020204" pitchFamily="34" charset="0"/>
                <a:ea typeface="Times New Roman" panose="02020603050405020304" pitchFamily="18" charset="0"/>
                <a:cs typeface="Calibri" panose="020F0502020204030204" pitchFamily="34" charset="0"/>
              </a:rPr>
              <a:t>5</a:t>
            </a:r>
            <a:r>
              <a:rPr lang="en-US" sz="1200" b="1" u="sng" dirty="0">
                <a:effectLst/>
                <a:latin typeface="Aptos" panose="020B0004020202020204" pitchFamily="34" charset="0"/>
                <a:ea typeface="Times New Roman" panose="02020603050405020304" pitchFamily="18" charset="0"/>
                <a:cs typeface="Calibri" panose="020F0502020204030204" pitchFamily="34" charset="0"/>
              </a:rPr>
              <a:t>. TEST RESULT / OUTPUT</a:t>
            </a:r>
            <a:endParaRPr lang="en-US" sz="1200" dirty="0">
              <a:effectLst/>
              <a:latin typeface="Arial" panose="020B0604020202020204" pitchFamily="34" charset="0"/>
              <a:ea typeface="Arial" panose="020B06040202020202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1A2BC65E-DFC1-0D14-5852-51319F49BC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5236" y="6466201"/>
            <a:ext cx="3607526" cy="1839599"/>
          </a:xfrm>
          <a:prstGeom prst="rect">
            <a:avLst/>
          </a:prstGeom>
          <a:ln w="9525">
            <a:solidFill>
              <a:schemeClr val="tx1"/>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3195717C-728A-E102-06D1-11C18EAE5DC7}"/>
              </a:ext>
            </a:extLst>
          </p:cNvPr>
          <p:cNvSpPr txBox="1"/>
          <p:nvPr/>
        </p:nvSpPr>
        <p:spPr>
          <a:xfrm>
            <a:off x="2959158" y="4996190"/>
            <a:ext cx="939681" cy="261610"/>
          </a:xfrm>
          <a:prstGeom prst="rect">
            <a:avLst/>
          </a:prstGeom>
          <a:noFill/>
        </p:spPr>
        <p:txBody>
          <a:bodyPr wrap="none" rtlCol="0">
            <a:spAutoFit/>
          </a:bodyPr>
          <a:lstStyle/>
          <a:p>
            <a:r>
              <a:rPr lang="en-US" sz="1100" i="1" dirty="0"/>
              <a:t>Routine Page</a:t>
            </a:r>
          </a:p>
        </p:txBody>
      </p:sp>
      <p:sp>
        <p:nvSpPr>
          <p:cNvPr id="9" name="TextBox 8">
            <a:extLst>
              <a:ext uri="{FF2B5EF4-FFF2-40B4-BE49-F238E27FC236}">
                <a16:creationId xmlns:a16="http://schemas.microsoft.com/office/drawing/2014/main" id="{364B31B2-2010-C7A3-E0F7-E097942C3EE2}"/>
              </a:ext>
            </a:extLst>
          </p:cNvPr>
          <p:cNvSpPr txBox="1"/>
          <p:nvPr/>
        </p:nvSpPr>
        <p:spPr>
          <a:xfrm>
            <a:off x="2618522" y="8458200"/>
            <a:ext cx="1620957" cy="261610"/>
          </a:xfrm>
          <a:prstGeom prst="rect">
            <a:avLst/>
          </a:prstGeom>
          <a:noFill/>
        </p:spPr>
        <p:txBody>
          <a:bodyPr wrap="none" rtlCol="0">
            <a:spAutoFit/>
          </a:bodyPr>
          <a:lstStyle/>
          <a:p>
            <a:r>
              <a:rPr lang="en-US" sz="1100" i="1" dirty="0"/>
              <a:t>Login / Sign in Form Page</a:t>
            </a:r>
          </a:p>
        </p:txBody>
      </p:sp>
      <p:pic>
        <p:nvPicPr>
          <p:cNvPr id="11" name="Picture 10">
            <a:extLst>
              <a:ext uri="{FF2B5EF4-FFF2-40B4-BE49-F238E27FC236}">
                <a16:creationId xmlns:a16="http://schemas.microsoft.com/office/drawing/2014/main" id="{23529A97-6B79-7986-35F0-E4B0CE1BCFE2}"/>
              </a:ext>
            </a:extLst>
          </p:cNvPr>
          <p:cNvPicPr>
            <a:picLocks noChangeAspect="1"/>
          </p:cNvPicPr>
          <p:nvPr/>
        </p:nvPicPr>
        <p:blipFill>
          <a:blip r:embed="rId3"/>
          <a:stretch>
            <a:fillRect/>
          </a:stretch>
        </p:blipFill>
        <p:spPr>
          <a:xfrm>
            <a:off x="278506" y="911154"/>
            <a:ext cx="6300988" cy="4346646"/>
          </a:xfrm>
          <a:prstGeom prst="rect">
            <a:avLst/>
          </a:prstGeom>
          <a:ln w="12700">
            <a:solidFill>
              <a:schemeClr val="tx1"/>
            </a:solidFill>
          </a:ln>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A34CE9B7-123D-D299-F13B-A1BDE8044791}"/>
              </a:ext>
            </a:extLst>
          </p:cNvPr>
          <p:cNvSpPr txBox="1"/>
          <p:nvPr/>
        </p:nvSpPr>
        <p:spPr>
          <a:xfrm>
            <a:off x="2959160" y="5489179"/>
            <a:ext cx="939681" cy="261610"/>
          </a:xfrm>
          <a:prstGeom prst="rect">
            <a:avLst/>
          </a:prstGeom>
          <a:noFill/>
        </p:spPr>
        <p:txBody>
          <a:bodyPr wrap="none" rtlCol="0">
            <a:spAutoFit/>
          </a:bodyPr>
          <a:lstStyle/>
          <a:p>
            <a:r>
              <a:rPr lang="en-US" sz="1100" i="1" dirty="0"/>
              <a:t>Routine Page</a:t>
            </a:r>
          </a:p>
        </p:txBody>
      </p:sp>
    </p:spTree>
    <p:extLst>
      <p:ext uri="{BB962C8B-B14F-4D97-AF65-F5344CB8AC3E}">
        <p14:creationId xmlns:p14="http://schemas.microsoft.com/office/powerpoint/2010/main" val="62244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E96E04-B73E-3193-58A4-1B3FA8059DB9}"/>
              </a:ext>
            </a:extLst>
          </p:cNvPr>
          <p:cNvSpPr>
            <a:spLocks noGrp="1"/>
          </p:cNvSpPr>
          <p:nvPr>
            <p:ph type="body" idx="1"/>
          </p:nvPr>
        </p:nvSpPr>
        <p:spPr>
          <a:xfrm>
            <a:off x="533399" y="838201"/>
            <a:ext cx="5791201" cy="8077200"/>
          </a:xfrm>
        </p:spPr>
        <p:txBody>
          <a:bodyPr/>
          <a:lstStyle/>
          <a:p>
            <a:pPr marL="0" marR="0" algn="just">
              <a:lnSpc>
                <a:spcPct val="115000"/>
              </a:lnSpc>
              <a:spcBef>
                <a:spcPts val="0"/>
              </a:spcBef>
              <a:spcAft>
                <a:spcPts val="0"/>
              </a:spcAft>
            </a:pPr>
            <a:r>
              <a:rPr lang="en-US" sz="1200" b="1" u="sng" dirty="0">
                <a:effectLst/>
                <a:latin typeface="Aptos" panose="020B0004020202020204" pitchFamily="34" charset="0"/>
                <a:ea typeface="Times New Roman" panose="02020603050405020304" pitchFamily="18" charset="0"/>
                <a:cs typeface="Times New Roman" panose="02020603050405020304" pitchFamily="18" charset="0"/>
              </a:rPr>
              <a:t>6. ANALYSIS AND DISCUSSION</a:t>
            </a:r>
            <a:endParaRPr lang="en-US" sz="11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200" dirty="0">
                <a:solidFill>
                  <a:srgbClr val="0D0D0D"/>
                </a:solidFill>
                <a:effectLst/>
                <a:latin typeface="Segoe UI" panose="020B0502040204020203" pitchFamily="34" charset="0"/>
                <a:ea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mj-lt"/>
                <a:ea typeface="Times New Roman" panose="02020603050405020304" pitchFamily="18" charset="0"/>
                <a:cs typeface="Times New Roman" panose="02020603050405020304" pitchFamily="18" charset="0"/>
              </a:rPr>
              <a:t>HTML Commands:</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&lt;html&gt;, &lt;head&gt;, &lt;meta&gt;, &lt;title&gt;: Standard structure and metadata for the HTML document.</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&lt;body&gt;: Main container for the content of the page.</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&lt;h1&gt;, &lt;h2&gt;, &lt;h3&gt;: Heading tags for page titles and subtitles.</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&lt;table&gt;, &lt;tr&gt;, &lt;</a:t>
            </a:r>
            <a:r>
              <a:rPr lang="en-US" sz="1100" dirty="0" err="1">
                <a:effectLst/>
                <a:latin typeface="+mj-lt"/>
                <a:ea typeface="Times New Roman" panose="02020603050405020304" pitchFamily="18" charset="0"/>
                <a:cs typeface="Times New Roman" panose="02020603050405020304" pitchFamily="18" charset="0"/>
              </a:rPr>
              <a:t>th</a:t>
            </a:r>
            <a:r>
              <a:rPr lang="en-US" sz="1100" dirty="0">
                <a:effectLst/>
                <a:latin typeface="+mj-lt"/>
                <a:ea typeface="Times New Roman" panose="02020603050405020304" pitchFamily="18" charset="0"/>
                <a:cs typeface="Times New Roman" panose="02020603050405020304" pitchFamily="18" charset="0"/>
              </a:rPr>
              <a:t>&gt;, &lt;td&gt;: HTML table elements for organizing class schedule data.</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&lt;form&gt;: HTML form tag encapsulating form elements.</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&lt;input type="submit"&gt;: Submit button within the form.</a:t>
            </a:r>
          </a:p>
          <a:p>
            <a:pPr marL="171450" marR="0" indent="-171450" algn="just">
              <a:lnSpc>
                <a:spcPct val="115000"/>
              </a:lnSpc>
              <a:spcBef>
                <a:spcPts val="0"/>
              </a:spcBef>
              <a:spcAft>
                <a:spcPts val="0"/>
              </a:spcAft>
              <a:buFont typeface="Arial" panose="020B0604020202020204" pitchFamily="34" charset="0"/>
              <a:buChar char="•"/>
            </a:pPr>
            <a:endParaRPr lang="en-US" sz="1100" dirty="0">
              <a:latin typeface="+mj-lt"/>
              <a:ea typeface="Times New Roman" panose="02020603050405020304" pitchFamily="18" charset="0"/>
              <a:cs typeface="Times New Roman" panose="02020603050405020304" pitchFamily="18" charset="0"/>
            </a:endParaRPr>
          </a:p>
          <a:p>
            <a:pPr marR="0" algn="just">
              <a:lnSpc>
                <a:spcPct val="115000"/>
              </a:lnSpc>
              <a:spcBef>
                <a:spcPts val="0"/>
              </a:spcBef>
              <a:spcAft>
                <a:spcPts val="0"/>
              </a:spcAft>
            </a:pPr>
            <a:r>
              <a:rPr lang="en-US" sz="1100" dirty="0">
                <a:effectLst/>
                <a:latin typeface="+mj-lt"/>
                <a:ea typeface="Times New Roman" panose="02020603050405020304" pitchFamily="18" charset="0"/>
                <a:cs typeface="Times New Roman" panose="02020603050405020304" pitchFamily="18" charset="0"/>
              </a:rPr>
              <a:t>HTML Attributes:</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for, id, name: Attributes used to associate labels with form elements for accessibility and styling.</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type: Specifies the type of input field, e.g., text or password.</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required: Attribute used to make sure form fields are filled before submission.</a:t>
            </a:r>
          </a:p>
          <a:p>
            <a:pPr marL="171450" marR="0" indent="-171450" algn="just">
              <a:lnSpc>
                <a:spcPct val="115000"/>
              </a:lnSpc>
              <a:spcBef>
                <a:spcPts val="0"/>
              </a:spcBef>
              <a:spcAft>
                <a:spcPts val="0"/>
              </a:spcAft>
              <a:buFont typeface="Arial" panose="020B0604020202020204" pitchFamily="34" charset="0"/>
              <a:buChar char="•"/>
            </a:pPr>
            <a:r>
              <a:rPr lang="en-US" sz="1100" dirty="0" err="1">
                <a:effectLst/>
                <a:latin typeface="+mj-lt"/>
                <a:ea typeface="Times New Roman" panose="02020603050405020304" pitchFamily="18" charset="0"/>
                <a:cs typeface="Times New Roman" panose="02020603050405020304" pitchFamily="18" charset="0"/>
              </a:rPr>
              <a:t>colspan</a:t>
            </a:r>
            <a:r>
              <a:rPr lang="en-US" sz="1100" dirty="0">
                <a:effectLst/>
                <a:latin typeface="+mj-lt"/>
                <a:ea typeface="Times New Roman" panose="02020603050405020304" pitchFamily="18" charset="0"/>
                <a:cs typeface="Times New Roman" panose="02020603050405020304" pitchFamily="18" charset="0"/>
              </a:rPr>
              <a:t>, </a:t>
            </a:r>
            <a:r>
              <a:rPr lang="en-US" sz="1100" dirty="0" err="1">
                <a:effectLst/>
                <a:latin typeface="+mj-lt"/>
                <a:ea typeface="Times New Roman" panose="02020603050405020304" pitchFamily="18" charset="0"/>
                <a:cs typeface="Times New Roman" panose="02020603050405020304" pitchFamily="18" charset="0"/>
              </a:rPr>
              <a:t>rowspan</a:t>
            </a:r>
            <a:r>
              <a:rPr lang="en-US" sz="1100" dirty="0">
                <a:effectLst/>
                <a:latin typeface="+mj-lt"/>
                <a:ea typeface="Times New Roman" panose="02020603050405020304" pitchFamily="18" charset="0"/>
                <a:cs typeface="Times New Roman" panose="02020603050405020304" pitchFamily="18" charset="0"/>
              </a:rPr>
              <a:t>: Attributes used in &lt;td&gt; and &lt;</a:t>
            </a:r>
            <a:r>
              <a:rPr lang="en-US" sz="1100" dirty="0" err="1">
                <a:effectLst/>
                <a:latin typeface="+mj-lt"/>
                <a:ea typeface="Times New Roman" panose="02020603050405020304" pitchFamily="18" charset="0"/>
                <a:cs typeface="Times New Roman" panose="02020603050405020304" pitchFamily="18" charset="0"/>
              </a:rPr>
              <a:t>th</a:t>
            </a:r>
            <a:r>
              <a:rPr lang="en-US" sz="1100" dirty="0">
                <a:effectLst/>
                <a:latin typeface="+mj-lt"/>
                <a:ea typeface="Times New Roman" panose="02020603050405020304" pitchFamily="18" charset="0"/>
                <a:cs typeface="Times New Roman" panose="02020603050405020304" pitchFamily="18" charset="0"/>
              </a:rPr>
              <a:t>&gt; to merge cells horizontally and vertically, enhancing layout structure.</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id, class: Attributes used for specific styling and targeting with CSS.</a:t>
            </a:r>
          </a:p>
          <a:p>
            <a:pPr marL="171450" marR="0" indent="-171450" algn="just">
              <a:lnSpc>
                <a:spcPct val="115000"/>
              </a:lnSpc>
              <a:spcBef>
                <a:spcPts val="0"/>
              </a:spcBef>
              <a:spcAft>
                <a:spcPts val="0"/>
              </a:spcAft>
              <a:buFont typeface="Arial" panose="020B0604020202020204" pitchFamily="34" charset="0"/>
              <a:buChar char="•"/>
            </a:pPr>
            <a:endParaRPr lang="en-US" sz="1100" dirty="0">
              <a:latin typeface="+mj-lt"/>
              <a:ea typeface="Times New Roman" panose="02020603050405020304" pitchFamily="18" charset="0"/>
              <a:cs typeface="Times New Roman" panose="02020603050405020304" pitchFamily="18" charset="0"/>
            </a:endParaRPr>
          </a:p>
          <a:p>
            <a:pPr marR="0" algn="just">
              <a:lnSpc>
                <a:spcPct val="115000"/>
              </a:lnSpc>
              <a:spcBef>
                <a:spcPts val="0"/>
              </a:spcBef>
              <a:spcAft>
                <a:spcPts val="0"/>
              </a:spcAft>
            </a:pPr>
            <a:r>
              <a:rPr lang="en-US" sz="1100" dirty="0">
                <a:effectLst/>
                <a:latin typeface="+mj-lt"/>
                <a:ea typeface="Times New Roman" panose="02020603050405020304" pitchFamily="18" charset="0"/>
                <a:cs typeface="Times New Roman" panose="02020603050405020304" pitchFamily="18" charset="0"/>
              </a:rPr>
              <a:t>CSS Classes:</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.day: Class used to style the table cells containing the day names.</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a:t>
            </a:r>
            <a:r>
              <a:rPr lang="en-US" sz="1100" dirty="0" err="1">
                <a:effectLst/>
                <a:latin typeface="+mj-lt"/>
                <a:ea typeface="Times New Roman" panose="02020603050405020304" pitchFamily="18" charset="0"/>
                <a:cs typeface="Times New Roman" panose="02020603050405020304" pitchFamily="18" charset="0"/>
              </a:rPr>
              <a:t>sw</a:t>
            </a:r>
            <a:r>
              <a:rPr lang="en-US" sz="1100" dirty="0">
                <a:effectLst/>
                <a:latin typeface="+mj-lt"/>
                <a:ea typeface="Times New Roman" panose="02020603050405020304" pitchFamily="18" charset="0"/>
                <a:cs typeface="Times New Roman" panose="02020603050405020304" pitchFamily="18" charset="0"/>
              </a:rPr>
              <a:t>, .</a:t>
            </a:r>
            <a:r>
              <a:rPr lang="en-US" sz="1100" dirty="0" err="1">
                <a:effectLst/>
                <a:latin typeface="+mj-lt"/>
                <a:ea typeface="Times New Roman" panose="02020603050405020304" pitchFamily="18" charset="0"/>
                <a:cs typeface="Times New Roman" panose="02020603050405020304" pitchFamily="18" charset="0"/>
              </a:rPr>
              <a:t>cn</a:t>
            </a:r>
            <a:r>
              <a:rPr lang="en-US" sz="1100" dirty="0">
                <a:effectLst/>
                <a:latin typeface="+mj-lt"/>
                <a:ea typeface="Times New Roman" panose="02020603050405020304" pitchFamily="18" charset="0"/>
                <a:cs typeface="Times New Roman" panose="02020603050405020304" pitchFamily="18" charset="0"/>
              </a:rPr>
              <a:t>, .wp, .ai, .</a:t>
            </a:r>
            <a:r>
              <a:rPr lang="en-US" sz="1100" dirty="0" err="1">
                <a:effectLst/>
                <a:latin typeface="+mj-lt"/>
                <a:ea typeface="Times New Roman" panose="02020603050405020304" pitchFamily="18" charset="0"/>
                <a:cs typeface="Times New Roman" panose="02020603050405020304" pitchFamily="18" charset="0"/>
              </a:rPr>
              <a:t>os</a:t>
            </a:r>
            <a:r>
              <a:rPr lang="en-US" sz="1100" dirty="0">
                <a:effectLst/>
                <a:latin typeface="+mj-lt"/>
                <a:ea typeface="Times New Roman" panose="02020603050405020304" pitchFamily="18" charset="0"/>
                <a:cs typeface="Times New Roman" panose="02020603050405020304" pitchFamily="18" charset="0"/>
              </a:rPr>
              <a:t>: Classes assigned to specific cells to categorize and style them based on the course type.</a:t>
            </a:r>
          </a:p>
          <a:p>
            <a:pPr marL="171450" marR="0" indent="-171450" algn="just">
              <a:lnSpc>
                <a:spcPct val="115000"/>
              </a:lnSpc>
              <a:spcBef>
                <a:spcPts val="0"/>
              </a:spcBef>
              <a:spcAft>
                <a:spcPts val="0"/>
              </a:spcAft>
              <a:buFont typeface="Arial" panose="020B0604020202020204" pitchFamily="34" charset="0"/>
              <a:buChar char="•"/>
            </a:pPr>
            <a:endParaRPr lang="en-US" sz="1100" dirty="0">
              <a:effectLst/>
              <a:latin typeface="+mj-lt"/>
              <a:ea typeface="Times New Roman" panose="02020603050405020304" pitchFamily="18" charset="0"/>
              <a:cs typeface="Times New Roman" panose="02020603050405020304" pitchFamily="18" charset="0"/>
            </a:endParaRPr>
          </a:p>
          <a:p>
            <a:pPr marR="0" algn="just">
              <a:lnSpc>
                <a:spcPct val="115000"/>
              </a:lnSpc>
              <a:spcBef>
                <a:spcPts val="0"/>
              </a:spcBef>
              <a:spcAft>
                <a:spcPts val="0"/>
              </a:spcAft>
            </a:pPr>
            <a:r>
              <a:rPr lang="en-US" sz="1100" dirty="0">
                <a:effectLst/>
                <a:latin typeface="+mj-lt"/>
                <a:ea typeface="Times New Roman" panose="02020603050405020304" pitchFamily="18" charset="0"/>
                <a:cs typeface="Times New Roman" panose="02020603050405020304" pitchFamily="18" charset="0"/>
              </a:rPr>
              <a:t>CSS Commands:</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font-family: Used for setting the font style of the body text.</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background-color: Applied to the body for a consistent background.</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text-align: Used for centering the sign-in form title.</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text-shadow: Applied for a subtle shadow effect on the title.</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margin: Utilized for spacing and layout adjustments.</a:t>
            </a:r>
          </a:p>
          <a:p>
            <a:pPr marL="171450" marR="0" indent="-171450" algn="just">
              <a:lnSpc>
                <a:spcPct val="115000"/>
              </a:lnSpc>
              <a:spcBef>
                <a:spcPts val="0"/>
              </a:spcBef>
              <a:spcAft>
                <a:spcPts val="0"/>
              </a:spcAft>
              <a:buFont typeface="Arial" panose="020B0604020202020204" pitchFamily="34" charset="0"/>
              <a:buChar char="•"/>
            </a:pPr>
            <a:r>
              <a:rPr lang="en-US" sz="1100" dirty="0">
                <a:effectLst/>
                <a:latin typeface="+mj-lt"/>
                <a:ea typeface="Times New Roman" panose="02020603050405020304" pitchFamily="18" charset="0"/>
                <a:cs typeface="Times New Roman" panose="02020603050405020304" pitchFamily="18" charset="0"/>
              </a:rPr>
              <a:t>transform: Applied to the submit button for centering horizontally.</a:t>
            </a: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7. SUMMARY</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ea typeface="Arial" panose="020B0604020202020204" pitchFamily="34" charset="0"/>
              </a:rPr>
              <a:t>In summary, the lab showcased the creation of a class routine page and a sign-in form page using HTML and CSS. Key takeaways include:</a:t>
            </a:r>
          </a:p>
          <a:p>
            <a:pPr marL="0" marR="0" algn="just">
              <a:lnSpc>
                <a:spcPct val="115000"/>
              </a:lnSpc>
              <a:spcBef>
                <a:spcPts val="0"/>
              </a:spcBef>
              <a:spcAft>
                <a:spcPts val="0"/>
              </a:spcAft>
            </a:pPr>
            <a:endParaRPr lang="en-US" sz="1100" dirty="0">
              <a:solidFill>
                <a:srgbClr val="0D0D0D"/>
              </a:solidFill>
              <a:effectLst/>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ea typeface="Arial" panose="020B0604020202020204" pitchFamily="34" charset="0"/>
              </a:rPr>
              <a:t>Successful utilization of HTML tables and form elements.</a:t>
            </a:r>
          </a:p>
          <a:p>
            <a:pPr marL="0" marR="0" algn="just">
              <a:lnSpc>
                <a:spcPct val="115000"/>
              </a:lnSpc>
              <a:spcBef>
                <a:spcPts val="0"/>
              </a:spcBef>
              <a:spcAft>
                <a:spcPts val="0"/>
              </a:spcAft>
            </a:pPr>
            <a:r>
              <a:rPr lang="en-US" sz="1100" dirty="0">
                <a:solidFill>
                  <a:srgbClr val="0D0D0D"/>
                </a:solidFill>
                <a:effectLst/>
                <a:ea typeface="Arial" panose="020B0604020202020204" pitchFamily="34" charset="0"/>
              </a:rPr>
              <a:t>Strategic application of CSS styles for design and layout.</a:t>
            </a:r>
          </a:p>
          <a:p>
            <a:pPr marL="0" marR="0" algn="just">
              <a:lnSpc>
                <a:spcPct val="115000"/>
              </a:lnSpc>
              <a:spcBef>
                <a:spcPts val="0"/>
              </a:spcBef>
              <a:spcAft>
                <a:spcPts val="0"/>
              </a:spcAft>
            </a:pPr>
            <a:r>
              <a:rPr lang="en-US" sz="1100" dirty="0">
                <a:solidFill>
                  <a:srgbClr val="0D0D0D"/>
                </a:solidFill>
                <a:effectLst/>
                <a:ea typeface="Arial" panose="020B0604020202020204" pitchFamily="34" charset="0"/>
              </a:rPr>
              <a:t>Positive test results, with minor user feedback considered for future enhancements.</a:t>
            </a:r>
          </a:p>
          <a:p>
            <a:pPr marL="0" marR="0" algn="just">
              <a:lnSpc>
                <a:spcPct val="115000"/>
              </a:lnSpc>
              <a:spcBef>
                <a:spcPts val="0"/>
              </a:spcBef>
              <a:spcAft>
                <a:spcPts val="0"/>
              </a:spcAft>
            </a:pPr>
            <a:r>
              <a:rPr lang="en-US" sz="1100" dirty="0">
                <a:solidFill>
                  <a:srgbClr val="0D0D0D"/>
                </a:solidFill>
                <a:effectLst/>
                <a:ea typeface="Arial" panose="020B0604020202020204" pitchFamily="34" charset="0"/>
              </a:rPr>
              <a:t>Valuable hands-on experience in web programming and design principles.</a:t>
            </a: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endParaRPr lang="en-US" sz="1100" dirty="0"/>
          </a:p>
        </p:txBody>
      </p:sp>
      <p:sp>
        <p:nvSpPr>
          <p:cNvPr id="4" name="Slide Number Placeholder 3">
            <a:extLst>
              <a:ext uri="{FF2B5EF4-FFF2-40B4-BE49-F238E27FC236}">
                <a16:creationId xmlns:a16="http://schemas.microsoft.com/office/drawing/2014/main" id="{5D1829DD-3E3F-7D99-F0B2-562564426B6B}"/>
              </a:ext>
            </a:extLst>
          </p:cNvPr>
          <p:cNvSpPr>
            <a:spLocks noGrp="1"/>
          </p:cNvSpPr>
          <p:nvPr>
            <p:ph type="sldNum" sz="quarter" idx="7"/>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1466458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965</TotalTime>
  <Words>950</Words>
  <Application>Microsoft Office PowerPoint</Application>
  <PresentationFormat>A4 Paper (210x297 mm)</PresentationFormat>
  <Paragraphs>125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Arial</vt:lpstr>
      <vt:lpstr>Calibri</vt:lpstr>
      <vt:lpstr>Cambria</vt:lpstr>
      <vt:lpstr>Segoe UI</vt:lpstr>
      <vt:lpstr>Segoe UI Semibold</vt:lpstr>
      <vt:lpstr>Verdana</vt:lpstr>
      <vt:lpstr>Office Theme</vt:lpstr>
      <vt:lpstr>Green University of Bangladesh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Luthfa Bushra</cp:lastModifiedBy>
  <cp:revision>199</cp:revision>
  <dcterms:created xsi:type="dcterms:W3CDTF">2021-12-01T04:21:00Z</dcterms:created>
  <dcterms:modified xsi:type="dcterms:W3CDTF">2024-03-17T10:24:30Z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