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7"/>
  </p:handoutMasterIdLst>
  <p:sldIdLst>
    <p:sldId id="256" r:id="rId2"/>
    <p:sldId id="259" r:id="rId3"/>
    <p:sldId id="257" r:id="rId4"/>
    <p:sldId id="261" r:id="rId5"/>
  </p:sldIdLst>
  <p:sldSz cx="6858000" cy="9906000" type="A4"/>
  <p:notesSz cx="68580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263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2295E7-3029-4610-A484-737538A5FEE2}"/>
              </a:ext>
            </a:extLst>
          </p:cNvPr>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B15D18-E91B-4FB6-9C9A-CFAE854747BF}"/>
              </a:ext>
            </a:extLst>
          </p:cNvPr>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0367031E-2F65-4B49-9A18-1F0F8A188ECF}" type="datetimeFigureOut">
              <a:rPr lang="en-US" smtClean="0"/>
              <a:t>17-Mar-24</a:t>
            </a:fld>
            <a:endParaRPr lang="en-US"/>
          </a:p>
        </p:txBody>
      </p:sp>
      <p:sp>
        <p:nvSpPr>
          <p:cNvPr id="4" name="Footer Placeholder 3">
            <a:extLst>
              <a:ext uri="{FF2B5EF4-FFF2-40B4-BE49-F238E27FC236}">
                <a16:creationId xmlns:a16="http://schemas.microsoft.com/office/drawing/2014/main" id="{EFB64B12-2D7F-44FE-A553-0DB20FD0AB84}"/>
              </a:ext>
            </a:extLst>
          </p:cNvPr>
          <p:cNvSpPr>
            <a:spLocks noGrp="1"/>
          </p:cNvSpPr>
          <p:nvPr>
            <p:ph type="ftr" sz="quarter" idx="2"/>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8AEF68-F514-4F2A-B4F8-20FFAA0B3EDD}"/>
              </a:ext>
            </a:extLst>
          </p:cNvPr>
          <p:cNvSpPr>
            <a:spLocks noGrp="1"/>
          </p:cNvSpPr>
          <p:nvPr>
            <p:ph type="sldNum" sz="quarter" idx="3"/>
          </p:nvPr>
        </p:nvSpPr>
        <p:spPr>
          <a:xfrm>
            <a:off x="3884613" y="9409113"/>
            <a:ext cx="2971800" cy="496887"/>
          </a:xfrm>
          <a:prstGeom prst="rect">
            <a:avLst/>
          </a:prstGeom>
        </p:spPr>
        <p:txBody>
          <a:bodyPr vert="horz" lIns="91440" tIns="45720" rIns="91440" bIns="45720" rtlCol="0" anchor="b"/>
          <a:lstStyle>
            <a:lvl1pPr algn="r">
              <a:defRPr sz="1200"/>
            </a:lvl1pPr>
          </a:lstStyle>
          <a:p>
            <a:fld id="{954E6915-1759-468C-9C7D-6CBC9B6E5722}" type="slidenum">
              <a:rPr lang="en-US" smtClean="0"/>
              <a:t>‹#›</a:t>
            </a:fld>
            <a:endParaRPr lang="en-US"/>
          </a:p>
        </p:txBody>
      </p:sp>
    </p:spTree>
    <p:extLst>
      <p:ext uri="{BB962C8B-B14F-4D97-AF65-F5344CB8AC3E}">
        <p14:creationId xmlns:p14="http://schemas.microsoft.com/office/powerpoint/2010/main" val="1320268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C80D2142-5855-42E8-823D-8CCDE2D2A38C}" type="datetimeFigureOut">
              <a:rPr lang="en-US" smtClean="0"/>
              <a:t>17-Mar-24</a:t>
            </a:fld>
            <a:endParaRPr lang="en-US"/>
          </a:p>
        </p:txBody>
      </p:sp>
      <p:sp>
        <p:nvSpPr>
          <p:cNvPr id="4" name="Slide Image Placeholder 3"/>
          <p:cNvSpPr>
            <a:spLocks noGrp="1" noRot="1" noChangeAspect="1"/>
          </p:cNvSpPr>
          <p:nvPr>
            <p:ph type="sldImg" idx="2"/>
          </p:nvPr>
        </p:nvSpPr>
        <p:spPr>
          <a:xfrm>
            <a:off x="2271713" y="1238250"/>
            <a:ext cx="2314575"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67263"/>
            <a:ext cx="5486400" cy="39004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09113"/>
            <a:ext cx="2971800" cy="496887"/>
          </a:xfrm>
          <a:prstGeom prst="rect">
            <a:avLst/>
          </a:prstGeom>
        </p:spPr>
        <p:txBody>
          <a:bodyPr vert="horz" lIns="91440" tIns="45720" rIns="91440" bIns="45720" rtlCol="0" anchor="b"/>
          <a:lstStyle>
            <a:lvl1pPr algn="r">
              <a:defRPr sz="1200"/>
            </a:lvl1pPr>
          </a:lstStyle>
          <a:p>
            <a:fld id="{1496F2F3-62B2-4EAB-8E94-727BE980C536}" type="slidenum">
              <a:rPr lang="en-US" smtClean="0"/>
              <a:t>‹#›</a:t>
            </a:fld>
            <a:endParaRPr lang="en-US"/>
          </a:p>
        </p:txBody>
      </p:sp>
    </p:spTree>
    <p:extLst>
      <p:ext uri="{BB962C8B-B14F-4D97-AF65-F5344CB8AC3E}">
        <p14:creationId xmlns:p14="http://schemas.microsoft.com/office/powerpoint/2010/main" val="5598467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3070860"/>
            <a:ext cx="5829300" cy="208025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547360"/>
            <a:ext cx="4800600" cy="2476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A2ECF3-20D8-4492-9DAF-E5F84ACC8B93}" type="datetime1">
              <a:rPr lang="en-US" smtClean="0"/>
              <a:t>17-Mar-24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99A429-D95A-4988-8AC1-97E86653D797}" type="datetime1">
              <a:rPr lang="en-US" smtClean="0"/>
              <a:t>17-Mar-24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sz="half" idx="2"/>
          </p:nvPr>
        </p:nvSpPr>
        <p:spPr>
          <a:xfrm>
            <a:off x="342900" y="2278380"/>
            <a:ext cx="298323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8380"/>
            <a:ext cx="2983230" cy="653796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9A1B367-CFB7-4DA8-9FD5-400B8F338BBD}" type="datetime1">
              <a:rPr lang="en-US" smtClean="0"/>
              <a:t>17-Mar-24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501642C-86C2-430E-8624-1857125FD2F2}" type="datetime1">
              <a:rPr lang="en-US" smtClean="0"/>
              <a:t>17-Mar-24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C178ECC-6E01-4D2A-BB20-91516C7E44BA}" type="datetime1">
              <a:rPr lang="en-US" smtClean="0"/>
              <a:t>17-Mar-24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29892" y="1600580"/>
            <a:ext cx="3998214" cy="360680"/>
          </a:xfrm>
          <a:prstGeom prst="rect">
            <a:avLst/>
          </a:prstGeom>
        </p:spPr>
        <p:txBody>
          <a:bodyPr wrap="square" lIns="0" tIns="0" rIns="0" bIns="0">
            <a:spAutoFit/>
          </a:bodyPr>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a:xfrm>
            <a:off x="342900" y="2278380"/>
            <a:ext cx="617220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31720" y="9212580"/>
            <a:ext cx="2194560" cy="4953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9212580"/>
            <a:ext cx="1577340" cy="495300"/>
          </a:xfrm>
          <a:prstGeom prst="rect">
            <a:avLst/>
          </a:prstGeom>
        </p:spPr>
        <p:txBody>
          <a:bodyPr wrap="square" lIns="0" tIns="0" rIns="0" bIns="0">
            <a:spAutoFit/>
          </a:bodyPr>
          <a:lstStyle>
            <a:lvl1pPr algn="l">
              <a:defRPr>
                <a:solidFill>
                  <a:schemeClr val="tx1">
                    <a:tint val="75000"/>
                  </a:schemeClr>
                </a:solidFill>
              </a:defRPr>
            </a:lvl1pPr>
          </a:lstStyle>
          <a:p>
            <a:fld id="{3287B639-15FA-495F-A080-22363F8B8E59}" type="datetime1">
              <a:rPr lang="en-US" smtClean="0"/>
              <a:t>17-Mar-24</a:t>
            </a:fld>
            <a:endParaRPr lang="en-US"/>
          </a:p>
        </p:txBody>
      </p:sp>
      <p:sp>
        <p:nvSpPr>
          <p:cNvPr id="6" name="Holder 6"/>
          <p:cNvSpPr>
            <a:spLocks noGrp="1"/>
          </p:cNvSpPr>
          <p:nvPr>
            <p:ph type="sldNum" sz="quarter" idx="7"/>
          </p:nvPr>
        </p:nvSpPr>
        <p:spPr>
          <a:xfrm>
            <a:off x="4937760" y="9212580"/>
            <a:ext cx="1577340" cy="4953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0338" y="914400"/>
            <a:ext cx="3997325" cy="289182"/>
          </a:xfrm>
          <a:prstGeom prst="rect">
            <a:avLst/>
          </a:prstGeom>
        </p:spPr>
        <p:txBody>
          <a:bodyPr vert="horz" wrap="square" lIns="0" tIns="12065" rIns="0" bIns="0" rtlCol="0">
            <a:spAutoFit/>
          </a:bodyPr>
          <a:lstStyle/>
          <a:p>
            <a:pPr marL="12700" algn="ctr">
              <a:lnSpc>
                <a:spcPct val="100000"/>
              </a:lnSpc>
              <a:spcBef>
                <a:spcPts val="95"/>
              </a:spcBef>
            </a:pPr>
            <a:r>
              <a:rPr sz="1800" spc="-10" dirty="0"/>
              <a:t>Green</a:t>
            </a:r>
            <a:r>
              <a:rPr sz="1800" dirty="0"/>
              <a:t> </a:t>
            </a:r>
            <a:r>
              <a:rPr sz="1800" spc="-5" dirty="0"/>
              <a:t>University </a:t>
            </a:r>
            <a:r>
              <a:rPr sz="1800" spc="-25" dirty="0"/>
              <a:t>of</a:t>
            </a:r>
            <a:r>
              <a:rPr sz="1800" spc="-15" dirty="0"/>
              <a:t> </a:t>
            </a:r>
            <a:r>
              <a:rPr sz="1800" spc="-5" dirty="0"/>
              <a:t>Bangladesh</a:t>
            </a:r>
          </a:p>
        </p:txBody>
      </p:sp>
      <p:pic>
        <p:nvPicPr>
          <p:cNvPr id="4" name="object 4"/>
          <p:cNvPicPr/>
          <p:nvPr/>
        </p:nvPicPr>
        <p:blipFill>
          <a:blip r:embed="rId2" cstate="print"/>
          <a:stretch>
            <a:fillRect/>
          </a:stretch>
        </p:blipFill>
        <p:spPr>
          <a:xfrm>
            <a:off x="3064315" y="152400"/>
            <a:ext cx="729371" cy="705210"/>
          </a:xfrm>
          <a:prstGeom prst="rect">
            <a:avLst/>
          </a:prstGeom>
        </p:spPr>
      </p:pic>
      <p:sp>
        <p:nvSpPr>
          <p:cNvPr id="8" name="TextBox 7">
            <a:extLst>
              <a:ext uri="{FF2B5EF4-FFF2-40B4-BE49-F238E27FC236}">
                <a16:creationId xmlns:a16="http://schemas.microsoft.com/office/drawing/2014/main" id="{36AF41B4-5832-486B-8C02-0DBD93140D7D}"/>
              </a:ext>
            </a:extLst>
          </p:cNvPr>
          <p:cNvSpPr txBox="1"/>
          <p:nvPr/>
        </p:nvSpPr>
        <p:spPr>
          <a:xfrm>
            <a:off x="1049985" y="1319922"/>
            <a:ext cx="4785477" cy="738664"/>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Department of Computer Science and Engineering (CSE)</a:t>
            </a:r>
          </a:p>
          <a:p>
            <a:pPr algn="ctr"/>
            <a:r>
              <a:rPr lang="en-US" sz="1400" dirty="0">
                <a:latin typeface="Cambria" panose="02040503050406030204" pitchFamily="18" charset="0"/>
                <a:ea typeface="Cambria" panose="02040503050406030204" pitchFamily="18" charset="0"/>
              </a:rPr>
              <a:t>Faculty of Sciences and Engineering</a:t>
            </a:r>
          </a:p>
          <a:p>
            <a:pPr algn="ctr"/>
            <a:r>
              <a:rPr lang="en-US" sz="1400" dirty="0">
                <a:latin typeface="Cambria" panose="02040503050406030204" pitchFamily="18" charset="0"/>
                <a:ea typeface="Cambria" panose="02040503050406030204" pitchFamily="18" charset="0"/>
              </a:rPr>
              <a:t>Spring 2024, B.Sc. in CSE (DAY)</a:t>
            </a:r>
          </a:p>
        </p:txBody>
      </p:sp>
      <p:sp>
        <p:nvSpPr>
          <p:cNvPr id="9" name="TextBox 8">
            <a:extLst>
              <a:ext uri="{FF2B5EF4-FFF2-40B4-BE49-F238E27FC236}">
                <a16:creationId xmlns:a16="http://schemas.microsoft.com/office/drawing/2014/main" id="{1AFFEC96-4D28-49B7-95A7-97E5F1EF6DA7}"/>
              </a:ext>
            </a:extLst>
          </p:cNvPr>
          <p:cNvSpPr txBox="1"/>
          <p:nvPr/>
        </p:nvSpPr>
        <p:spPr>
          <a:xfrm>
            <a:off x="1066815" y="2339370"/>
            <a:ext cx="4724370" cy="954107"/>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Lab Report NO # 01</a:t>
            </a:r>
          </a:p>
          <a:p>
            <a:pPr algn="ctr"/>
            <a:endParaRPr lang="en-US" sz="1400" b="1" dirty="0">
              <a:latin typeface="Cambria" panose="02040503050406030204" pitchFamily="18" charset="0"/>
              <a:ea typeface="Cambria" panose="02040503050406030204" pitchFamily="18" charset="0"/>
            </a:endParaRPr>
          </a:p>
          <a:p>
            <a:pPr algn="ctr"/>
            <a:r>
              <a:rPr lang="en-US" sz="1400" b="1" dirty="0">
                <a:latin typeface="Cambria" panose="02040503050406030204" pitchFamily="18" charset="0"/>
                <a:ea typeface="Cambria" panose="02040503050406030204" pitchFamily="18" charset="0"/>
              </a:rPr>
              <a:t>Course Title: Artificial Intelligence Lab</a:t>
            </a:r>
          </a:p>
          <a:p>
            <a:pPr algn="ctr"/>
            <a:r>
              <a:rPr lang="en-US" sz="1400" b="1" dirty="0">
                <a:latin typeface="Cambria" panose="02040503050406030204" pitchFamily="18" charset="0"/>
                <a:ea typeface="Cambria" panose="02040503050406030204" pitchFamily="18" charset="0"/>
              </a:rPr>
              <a:t>Course Code: CSE 316		Section: CSE 213 – D1</a:t>
            </a:r>
          </a:p>
        </p:txBody>
      </p:sp>
      <p:graphicFrame>
        <p:nvGraphicFramePr>
          <p:cNvPr id="12" name="Table 11">
            <a:extLst>
              <a:ext uri="{FF2B5EF4-FFF2-40B4-BE49-F238E27FC236}">
                <a16:creationId xmlns:a16="http://schemas.microsoft.com/office/drawing/2014/main" id="{88296518-AB27-4390-9BC8-5DE7A7559DEC}"/>
              </a:ext>
            </a:extLst>
          </p:cNvPr>
          <p:cNvGraphicFramePr>
            <a:graphicFrameLocks noGrp="1"/>
          </p:cNvGraphicFramePr>
          <p:nvPr>
            <p:extLst>
              <p:ext uri="{D42A27DB-BD31-4B8C-83A1-F6EECF244321}">
                <p14:modId xmlns:p14="http://schemas.microsoft.com/office/powerpoint/2010/main" val="3281530766"/>
              </p:ext>
            </p:extLst>
          </p:nvPr>
        </p:nvGraphicFramePr>
        <p:xfrm>
          <a:off x="457200" y="5775959"/>
          <a:ext cx="6077970" cy="777240"/>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215444">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Student Details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Name</a:t>
                      </a: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ID</a:t>
                      </a:r>
                    </a:p>
                  </a:txBody>
                  <a:tcPr anchor="ctr"/>
                </a:tc>
                <a:extLst>
                  <a:ext uri="{0D108BD9-81ED-4DB2-BD59-A6C34878D82A}">
                    <a16:rowId xmlns:a16="http://schemas.microsoft.com/office/drawing/2014/main" val="436934511"/>
                  </a:ext>
                </a:extLst>
              </a:tr>
              <a:tr h="215444">
                <a:tc>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Md. Shahidul Islam Prodhan</a:t>
                      </a:r>
                    </a:p>
                  </a:txBody>
                  <a:tcPr anchor="ctr"/>
                </a:tc>
                <a:tc>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213902017</a:t>
                      </a:r>
                    </a:p>
                  </a:txBody>
                  <a:tcPr anchor="ctr"/>
                </a:tc>
                <a:extLst>
                  <a:ext uri="{0D108BD9-81ED-4DB2-BD59-A6C34878D82A}">
                    <a16:rowId xmlns:a16="http://schemas.microsoft.com/office/drawing/2014/main" val="1336295084"/>
                  </a:ext>
                </a:extLst>
              </a:tr>
            </a:tbl>
          </a:graphicData>
        </a:graphic>
      </p:graphicFrame>
      <p:graphicFrame>
        <p:nvGraphicFramePr>
          <p:cNvPr id="14" name="Table 13">
            <a:extLst>
              <a:ext uri="{FF2B5EF4-FFF2-40B4-BE49-F238E27FC236}">
                <a16:creationId xmlns:a16="http://schemas.microsoft.com/office/drawing/2014/main" id="{896ABBD9-7A95-4313-9E7B-75240961AFBE}"/>
              </a:ext>
            </a:extLst>
          </p:cNvPr>
          <p:cNvGraphicFramePr>
            <a:graphicFrameLocks noGrp="1"/>
          </p:cNvGraphicFramePr>
          <p:nvPr>
            <p:extLst>
              <p:ext uri="{D42A27DB-BD31-4B8C-83A1-F6EECF244321}">
                <p14:modId xmlns:p14="http://schemas.microsoft.com/office/powerpoint/2010/main" val="195045494"/>
              </p:ext>
            </p:extLst>
          </p:nvPr>
        </p:nvGraphicFramePr>
        <p:xfrm>
          <a:off x="457200" y="6781799"/>
          <a:ext cx="6077970" cy="1112520"/>
        </p:xfrm>
        <a:graphic>
          <a:graphicData uri="http://schemas.openxmlformats.org/drawingml/2006/table">
            <a:tbl>
              <a:tblPr firstRow="1" bandRow="1">
                <a:tableStyleId>{5940675A-B579-460E-94D1-54222C63F5DA}</a:tableStyleId>
              </a:tblPr>
              <a:tblGrid>
                <a:gridCol w="6077970">
                  <a:extLst>
                    <a:ext uri="{9D8B030D-6E8A-4147-A177-3AD203B41FA5}">
                      <a16:colId xmlns:a16="http://schemas.microsoft.com/office/drawing/2014/main" val="3126370189"/>
                    </a:ext>
                  </a:extLst>
                </a:gridCol>
              </a:tblGrid>
              <a:tr h="370840">
                <a:tc>
                  <a:txBody>
                    <a:bodyPr/>
                    <a:lstStyle/>
                    <a:p>
                      <a:r>
                        <a:rPr lang="en-US" sz="1100" b="1" dirty="0">
                          <a:latin typeface="Verdana" panose="020B0604030504040204" pitchFamily="34" charset="0"/>
                          <a:ea typeface="Verdana" panose="020B0604030504040204" pitchFamily="34" charset="0"/>
                        </a:rPr>
                        <a:t>Lab Assigned Date: </a:t>
                      </a:r>
                      <a:r>
                        <a:rPr lang="en-US" sz="1100" b="0" dirty="0">
                          <a:latin typeface="Verdana" panose="020B0604030504040204" pitchFamily="34" charset="0"/>
                          <a:ea typeface="Verdana" panose="020B0604030504040204" pitchFamily="34" charset="0"/>
                        </a:rPr>
                        <a:t>15</a:t>
                      </a:r>
                      <a:r>
                        <a:rPr lang="en-US" sz="1100" b="0" baseline="30000" dirty="0">
                          <a:latin typeface="Verdana" panose="020B0604030504040204" pitchFamily="34" charset="0"/>
                          <a:ea typeface="Verdana" panose="020B0604030504040204" pitchFamily="34" charset="0"/>
                        </a:rPr>
                        <a:t>th</a:t>
                      </a:r>
                      <a:r>
                        <a:rPr lang="en-US" sz="1100" b="0" dirty="0">
                          <a:latin typeface="Verdana" panose="020B0604030504040204" pitchFamily="34" charset="0"/>
                          <a:ea typeface="Verdana" panose="020B0604030504040204" pitchFamily="34" charset="0"/>
                        </a:rPr>
                        <a:t> March 2024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2041023"/>
                  </a:ext>
                </a:extLst>
              </a:tr>
              <a:tr h="370840">
                <a:tc>
                  <a:txBody>
                    <a:bodyPr/>
                    <a:lstStyle/>
                    <a:p>
                      <a:r>
                        <a:rPr lang="en-US" sz="1100" b="1" dirty="0">
                          <a:latin typeface="Verdana" panose="020B0604030504040204" pitchFamily="34" charset="0"/>
                          <a:ea typeface="Verdana" panose="020B0604030504040204" pitchFamily="34" charset="0"/>
                        </a:rPr>
                        <a:t>Submission Date: </a:t>
                      </a:r>
                      <a:r>
                        <a:rPr lang="en-US" sz="1100" b="0" dirty="0">
                          <a:latin typeface="Verdana" panose="020B0604030504040204" pitchFamily="34" charset="0"/>
                          <a:ea typeface="Verdana" panose="020B0604030504040204" pitchFamily="34" charset="0"/>
                        </a:rPr>
                        <a:t>17</a:t>
                      </a:r>
                      <a:r>
                        <a:rPr lang="en-US" sz="1100" b="0" baseline="30000" dirty="0">
                          <a:latin typeface="Verdana" panose="020B0604030504040204" pitchFamily="34" charset="0"/>
                          <a:ea typeface="Verdana" panose="020B0604030504040204" pitchFamily="34" charset="0"/>
                        </a:rPr>
                        <a:t>th</a:t>
                      </a:r>
                      <a:r>
                        <a:rPr lang="en-US" sz="1100" b="0" dirty="0">
                          <a:latin typeface="Verdana" panose="020B0604030504040204" pitchFamily="34" charset="0"/>
                          <a:ea typeface="Verdana" panose="020B0604030504040204" pitchFamily="34" charset="0"/>
                        </a:rPr>
                        <a:t> March 2024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526959"/>
                  </a:ext>
                </a:extLst>
              </a:tr>
              <a:tr h="370840">
                <a:tc>
                  <a:txBody>
                    <a:bodyPr/>
                    <a:lstStyle/>
                    <a:p>
                      <a:r>
                        <a:rPr lang="en-US" sz="1100" b="1" dirty="0">
                          <a:latin typeface="Verdana" panose="020B0604030504040204" pitchFamily="34" charset="0"/>
                          <a:ea typeface="Verdana" panose="020B0604030504040204" pitchFamily="34" charset="0"/>
                        </a:rPr>
                        <a:t>Course Teacher’s Name: </a:t>
                      </a:r>
                      <a:r>
                        <a:rPr lang="en-US" sz="1100" b="0" i="0" dirty="0">
                          <a:solidFill>
                            <a:schemeClr val="tx1"/>
                          </a:solidFill>
                          <a:effectLst/>
                          <a:latin typeface="Verdana" panose="020B0604030504040204" pitchFamily="34" charset="0"/>
                          <a:ea typeface="Verdana" panose="020B0604030504040204" pitchFamily="34" charset="0"/>
                          <a:cs typeface="+mn-cs"/>
                        </a:rPr>
                        <a:t>Fairuz </a:t>
                      </a:r>
                      <a:r>
                        <a:rPr lang="en-US" sz="1100" b="0" i="0" dirty="0" err="1">
                          <a:solidFill>
                            <a:schemeClr val="tx1"/>
                          </a:solidFill>
                          <a:effectLst/>
                          <a:latin typeface="Verdana" panose="020B0604030504040204" pitchFamily="34" charset="0"/>
                          <a:ea typeface="Verdana" panose="020B0604030504040204" pitchFamily="34" charset="0"/>
                          <a:cs typeface="+mn-cs"/>
                        </a:rPr>
                        <a:t>Shaiara</a:t>
                      </a:r>
                      <a:r>
                        <a:rPr lang="en-US" sz="1100" b="0" i="0" dirty="0">
                          <a:solidFill>
                            <a:schemeClr val="tx1"/>
                          </a:solidFill>
                          <a:effectLst/>
                          <a:latin typeface="Verdana" panose="020B0604030504040204" pitchFamily="34" charset="0"/>
                          <a:ea typeface="Verdana" panose="020B0604030504040204" pitchFamily="34" charset="0"/>
                          <a:cs typeface="+mn-cs"/>
                        </a:rPr>
                        <a:t>, Lecturer</a:t>
                      </a:r>
                      <a:endParaRPr lang="en-US" sz="1100" b="0"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1108089"/>
                  </a:ext>
                </a:extLst>
              </a:tr>
            </a:tbl>
          </a:graphicData>
        </a:graphic>
      </p:graphicFrame>
      <p:sp>
        <p:nvSpPr>
          <p:cNvPr id="15" name="TextBox 14">
            <a:extLst>
              <a:ext uri="{FF2B5EF4-FFF2-40B4-BE49-F238E27FC236}">
                <a16:creationId xmlns:a16="http://schemas.microsoft.com/office/drawing/2014/main" id="{08831DCA-57FB-4C1F-B8A4-BB6E3B50FD52}"/>
              </a:ext>
            </a:extLst>
          </p:cNvPr>
          <p:cNvSpPr txBox="1"/>
          <p:nvPr/>
        </p:nvSpPr>
        <p:spPr>
          <a:xfrm>
            <a:off x="1126927" y="7983378"/>
            <a:ext cx="4604146" cy="246221"/>
          </a:xfrm>
          <a:prstGeom prst="rect">
            <a:avLst/>
          </a:prstGeom>
          <a:noFill/>
        </p:spPr>
        <p:txBody>
          <a:bodyPr wrap="none" rtlCol="0">
            <a:spAutoFit/>
          </a:bodyPr>
          <a:lstStyle/>
          <a:p>
            <a:r>
              <a:rPr lang="en-US" sz="1000" b="1" dirty="0">
                <a:latin typeface="Verdana" panose="020B0604030504040204" pitchFamily="34" charset="0"/>
                <a:ea typeface="Verdana" panose="020B0604030504040204" pitchFamily="34" charset="0"/>
                <a:cs typeface="Times New Roman" panose="02020603050405020304" pitchFamily="18" charset="0"/>
              </a:rPr>
              <a:t>[For Teacher’s use only: </a:t>
            </a:r>
            <a:r>
              <a:rPr lang="en-US" sz="1000" b="1" dirty="0">
                <a:solidFill>
                  <a:schemeClr val="tx2">
                    <a:lumMod val="75000"/>
                  </a:schemeClr>
                </a:solidFill>
                <a:latin typeface="Verdana" panose="020B0604030504040204" pitchFamily="34" charset="0"/>
                <a:ea typeface="Verdana" panose="020B0604030504040204" pitchFamily="34" charset="0"/>
                <a:cs typeface="Times New Roman" panose="02020603050405020304" pitchFamily="18" charset="0"/>
              </a:rPr>
              <a:t>Don’t write anything inside this box</a:t>
            </a:r>
            <a:r>
              <a:rPr lang="en-US" sz="1000" b="1" dirty="0">
                <a:latin typeface="Verdana" panose="020B0604030504040204" pitchFamily="34" charset="0"/>
                <a:ea typeface="Verdan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3AB1B9C2-540B-4D82-B236-FE97A560DE60}"/>
              </a:ext>
            </a:extLst>
          </p:cNvPr>
          <p:cNvGraphicFramePr>
            <a:graphicFrameLocks noGrp="1"/>
          </p:cNvGraphicFramePr>
          <p:nvPr>
            <p:extLst>
              <p:ext uri="{D42A27DB-BD31-4B8C-83A1-F6EECF244321}">
                <p14:modId xmlns:p14="http://schemas.microsoft.com/office/powerpoint/2010/main" val="4254380361"/>
              </p:ext>
            </p:extLst>
          </p:nvPr>
        </p:nvGraphicFramePr>
        <p:xfrm>
          <a:off x="457200" y="8229599"/>
          <a:ext cx="6077970" cy="1219201"/>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346365">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Lab Report Status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346365">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Marks: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Signature:</a:t>
                      </a:r>
                    </a:p>
                  </a:txBody>
                  <a:tcPr anchor="ctr"/>
                </a:tc>
                <a:extLst>
                  <a:ext uri="{0D108BD9-81ED-4DB2-BD59-A6C34878D82A}">
                    <a16:rowId xmlns:a16="http://schemas.microsoft.com/office/drawing/2014/main" val="436934511"/>
                  </a:ext>
                </a:extLst>
              </a:tr>
              <a:tr h="526471">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Comments: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Date:</a:t>
                      </a:r>
                    </a:p>
                  </a:txBody>
                  <a:tcPr anchor="ctr"/>
                </a:tc>
                <a:extLst>
                  <a:ext uri="{0D108BD9-81ED-4DB2-BD59-A6C34878D82A}">
                    <a16:rowId xmlns:a16="http://schemas.microsoft.com/office/drawing/2014/main" val="1336295084"/>
                  </a:ext>
                </a:extLst>
              </a:tr>
            </a:tbl>
          </a:graphicData>
        </a:graphic>
      </p:graphicFrame>
      <p:sp>
        <p:nvSpPr>
          <p:cNvPr id="7" name="TextBox 6">
            <a:extLst>
              <a:ext uri="{FF2B5EF4-FFF2-40B4-BE49-F238E27FC236}">
                <a16:creationId xmlns:a16="http://schemas.microsoft.com/office/drawing/2014/main" id="{15353AE5-E751-E4C5-EF41-7E632EF42B5A}"/>
              </a:ext>
            </a:extLst>
          </p:cNvPr>
          <p:cNvSpPr txBox="1"/>
          <p:nvPr/>
        </p:nvSpPr>
        <p:spPr>
          <a:xfrm>
            <a:off x="457200" y="3581400"/>
            <a:ext cx="6077970" cy="646331"/>
          </a:xfrm>
          <a:prstGeom prst="rect">
            <a:avLst/>
          </a:prstGeom>
          <a:noFill/>
        </p:spPr>
        <p:txBody>
          <a:bodyPr wrap="square" rtlCol="0">
            <a:spAutoFit/>
          </a:bodyPr>
          <a:lstStyle/>
          <a:p>
            <a:pPr algn="just"/>
            <a:r>
              <a:rPr lang="en-US" sz="1200" b="1" u="sng" dirty="0"/>
              <a:t>Problems / Tasks / Domains:</a:t>
            </a:r>
          </a:p>
          <a:p>
            <a:pPr algn="just"/>
            <a:endParaRPr lang="en-US" sz="1200" dirty="0"/>
          </a:p>
          <a:p>
            <a:pPr algn="just"/>
            <a:endParaRPr lang="en-US" sz="1200" dirty="0"/>
          </a:p>
        </p:txBody>
      </p:sp>
      <p:pic>
        <p:nvPicPr>
          <p:cNvPr id="5" name="Picture 4">
            <a:extLst>
              <a:ext uri="{FF2B5EF4-FFF2-40B4-BE49-F238E27FC236}">
                <a16:creationId xmlns:a16="http://schemas.microsoft.com/office/drawing/2014/main" id="{C08DD5F5-E5F4-2A71-72F1-55AD565BB4CB}"/>
              </a:ext>
            </a:extLst>
          </p:cNvPr>
          <p:cNvPicPr>
            <a:picLocks noChangeAspect="1"/>
          </p:cNvPicPr>
          <p:nvPr/>
        </p:nvPicPr>
        <p:blipFill>
          <a:blip r:embed="rId3"/>
          <a:stretch>
            <a:fillRect/>
          </a:stretch>
        </p:blipFill>
        <p:spPr>
          <a:xfrm>
            <a:off x="715168" y="4038600"/>
            <a:ext cx="5427663" cy="12727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CB8EA8-88CB-085F-E1BF-DDD383B6E9F0}"/>
              </a:ext>
            </a:extLst>
          </p:cNvPr>
          <p:cNvSpPr>
            <a:spLocks noGrp="1"/>
          </p:cNvSpPr>
          <p:nvPr>
            <p:ph type="body" idx="1"/>
          </p:nvPr>
        </p:nvSpPr>
        <p:spPr>
          <a:xfrm>
            <a:off x="609600" y="762000"/>
            <a:ext cx="5638800" cy="2286000"/>
          </a:xfrm>
        </p:spPr>
        <p:txBody>
          <a:bodyPr/>
          <a:lstStyle/>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1. TITLE OF THE LAB REPORT EXPERIMENT</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b="1" u="none" strike="noStrike" dirty="0">
                <a:effectLst/>
                <a:latin typeface="Aptos" panose="020B0004020202020204" pitchFamily="34" charset="0"/>
                <a:ea typeface="Times New Roman" panose="02020603050405020304" pitchFamily="18" charset="0"/>
                <a:cs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effectLst/>
                <a:latin typeface="Calibri" panose="020F0502020204030204" pitchFamily="34" charset="0"/>
                <a:ea typeface="Times New Roman" panose="02020603050405020304" pitchFamily="18" charset="0"/>
              </a:rPr>
              <a:t>Introduction to Basic Operations on Python (Part-1, 2)</a:t>
            </a:r>
            <a:r>
              <a:rPr lang="en-US" sz="1100" b="1" u="none" strike="noStrike" dirty="0">
                <a:effectLst/>
                <a:latin typeface="Aptos" panose="020B0004020202020204" pitchFamily="34" charset="0"/>
                <a:ea typeface="Times New Roman" panose="02020603050405020304" pitchFamily="18" charset="0"/>
                <a:cs typeface="Times New Roman" panose="02020603050405020304" pitchFamily="18" charset="0"/>
              </a:rPr>
              <a:t> </a:t>
            </a:r>
          </a:p>
          <a:p>
            <a:pPr marL="0" marR="0" algn="just">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2. OBJECTIVES/AIM</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effectLst/>
                <a:latin typeface="Calibri" panose="020F0502020204030204" pitchFamily="34" charset="0"/>
                <a:ea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effectLst/>
                <a:latin typeface="Calibri" panose="020F0502020204030204" pitchFamily="34" charset="0"/>
                <a:ea typeface="Times New Roman" panose="02020603050405020304" pitchFamily="18" charset="0"/>
              </a:rPr>
              <a:t>The primary objectives of this </a:t>
            </a:r>
            <a:r>
              <a:rPr lang="en-US" sz="1100" dirty="0">
                <a:latin typeface="Calibri" panose="020F0502020204030204" pitchFamily="34" charset="0"/>
                <a:ea typeface="Times New Roman" panose="02020603050405020304" pitchFamily="18" charset="0"/>
              </a:rPr>
              <a:t>lab is to learn about basic operations, conditions, loops, variables, functions and statements in python. </a:t>
            </a:r>
            <a:r>
              <a:rPr lang="en-US" sz="1100" dirty="0"/>
              <a:t>Basic Operations on Python such as Lists, Tuple, Dictionary, </a:t>
            </a:r>
            <a:r>
              <a:rPr lang="en-US" sz="1100" dirty="0" err="1"/>
              <a:t>Numpy</a:t>
            </a:r>
            <a:r>
              <a:rPr lang="en-US" sz="1100" dirty="0"/>
              <a:t>, Pandas, Matplotlib.</a:t>
            </a:r>
          </a:p>
          <a:p>
            <a:pPr marL="0" marR="0" algn="just">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p>
            <a:pPr algn="just"/>
            <a:r>
              <a:rPr lang="en-US" sz="1100" b="1" u="sng" dirty="0">
                <a:latin typeface="Aptos" panose="020B0004020202020204" pitchFamily="34" charset="0"/>
                <a:ea typeface="Times New Roman" panose="02020603050405020304" pitchFamily="18" charset="0"/>
                <a:cs typeface="Times New Roman" panose="02020603050405020304" pitchFamily="18" charset="0"/>
              </a:rPr>
              <a:t>3</a:t>
            </a: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 </a:t>
            </a:r>
            <a:r>
              <a:rPr lang="en-US" sz="1100" b="1" u="sng" dirty="0">
                <a:latin typeface="Aptos" panose="020B0004020202020204" pitchFamily="34" charset="0"/>
                <a:ea typeface="Times New Roman" panose="02020603050405020304" pitchFamily="18" charset="0"/>
                <a:cs typeface="Times New Roman" panose="02020603050405020304" pitchFamily="18" charset="0"/>
              </a:rPr>
              <a:t>PROCEDURE / ANALYSIS / DESIGN</a:t>
            </a:r>
          </a:p>
          <a:p>
            <a:pPr algn="just"/>
            <a:endParaRPr lang="en-US" sz="1100" dirty="0">
              <a:latin typeface="+mj-lt"/>
              <a:ea typeface="Arial" panose="020B0604020202020204" pitchFamily="34" charset="0"/>
            </a:endParaRPr>
          </a:p>
          <a:p>
            <a:pPr algn="just"/>
            <a:endParaRPr lang="en-US" sz="1100" dirty="0">
              <a:latin typeface="+mj-lt"/>
              <a:ea typeface="Arial" panose="020B0604020202020204" pitchFamily="34" charset="0"/>
            </a:endParaRPr>
          </a:p>
          <a:p>
            <a:pPr algn="just"/>
            <a:endParaRPr lang="en-US" sz="1100" dirty="0">
              <a:latin typeface="+mj-lt"/>
              <a:ea typeface="Arial" panose="020B0604020202020204" pitchFamily="34" charset="0"/>
            </a:endParaRPr>
          </a:p>
          <a:p>
            <a:pPr algn="just"/>
            <a:endParaRPr lang="en-US" sz="1100" dirty="0">
              <a:latin typeface="+mj-lt"/>
              <a:ea typeface="Arial" panose="020B0604020202020204" pitchFamily="34" charset="0"/>
            </a:endParaRPr>
          </a:p>
        </p:txBody>
      </p:sp>
      <p:sp>
        <p:nvSpPr>
          <p:cNvPr id="4" name="Slide Number Placeholder 3">
            <a:extLst>
              <a:ext uri="{FF2B5EF4-FFF2-40B4-BE49-F238E27FC236}">
                <a16:creationId xmlns:a16="http://schemas.microsoft.com/office/drawing/2014/main" id="{222D55D7-6940-6C8B-D055-DDBFF9A85BB2}"/>
              </a:ext>
            </a:extLst>
          </p:cNvPr>
          <p:cNvSpPr>
            <a:spLocks noGrp="1"/>
          </p:cNvSpPr>
          <p:nvPr>
            <p:ph type="sldNum" sz="quarter" idx="7"/>
          </p:nvPr>
        </p:nvSpPr>
        <p:spPr/>
        <p:txBody>
          <a:bodyPr/>
          <a:lstStyle/>
          <a:p>
            <a:fld id="{B6F15528-21DE-4FAA-801E-634DDDAF4B2B}" type="slidenum">
              <a:rPr lang="en-US" smtClean="0"/>
              <a:t>2</a:t>
            </a:fld>
            <a:endParaRPr lang="en-US"/>
          </a:p>
        </p:txBody>
      </p:sp>
      <p:graphicFrame>
        <p:nvGraphicFramePr>
          <p:cNvPr id="2" name="Table 1">
            <a:extLst>
              <a:ext uri="{FF2B5EF4-FFF2-40B4-BE49-F238E27FC236}">
                <a16:creationId xmlns:a16="http://schemas.microsoft.com/office/drawing/2014/main" id="{2F4CA326-2064-5C59-D2CC-F293AEF5947C}"/>
              </a:ext>
            </a:extLst>
          </p:cNvPr>
          <p:cNvGraphicFramePr>
            <a:graphicFrameLocks noGrp="1"/>
          </p:cNvGraphicFramePr>
          <p:nvPr>
            <p:extLst>
              <p:ext uri="{D42A27DB-BD31-4B8C-83A1-F6EECF244321}">
                <p14:modId xmlns:p14="http://schemas.microsoft.com/office/powerpoint/2010/main" val="1458192142"/>
              </p:ext>
            </p:extLst>
          </p:nvPr>
        </p:nvGraphicFramePr>
        <p:xfrm>
          <a:off x="609600" y="3320693"/>
          <a:ext cx="5638800" cy="3200400"/>
        </p:xfrm>
        <a:graphic>
          <a:graphicData uri="http://schemas.openxmlformats.org/drawingml/2006/table">
            <a:tbl>
              <a:tblPr firstRow="1" bandRow="1">
                <a:tableStyleId>{5940675A-B579-460E-94D1-54222C63F5DA}</a:tableStyleId>
              </a:tblPr>
              <a:tblGrid>
                <a:gridCol w="2819400">
                  <a:extLst>
                    <a:ext uri="{9D8B030D-6E8A-4147-A177-3AD203B41FA5}">
                      <a16:colId xmlns:a16="http://schemas.microsoft.com/office/drawing/2014/main" val="1441302511"/>
                    </a:ext>
                  </a:extLst>
                </a:gridCol>
                <a:gridCol w="2819400">
                  <a:extLst>
                    <a:ext uri="{9D8B030D-6E8A-4147-A177-3AD203B41FA5}">
                      <a16:colId xmlns:a16="http://schemas.microsoft.com/office/drawing/2014/main" val="104517731"/>
                    </a:ext>
                  </a:extLst>
                </a:gridCol>
              </a:tblGrid>
              <a:tr h="247755">
                <a:tc>
                  <a:txBody>
                    <a:bodyPr/>
                    <a:lstStyle/>
                    <a:p>
                      <a:pPr algn="ctr"/>
                      <a:r>
                        <a:rPr lang="en-US" sz="1100" b="1" dirty="0">
                          <a:effectLst>
                            <a:outerShdw blurRad="38100" dist="38100" dir="2700000" algn="tl">
                              <a:srgbClr val="000000">
                                <a:alpha val="43137"/>
                              </a:srgbClr>
                            </a:outerShdw>
                          </a:effectLst>
                        </a:rPr>
                        <a:t>Problem 1</a:t>
                      </a:r>
                      <a:endParaRPr lang="en-US" sz="1100" b="1" dirty="0">
                        <a:effectLst>
                          <a:outerShdw blurRad="38100" dist="38100" dir="2700000" algn="tl">
                            <a:srgbClr val="000000">
                              <a:alpha val="43137"/>
                            </a:srgbClr>
                          </a:outerShdw>
                        </a:effectLst>
                        <a:latin typeface="+mn-lt"/>
                      </a:endParaRPr>
                    </a:p>
                  </a:txBody>
                  <a:tcPr/>
                </a:tc>
                <a:tc>
                  <a:txBody>
                    <a:bodyPr/>
                    <a:lstStyle/>
                    <a:p>
                      <a:pPr algn="ctr"/>
                      <a:r>
                        <a:rPr lang="en-US" sz="1100" b="1" dirty="0">
                          <a:effectLst>
                            <a:outerShdw blurRad="38100" dist="38100" dir="2700000" algn="tl">
                              <a:srgbClr val="000000">
                                <a:alpha val="43137"/>
                              </a:srgbClr>
                            </a:outerShdw>
                          </a:effectLst>
                        </a:rPr>
                        <a:t>Problem 2</a:t>
                      </a:r>
                      <a:endParaRPr lang="en-US" sz="1100" b="1" dirty="0">
                        <a:effectLst>
                          <a:outerShdw blurRad="38100" dist="38100" dir="2700000" algn="tl">
                            <a:srgbClr val="000000">
                              <a:alpha val="43137"/>
                            </a:srgbClr>
                          </a:outerShdw>
                        </a:effectLst>
                        <a:latin typeface="+mn-lt"/>
                      </a:endParaRPr>
                    </a:p>
                  </a:txBody>
                  <a:tcPr/>
                </a:tc>
                <a:extLst>
                  <a:ext uri="{0D108BD9-81ED-4DB2-BD59-A6C34878D82A}">
                    <a16:rowId xmlns:a16="http://schemas.microsoft.com/office/drawing/2014/main" val="3218519840"/>
                  </a:ext>
                </a:extLst>
              </a:tr>
              <a:tr h="2897227">
                <a:tc>
                  <a:txBody>
                    <a:bodyPr/>
                    <a:lstStyle/>
                    <a:p>
                      <a:pPr marL="0" algn="l">
                        <a:buFont typeface="Arial" panose="020B0604020202020204" pitchFamily="34" charset="0"/>
                        <a:buNone/>
                      </a:pPr>
                      <a:r>
                        <a:rPr lang="en-US" sz="1100" b="1" dirty="0">
                          <a:solidFill>
                            <a:srgbClr val="0D0D0D"/>
                          </a:solidFill>
                          <a:effectLst/>
                          <a:highlight>
                            <a:srgbClr val="FFFFFF"/>
                          </a:highlight>
                          <a:latin typeface="+mn-lt"/>
                          <a:ea typeface="+mn-ea"/>
                          <a:cs typeface="+mn-cs"/>
                        </a:rPr>
                        <a:t>Purpose</a:t>
                      </a:r>
                      <a:r>
                        <a:rPr lang="en-US" sz="1100" b="0" dirty="0">
                          <a:solidFill>
                            <a:srgbClr val="0D0D0D"/>
                          </a:solidFill>
                          <a:effectLst/>
                          <a:highlight>
                            <a:srgbClr val="FFFFFF"/>
                          </a:highlight>
                          <a:latin typeface="+mn-lt"/>
                          <a:ea typeface="+mn-ea"/>
                          <a:cs typeface="+mn-cs"/>
                        </a:rPr>
                        <a:t>: The purpose of the code is to extract the 4th element from both the beginning and end of a given tuple.</a:t>
                      </a:r>
                    </a:p>
                    <a:p>
                      <a:pPr marL="0" algn="l">
                        <a:buFont typeface="Arial" panose="020B0604020202020204" pitchFamily="34" charset="0"/>
                        <a:buNone/>
                      </a:pPr>
                      <a:endParaRPr lang="en-US" sz="1100" b="0" dirty="0">
                        <a:solidFill>
                          <a:srgbClr val="0D0D0D"/>
                        </a:solidFill>
                        <a:effectLst/>
                        <a:highlight>
                          <a:srgbClr val="FFFFFF"/>
                        </a:highlight>
                        <a:latin typeface="+mn-lt"/>
                        <a:ea typeface="+mn-ea"/>
                        <a:cs typeface="+mn-cs"/>
                      </a:endParaRPr>
                    </a:p>
                    <a:p>
                      <a:pPr marL="0" algn="l">
                        <a:buFont typeface="Arial" panose="020B0604020202020204" pitchFamily="34" charset="0"/>
                        <a:buNone/>
                      </a:pPr>
                      <a:r>
                        <a:rPr lang="en-US" sz="1100" b="1" dirty="0">
                          <a:solidFill>
                            <a:srgbClr val="0D0D0D"/>
                          </a:solidFill>
                          <a:effectLst/>
                          <a:highlight>
                            <a:srgbClr val="FFFFFF"/>
                          </a:highlight>
                          <a:latin typeface="+mn-lt"/>
                          <a:ea typeface="+mn-ea"/>
                          <a:cs typeface="+mn-cs"/>
                        </a:rPr>
                        <a:t>Design and Approach</a:t>
                      </a:r>
                      <a:r>
                        <a:rPr lang="en-US" sz="1100" b="0" dirty="0">
                          <a:solidFill>
                            <a:srgbClr val="0D0D0D"/>
                          </a:solidFill>
                          <a:effectLst/>
                          <a:highlight>
                            <a:srgbClr val="FFFFFF"/>
                          </a:highlight>
                          <a:latin typeface="+mn-lt"/>
                          <a:ea typeface="+mn-ea"/>
                          <a:cs typeface="+mn-cs"/>
                        </a:rPr>
                        <a:t>: The design involves a simple function that takes a tuple (</a:t>
                      </a:r>
                      <a:r>
                        <a:rPr lang="en-US" sz="1100" b="0" dirty="0" err="1">
                          <a:solidFill>
                            <a:srgbClr val="0D0D0D"/>
                          </a:solidFill>
                          <a:effectLst/>
                          <a:highlight>
                            <a:srgbClr val="FFFFFF"/>
                          </a:highlight>
                          <a:latin typeface="+mn-lt"/>
                          <a:ea typeface="+mn-ea"/>
                          <a:cs typeface="+mn-cs"/>
                        </a:rPr>
                        <a:t>tuplex</a:t>
                      </a:r>
                      <a:r>
                        <a:rPr lang="en-US" sz="1100" b="0" dirty="0">
                          <a:solidFill>
                            <a:srgbClr val="0D0D0D"/>
                          </a:solidFill>
                          <a:effectLst/>
                          <a:highlight>
                            <a:srgbClr val="FFFFFF"/>
                          </a:highlight>
                          <a:latin typeface="+mn-lt"/>
                          <a:ea typeface="+mn-ea"/>
                          <a:cs typeface="+mn-cs"/>
                        </a:rPr>
                        <a:t>) as input. It employs indexing to directly access the 4th element from both ends of the tuple.</a:t>
                      </a:r>
                    </a:p>
                    <a:p>
                      <a:pPr marL="0" algn="l">
                        <a:buFont typeface="Arial" panose="020B0604020202020204" pitchFamily="34" charset="0"/>
                        <a:buNone/>
                      </a:pPr>
                      <a:endParaRPr lang="en-US" sz="1100" b="0" dirty="0">
                        <a:solidFill>
                          <a:srgbClr val="0D0D0D"/>
                        </a:solidFill>
                        <a:effectLst/>
                        <a:highlight>
                          <a:srgbClr val="FFFFFF"/>
                        </a:highlight>
                        <a:latin typeface="+mn-lt"/>
                        <a:ea typeface="+mn-ea"/>
                        <a:cs typeface="+mn-cs"/>
                      </a:endParaRPr>
                    </a:p>
                    <a:p>
                      <a:pPr marL="0" algn="l">
                        <a:buFont typeface="Arial" panose="020B0604020202020204" pitchFamily="34" charset="0"/>
                        <a:buNone/>
                      </a:pPr>
                      <a:r>
                        <a:rPr lang="en-US" sz="1100" b="1" dirty="0">
                          <a:solidFill>
                            <a:srgbClr val="0D0D0D"/>
                          </a:solidFill>
                          <a:effectLst/>
                          <a:highlight>
                            <a:srgbClr val="FFFFFF"/>
                          </a:highlight>
                          <a:latin typeface="+mn-lt"/>
                          <a:ea typeface="+mn-ea"/>
                          <a:cs typeface="+mn-cs"/>
                        </a:rPr>
                        <a:t>Implementation</a:t>
                      </a:r>
                      <a:r>
                        <a:rPr lang="en-US" sz="1100" b="0" dirty="0">
                          <a:solidFill>
                            <a:srgbClr val="0D0D0D"/>
                          </a:solidFill>
                          <a:effectLst/>
                          <a:highlight>
                            <a:srgbClr val="FFFFFF"/>
                          </a:highlight>
                          <a:latin typeface="+mn-lt"/>
                          <a:ea typeface="+mn-ea"/>
                          <a:cs typeface="+mn-cs"/>
                        </a:rPr>
                        <a:t>: The </a:t>
                      </a:r>
                      <a:r>
                        <a:rPr lang="en-US" sz="1100" b="0" dirty="0" err="1">
                          <a:solidFill>
                            <a:srgbClr val="0D0D0D"/>
                          </a:solidFill>
                          <a:effectLst/>
                          <a:highlight>
                            <a:srgbClr val="FFFFFF"/>
                          </a:highlight>
                          <a:latin typeface="+mn-lt"/>
                          <a:ea typeface="+mn-ea"/>
                          <a:cs typeface="+mn-cs"/>
                        </a:rPr>
                        <a:t>get_elements</a:t>
                      </a:r>
                      <a:r>
                        <a:rPr lang="en-US" sz="1100" b="0" dirty="0">
                          <a:solidFill>
                            <a:srgbClr val="0D0D0D"/>
                          </a:solidFill>
                          <a:effectLst/>
                          <a:highlight>
                            <a:srgbClr val="FFFFFF"/>
                          </a:highlight>
                          <a:latin typeface="+mn-lt"/>
                          <a:ea typeface="+mn-ea"/>
                          <a:cs typeface="+mn-cs"/>
                        </a:rPr>
                        <a:t> function accesses the 4th element from the beginning using </a:t>
                      </a:r>
                      <a:r>
                        <a:rPr lang="en-US" sz="1100" b="0" dirty="0" err="1">
                          <a:solidFill>
                            <a:srgbClr val="0D0D0D"/>
                          </a:solidFill>
                          <a:effectLst/>
                          <a:highlight>
                            <a:srgbClr val="FFFFFF"/>
                          </a:highlight>
                          <a:latin typeface="+mn-lt"/>
                          <a:ea typeface="+mn-ea"/>
                          <a:cs typeface="+mn-cs"/>
                        </a:rPr>
                        <a:t>tuplex</a:t>
                      </a:r>
                      <a:r>
                        <a:rPr lang="en-US" sz="1100" b="0" dirty="0">
                          <a:solidFill>
                            <a:srgbClr val="0D0D0D"/>
                          </a:solidFill>
                          <a:effectLst/>
                          <a:highlight>
                            <a:srgbClr val="FFFFFF"/>
                          </a:highlight>
                          <a:latin typeface="+mn-lt"/>
                          <a:ea typeface="+mn-ea"/>
                          <a:cs typeface="+mn-cs"/>
                        </a:rPr>
                        <a:t>[3]. It also accesses the 4th element from the end using negative indexing, </a:t>
                      </a:r>
                      <a:r>
                        <a:rPr lang="en-US" sz="1100" b="0" dirty="0" err="1">
                          <a:solidFill>
                            <a:srgbClr val="0D0D0D"/>
                          </a:solidFill>
                          <a:effectLst/>
                          <a:highlight>
                            <a:srgbClr val="FFFFFF"/>
                          </a:highlight>
                          <a:latin typeface="+mn-lt"/>
                          <a:ea typeface="+mn-ea"/>
                          <a:cs typeface="+mn-cs"/>
                        </a:rPr>
                        <a:t>tuplex</a:t>
                      </a:r>
                      <a:r>
                        <a:rPr lang="en-US" sz="1100" b="0" dirty="0">
                          <a:solidFill>
                            <a:srgbClr val="0D0D0D"/>
                          </a:solidFill>
                          <a:effectLst/>
                          <a:highlight>
                            <a:srgbClr val="FFFFFF"/>
                          </a:highlight>
                          <a:latin typeface="+mn-lt"/>
                          <a:ea typeface="+mn-ea"/>
                          <a:cs typeface="+mn-cs"/>
                        </a:rPr>
                        <a:t>[-4]. The function then returns both elements as a tuple.</a:t>
                      </a:r>
                    </a:p>
                    <a:p>
                      <a:endParaRPr lang="en-US" sz="1100" dirty="0">
                        <a:latin typeface="+mn-lt"/>
                      </a:endParaRPr>
                    </a:p>
                  </a:txBody>
                  <a:tcPr/>
                </a:tc>
                <a:tc>
                  <a:txBody>
                    <a:bodyPr/>
                    <a:lstStyle/>
                    <a:p>
                      <a:r>
                        <a:rPr lang="en-US" sz="1100" b="1" dirty="0">
                          <a:latin typeface="+mn-lt"/>
                        </a:rPr>
                        <a:t>Purpose</a:t>
                      </a:r>
                      <a:r>
                        <a:rPr lang="en-US" sz="1100" dirty="0">
                          <a:latin typeface="+mn-lt"/>
                        </a:rPr>
                        <a:t>: The purpose of the code is to count the number of even and odd numbers in a given list.</a:t>
                      </a:r>
                    </a:p>
                    <a:p>
                      <a:endParaRPr lang="en-US" sz="1100" dirty="0">
                        <a:latin typeface="+mn-lt"/>
                      </a:endParaRPr>
                    </a:p>
                    <a:p>
                      <a:r>
                        <a:rPr lang="en-US" sz="1100" b="1" dirty="0">
                          <a:latin typeface="+mn-lt"/>
                        </a:rPr>
                        <a:t>Design and Approach</a:t>
                      </a:r>
                      <a:r>
                        <a:rPr lang="en-US" sz="1100" dirty="0">
                          <a:latin typeface="+mn-lt"/>
                        </a:rPr>
                        <a:t>: The code utilizes a straightforward iterative approach to traverse the list. It employs conditional statements to check whether each number is even or odd.</a:t>
                      </a:r>
                    </a:p>
                    <a:p>
                      <a:endParaRPr lang="en-US" sz="1100" dirty="0">
                        <a:latin typeface="+mn-lt"/>
                      </a:endParaRPr>
                    </a:p>
                    <a:p>
                      <a:r>
                        <a:rPr lang="en-US" sz="1100" b="1" dirty="0">
                          <a:latin typeface="+mn-lt"/>
                        </a:rPr>
                        <a:t>Implementation</a:t>
                      </a:r>
                      <a:r>
                        <a:rPr lang="en-US" sz="1100" dirty="0">
                          <a:latin typeface="+mn-lt"/>
                        </a:rPr>
                        <a:t>: The </a:t>
                      </a:r>
                      <a:r>
                        <a:rPr lang="en-US" sz="1100" dirty="0" err="1">
                          <a:latin typeface="+mn-lt"/>
                        </a:rPr>
                        <a:t>count_even_odd</a:t>
                      </a:r>
                      <a:r>
                        <a:rPr lang="en-US" sz="1100" dirty="0">
                          <a:latin typeface="+mn-lt"/>
                        </a:rPr>
                        <a:t> function iterates through each element in the numbers list.</a:t>
                      </a:r>
                    </a:p>
                    <a:p>
                      <a:r>
                        <a:rPr lang="en-US" sz="1100" dirty="0">
                          <a:latin typeface="+mn-lt"/>
                        </a:rPr>
                        <a:t>It increments the </a:t>
                      </a:r>
                      <a:r>
                        <a:rPr lang="en-US" sz="1100" dirty="0" err="1">
                          <a:latin typeface="+mn-lt"/>
                        </a:rPr>
                        <a:t>even_count</a:t>
                      </a:r>
                      <a:r>
                        <a:rPr lang="en-US" sz="1100" dirty="0">
                          <a:latin typeface="+mn-lt"/>
                        </a:rPr>
                        <a:t> variable if the number is even (num % 2 == 0), otherwise increments </a:t>
                      </a:r>
                      <a:r>
                        <a:rPr lang="en-US" sz="1100" dirty="0" err="1">
                          <a:latin typeface="+mn-lt"/>
                        </a:rPr>
                        <a:t>odd_count</a:t>
                      </a:r>
                      <a:r>
                        <a:rPr lang="en-US" sz="1100" dirty="0">
                          <a:latin typeface="+mn-lt"/>
                        </a:rPr>
                        <a:t>. The function returns a tuple containing the counts of even and odd numbers.</a:t>
                      </a:r>
                    </a:p>
                  </a:txBody>
                  <a:tcPr/>
                </a:tc>
                <a:extLst>
                  <a:ext uri="{0D108BD9-81ED-4DB2-BD59-A6C34878D82A}">
                    <a16:rowId xmlns:a16="http://schemas.microsoft.com/office/drawing/2014/main" val="2718103727"/>
                  </a:ext>
                </a:extLst>
              </a:tr>
            </a:tbl>
          </a:graphicData>
        </a:graphic>
      </p:graphicFrame>
      <p:sp>
        <p:nvSpPr>
          <p:cNvPr id="5" name="TextBox 4">
            <a:extLst>
              <a:ext uri="{FF2B5EF4-FFF2-40B4-BE49-F238E27FC236}">
                <a16:creationId xmlns:a16="http://schemas.microsoft.com/office/drawing/2014/main" id="{483E29CF-4E22-387B-A60C-1332F64FE6FB}"/>
              </a:ext>
            </a:extLst>
          </p:cNvPr>
          <p:cNvSpPr txBox="1"/>
          <p:nvPr/>
        </p:nvSpPr>
        <p:spPr>
          <a:xfrm>
            <a:off x="609600" y="6808619"/>
            <a:ext cx="5638800" cy="2123658"/>
          </a:xfrm>
          <a:prstGeom prst="rect">
            <a:avLst/>
          </a:prstGeom>
          <a:noFill/>
        </p:spPr>
        <p:txBody>
          <a:bodyPr wrap="square" rtlCol="0">
            <a:spAutoFit/>
          </a:bodyPr>
          <a:lstStyle/>
          <a:p>
            <a:pPr algn="just"/>
            <a:r>
              <a:rPr lang="en-US" sz="1100" b="1" dirty="0"/>
              <a:t>Complexity:</a:t>
            </a:r>
          </a:p>
          <a:p>
            <a:pPr algn="just"/>
            <a:r>
              <a:rPr lang="en-US" sz="1100" dirty="0"/>
              <a:t>Code 1 is simpler as it involves basic tuple manipulation and indexing.</a:t>
            </a:r>
          </a:p>
          <a:p>
            <a:pPr algn="just"/>
            <a:r>
              <a:rPr lang="en-US" sz="1100" dirty="0"/>
              <a:t>Code 2 is slightly more complex due to iteration and conditional statements.</a:t>
            </a:r>
          </a:p>
          <a:p>
            <a:pPr algn="just"/>
            <a:endParaRPr lang="en-US" sz="1100" dirty="0"/>
          </a:p>
          <a:p>
            <a:pPr algn="just"/>
            <a:r>
              <a:rPr lang="en-US" sz="1100" b="1" dirty="0"/>
              <a:t>Functionality:</a:t>
            </a:r>
          </a:p>
          <a:p>
            <a:pPr algn="just"/>
            <a:r>
              <a:rPr lang="en-US" sz="1100" dirty="0"/>
              <a:t>Code 1 performs a specific task of extracting elements from a tuple.</a:t>
            </a:r>
          </a:p>
          <a:p>
            <a:pPr algn="just"/>
            <a:r>
              <a:rPr lang="en-US" sz="1100" dirty="0"/>
              <a:t>Code 2 is more versatile as it counts even and odd numbers, applicable to various scenarios.</a:t>
            </a:r>
          </a:p>
          <a:p>
            <a:pPr algn="just"/>
            <a:endParaRPr lang="en-US" sz="1100" dirty="0"/>
          </a:p>
          <a:p>
            <a:pPr algn="just"/>
            <a:r>
              <a:rPr lang="en-US" sz="1100" b="1" dirty="0"/>
              <a:t>Python Features:</a:t>
            </a:r>
          </a:p>
          <a:p>
            <a:pPr algn="just"/>
            <a:r>
              <a:rPr lang="en-US" sz="1100" dirty="0"/>
              <a:t>Both codes utilize fundamental Python features such as indexing, iteration, and conditional statements.</a:t>
            </a:r>
          </a:p>
          <a:p>
            <a:pPr algn="just"/>
            <a:r>
              <a:rPr lang="en-US" sz="1100" dirty="0"/>
              <a:t>Code 2 demonstrates the usage of functions and returning multiple values as a tuple.</a:t>
            </a:r>
          </a:p>
        </p:txBody>
      </p:sp>
    </p:spTree>
    <p:extLst>
      <p:ext uri="{BB962C8B-B14F-4D97-AF65-F5344CB8AC3E}">
        <p14:creationId xmlns:p14="http://schemas.microsoft.com/office/powerpoint/2010/main" val="188101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90E79F-0750-4C9F-8CDE-F1F82A01464C}"/>
              </a:ext>
            </a:extLst>
          </p:cNvPr>
          <p:cNvSpPr>
            <a:spLocks noGrp="1"/>
          </p:cNvSpPr>
          <p:nvPr>
            <p:ph type="sldNum" sz="quarter" idx="7"/>
          </p:nvPr>
        </p:nvSpPr>
        <p:spPr>
          <a:xfrm>
            <a:off x="4937760" y="9212580"/>
            <a:ext cx="1577340" cy="276999"/>
          </a:xfrm>
          <a:ln w="9525">
            <a:noFill/>
          </a:ln>
          <a:effectLst/>
        </p:spPr>
        <p:txBody>
          <a:bodyPr/>
          <a:lstStyle/>
          <a:p>
            <a:fld id="{B6F15528-21DE-4FAA-801E-634DDDAF4B2B}" type="slidenum">
              <a:rPr lang="en-US" smtClean="0"/>
              <a:t>3</a:t>
            </a:fld>
            <a:endParaRPr lang="en-US"/>
          </a:p>
        </p:txBody>
      </p:sp>
      <p:sp>
        <p:nvSpPr>
          <p:cNvPr id="6" name="TextBox 5">
            <a:extLst>
              <a:ext uri="{FF2B5EF4-FFF2-40B4-BE49-F238E27FC236}">
                <a16:creationId xmlns:a16="http://schemas.microsoft.com/office/drawing/2014/main" id="{2919E8A9-E3C1-9207-3C88-B41B3F05F601}"/>
              </a:ext>
            </a:extLst>
          </p:cNvPr>
          <p:cNvSpPr txBox="1"/>
          <p:nvPr/>
        </p:nvSpPr>
        <p:spPr>
          <a:xfrm>
            <a:off x="590726" y="643953"/>
            <a:ext cx="3143073" cy="499047"/>
          </a:xfrm>
          <a:prstGeom prst="rect">
            <a:avLst/>
          </a:prstGeom>
          <a:noFill/>
        </p:spPr>
        <p:txBody>
          <a:bodyPr wrap="square">
            <a:spAutoFit/>
          </a:bodyPr>
          <a:lstStyle/>
          <a:p>
            <a:pPr marL="0" marR="0" algn="just">
              <a:lnSpc>
                <a:spcPct val="115000"/>
              </a:lnSpc>
              <a:spcBef>
                <a:spcPts val="0"/>
              </a:spcBef>
              <a:spcAft>
                <a:spcPts val="0"/>
              </a:spcAft>
            </a:pPr>
            <a:r>
              <a:rPr lang="en-US" sz="1200" b="1" u="sng" dirty="0">
                <a:latin typeface="Aptos" panose="020B0004020202020204" pitchFamily="34" charset="0"/>
                <a:ea typeface="Arial" panose="020B0604020202020204" pitchFamily="34" charset="0"/>
                <a:cs typeface="Calibri" panose="020F0502020204030204" pitchFamily="34" charset="0"/>
              </a:rPr>
              <a:t>4. IMPLEMENTATION</a:t>
            </a:r>
          </a:p>
          <a:p>
            <a:pPr marL="0" marR="0" algn="just">
              <a:lnSpc>
                <a:spcPct val="115000"/>
              </a:lnSpc>
              <a:spcBef>
                <a:spcPts val="0"/>
              </a:spcBef>
              <a:spcAft>
                <a:spcPts val="0"/>
              </a:spcAft>
            </a:pPr>
            <a:endParaRPr lang="en-US" sz="1200" dirty="0">
              <a:effectLst/>
              <a:latin typeface="Arial" panose="020B0604020202020204" pitchFamily="34" charset="0"/>
              <a:ea typeface="Arial" panose="020B0604020202020204" pitchFamily="34" charset="0"/>
            </a:endParaRPr>
          </a:p>
        </p:txBody>
      </p:sp>
      <p:pic>
        <p:nvPicPr>
          <p:cNvPr id="13" name="Picture 12" descr="A screenshot of a computer&#10;&#10;Description automatically generated">
            <a:extLst>
              <a:ext uri="{FF2B5EF4-FFF2-40B4-BE49-F238E27FC236}">
                <a16:creationId xmlns:a16="http://schemas.microsoft.com/office/drawing/2014/main" id="{2E71D608-6BFB-0E44-2E70-E080F1A4E6E5}"/>
              </a:ext>
            </a:extLst>
          </p:cNvPr>
          <p:cNvPicPr>
            <a:picLocks noChangeAspect="1"/>
          </p:cNvPicPr>
          <p:nvPr/>
        </p:nvPicPr>
        <p:blipFill rotWithShape="1">
          <a:blip r:embed="rId2">
            <a:extLst>
              <a:ext uri="{28A0092B-C50C-407E-A947-70E740481C1C}">
                <a14:useLocalDpi xmlns:a14="http://schemas.microsoft.com/office/drawing/2010/main" val="0"/>
              </a:ext>
            </a:extLst>
          </a:blip>
          <a:srcRect r="38889"/>
          <a:stretch/>
        </p:blipFill>
        <p:spPr>
          <a:xfrm>
            <a:off x="797502" y="1643390"/>
            <a:ext cx="5325836" cy="2214790"/>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40BBA092-62AC-9F70-FD4B-E6787CB9472E}"/>
              </a:ext>
            </a:extLst>
          </p:cNvPr>
          <p:cNvPicPr>
            <a:picLocks noChangeAspect="1"/>
          </p:cNvPicPr>
          <p:nvPr/>
        </p:nvPicPr>
        <p:blipFill rotWithShape="1">
          <a:blip r:embed="rId3">
            <a:extLst>
              <a:ext uri="{28A0092B-C50C-407E-A947-70E740481C1C}">
                <a14:useLocalDpi xmlns:a14="http://schemas.microsoft.com/office/drawing/2010/main" val="0"/>
              </a:ext>
            </a:extLst>
          </a:blip>
          <a:srcRect r="37778"/>
          <a:stretch/>
        </p:blipFill>
        <p:spPr>
          <a:xfrm>
            <a:off x="741651" y="5410201"/>
            <a:ext cx="5374698" cy="2590800"/>
          </a:xfrm>
          <a:prstGeom prst="rect">
            <a:avLst/>
          </a:prstGeom>
        </p:spPr>
      </p:pic>
      <p:sp>
        <p:nvSpPr>
          <p:cNvPr id="17" name="TextBox 16">
            <a:extLst>
              <a:ext uri="{FF2B5EF4-FFF2-40B4-BE49-F238E27FC236}">
                <a16:creationId xmlns:a16="http://schemas.microsoft.com/office/drawing/2014/main" id="{F1CAFC71-0520-84CD-18C5-610DB32F3A52}"/>
              </a:ext>
            </a:extLst>
          </p:cNvPr>
          <p:cNvSpPr txBox="1"/>
          <p:nvPr/>
        </p:nvSpPr>
        <p:spPr>
          <a:xfrm>
            <a:off x="3137895" y="4234190"/>
            <a:ext cx="582211" cy="261610"/>
          </a:xfrm>
          <a:prstGeom prst="rect">
            <a:avLst/>
          </a:prstGeom>
          <a:noFill/>
        </p:spPr>
        <p:txBody>
          <a:bodyPr wrap="none" rtlCol="0">
            <a:spAutoFit/>
          </a:bodyPr>
          <a:lstStyle/>
          <a:p>
            <a:r>
              <a:rPr lang="en-US" sz="1100" dirty="0"/>
              <a:t>Code 1</a:t>
            </a:r>
          </a:p>
        </p:txBody>
      </p:sp>
      <p:sp>
        <p:nvSpPr>
          <p:cNvPr id="18" name="TextBox 17">
            <a:extLst>
              <a:ext uri="{FF2B5EF4-FFF2-40B4-BE49-F238E27FC236}">
                <a16:creationId xmlns:a16="http://schemas.microsoft.com/office/drawing/2014/main" id="{DD204C36-7394-2E45-6555-7258D63493C1}"/>
              </a:ext>
            </a:extLst>
          </p:cNvPr>
          <p:cNvSpPr txBox="1"/>
          <p:nvPr/>
        </p:nvSpPr>
        <p:spPr>
          <a:xfrm>
            <a:off x="3137895" y="8425190"/>
            <a:ext cx="582211" cy="261610"/>
          </a:xfrm>
          <a:prstGeom prst="rect">
            <a:avLst/>
          </a:prstGeom>
          <a:noFill/>
        </p:spPr>
        <p:txBody>
          <a:bodyPr wrap="none" rtlCol="0">
            <a:spAutoFit/>
          </a:bodyPr>
          <a:lstStyle/>
          <a:p>
            <a:r>
              <a:rPr lang="en-US" sz="1100" dirty="0"/>
              <a:t>Code 2</a:t>
            </a:r>
          </a:p>
        </p:txBody>
      </p:sp>
    </p:spTree>
    <p:extLst>
      <p:ext uri="{BB962C8B-B14F-4D97-AF65-F5344CB8AC3E}">
        <p14:creationId xmlns:p14="http://schemas.microsoft.com/office/powerpoint/2010/main" val="378293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90E79F-0750-4C9F-8CDE-F1F82A01464C}"/>
              </a:ext>
            </a:extLst>
          </p:cNvPr>
          <p:cNvSpPr>
            <a:spLocks noGrp="1"/>
          </p:cNvSpPr>
          <p:nvPr>
            <p:ph type="sldNum" sz="quarter" idx="7"/>
          </p:nvPr>
        </p:nvSpPr>
        <p:spPr/>
        <p:txBody>
          <a:bodyPr/>
          <a:lstStyle/>
          <a:p>
            <a:fld id="{B6F15528-21DE-4FAA-801E-634DDDAF4B2B}" type="slidenum">
              <a:rPr lang="en-US" smtClean="0"/>
              <a:t>4</a:t>
            </a:fld>
            <a:endParaRPr lang="en-US"/>
          </a:p>
        </p:txBody>
      </p:sp>
      <p:sp>
        <p:nvSpPr>
          <p:cNvPr id="6" name="TextBox 5">
            <a:extLst>
              <a:ext uri="{FF2B5EF4-FFF2-40B4-BE49-F238E27FC236}">
                <a16:creationId xmlns:a16="http://schemas.microsoft.com/office/drawing/2014/main" id="{2919E8A9-E3C1-9207-3C88-B41B3F05F601}"/>
              </a:ext>
            </a:extLst>
          </p:cNvPr>
          <p:cNvSpPr txBox="1"/>
          <p:nvPr/>
        </p:nvSpPr>
        <p:spPr>
          <a:xfrm>
            <a:off x="685800" y="609600"/>
            <a:ext cx="5486400" cy="292516"/>
          </a:xfrm>
          <a:prstGeom prst="rect">
            <a:avLst/>
          </a:prstGeom>
          <a:noFill/>
        </p:spPr>
        <p:txBody>
          <a:bodyPr wrap="square">
            <a:spAutoFit/>
          </a:bodyPr>
          <a:lstStyle/>
          <a:p>
            <a:pPr marL="0" marR="0" algn="just">
              <a:lnSpc>
                <a:spcPct val="115000"/>
              </a:lnSpc>
              <a:spcBef>
                <a:spcPts val="0"/>
              </a:spcBef>
              <a:spcAft>
                <a:spcPts val="0"/>
              </a:spcAft>
            </a:pPr>
            <a:r>
              <a:rPr lang="en-US" sz="1200" b="1" u="sng" dirty="0">
                <a:latin typeface="Aptos" panose="020B0004020202020204" pitchFamily="34" charset="0"/>
                <a:ea typeface="Times New Roman" panose="02020603050405020304" pitchFamily="18" charset="0"/>
                <a:cs typeface="Calibri" panose="020F0502020204030204" pitchFamily="34" charset="0"/>
              </a:rPr>
              <a:t>5</a:t>
            </a:r>
            <a:r>
              <a:rPr lang="en-US" sz="1200" b="1" u="sng" dirty="0">
                <a:effectLst/>
                <a:latin typeface="Aptos" panose="020B0004020202020204" pitchFamily="34" charset="0"/>
                <a:ea typeface="Times New Roman" panose="02020603050405020304" pitchFamily="18" charset="0"/>
                <a:cs typeface="Calibri" panose="020F0502020204030204" pitchFamily="34" charset="0"/>
              </a:rPr>
              <a:t>. TEST RESULT / OUTPUT</a:t>
            </a:r>
            <a:endParaRPr lang="en-US" sz="1200" dirty="0">
              <a:effectLst/>
              <a:latin typeface="Arial" panose="020B0604020202020204" pitchFamily="34" charset="0"/>
              <a:ea typeface="Arial" panose="020B060402020202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77C75B89-9A61-547B-B2BC-DB8E7E571D9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0000" r="-1"/>
          <a:stretch/>
        </p:blipFill>
        <p:spPr>
          <a:xfrm>
            <a:off x="533400" y="1567190"/>
            <a:ext cx="2743200" cy="1727015"/>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4083E49F-EF9A-F19A-F7C5-94D600F5AA4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0000"/>
          <a:stretch/>
        </p:blipFill>
        <p:spPr>
          <a:xfrm>
            <a:off x="3606802" y="1567190"/>
            <a:ext cx="2743200" cy="2020214"/>
          </a:xfrm>
          <a:prstGeom prst="rect">
            <a:avLst/>
          </a:prstGeom>
        </p:spPr>
      </p:pic>
      <p:sp>
        <p:nvSpPr>
          <p:cNvPr id="13" name="TextBox 12">
            <a:extLst>
              <a:ext uri="{FF2B5EF4-FFF2-40B4-BE49-F238E27FC236}">
                <a16:creationId xmlns:a16="http://schemas.microsoft.com/office/drawing/2014/main" id="{B85C0A74-FE23-4B78-D188-C0B0A8ED25FE}"/>
              </a:ext>
            </a:extLst>
          </p:cNvPr>
          <p:cNvSpPr txBox="1"/>
          <p:nvPr/>
        </p:nvSpPr>
        <p:spPr>
          <a:xfrm>
            <a:off x="1394283" y="3325794"/>
            <a:ext cx="1021433" cy="261610"/>
          </a:xfrm>
          <a:prstGeom prst="rect">
            <a:avLst/>
          </a:prstGeom>
          <a:noFill/>
        </p:spPr>
        <p:txBody>
          <a:bodyPr wrap="none" rtlCol="0">
            <a:spAutoFit/>
          </a:bodyPr>
          <a:lstStyle/>
          <a:p>
            <a:r>
              <a:rPr lang="en-US" sz="1100" dirty="0"/>
              <a:t>Code 1 Output</a:t>
            </a:r>
          </a:p>
        </p:txBody>
      </p:sp>
      <p:sp>
        <p:nvSpPr>
          <p:cNvPr id="14" name="TextBox 13">
            <a:extLst>
              <a:ext uri="{FF2B5EF4-FFF2-40B4-BE49-F238E27FC236}">
                <a16:creationId xmlns:a16="http://schemas.microsoft.com/office/drawing/2014/main" id="{295479F7-6F2E-6FF8-23B7-DE9C28C9AF1E}"/>
              </a:ext>
            </a:extLst>
          </p:cNvPr>
          <p:cNvSpPr txBox="1"/>
          <p:nvPr/>
        </p:nvSpPr>
        <p:spPr>
          <a:xfrm>
            <a:off x="4467685" y="3700790"/>
            <a:ext cx="1021433" cy="261610"/>
          </a:xfrm>
          <a:prstGeom prst="rect">
            <a:avLst/>
          </a:prstGeom>
          <a:noFill/>
        </p:spPr>
        <p:txBody>
          <a:bodyPr wrap="none" rtlCol="0">
            <a:spAutoFit/>
          </a:bodyPr>
          <a:lstStyle/>
          <a:p>
            <a:r>
              <a:rPr lang="en-US" sz="1100" dirty="0"/>
              <a:t>Code 2 Output</a:t>
            </a:r>
          </a:p>
        </p:txBody>
      </p:sp>
      <p:sp>
        <p:nvSpPr>
          <p:cNvPr id="15" name="Text Placeholder 2">
            <a:extLst>
              <a:ext uri="{FF2B5EF4-FFF2-40B4-BE49-F238E27FC236}">
                <a16:creationId xmlns:a16="http://schemas.microsoft.com/office/drawing/2014/main" id="{792AC5A8-6E47-2004-6248-575CBB4E71D9}"/>
              </a:ext>
            </a:extLst>
          </p:cNvPr>
          <p:cNvSpPr>
            <a:spLocks noGrp="1"/>
          </p:cNvSpPr>
          <p:nvPr>
            <p:ph type="body" idx="1"/>
          </p:nvPr>
        </p:nvSpPr>
        <p:spPr>
          <a:xfrm>
            <a:off x="533399" y="4149090"/>
            <a:ext cx="5791201" cy="5299912"/>
          </a:xfrm>
        </p:spPr>
        <p:txBody>
          <a:bodyPr/>
          <a:lstStyle/>
          <a:p>
            <a:pPr marL="0" marR="0" algn="just">
              <a:lnSpc>
                <a:spcPct val="115000"/>
              </a:lnSpc>
              <a:spcBef>
                <a:spcPts val="0"/>
              </a:spcBef>
              <a:spcAft>
                <a:spcPts val="0"/>
              </a:spcAft>
            </a:pPr>
            <a:r>
              <a:rPr lang="en-US" sz="1200" b="1" u="sng" dirty="0">
                <a:effectLst/>
                <a:latin typeface="Aptos" panose="020B0004020202020204" pitchFamily="34" charset="0"/>
                <a:ea typeface="Times New Roman" panose="02020603050405020304" pitchFamily="18" charset="0"/>
                <a:cs typeface="Times New Roman" panose="02020603050405020304" pitchFamily="18" charset="0"/>
              </a:rPr>
              <a:t>6. ANALYSIS AND DISCUSSION</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200" dirty="0">
                <a:solidFill>
                  <a:srgbClr val="0D0D0D"/>
                </a:solidFill>
                <a:effectLst/>
                <a:latin typeface="Segoe UI" panose="020B0502040204020203" pitchFamily="34" charset="0"/>
                <a:ea typeface="Times New Roman" panose="02020603050405020304" pitchFamily="18" charset="0"/>
              </a:rPr>
              <a:t> </a:t>
            </a:r>
          </a:p>
          <a:p>
            <a:pPr algn="just"/>
            <a:r>
              <a:rPr lang="en-US" sz="1100" b="1" dirty="0">
                <a:solidFill>
                  <a:srgbClr val="0D0D0D"/>
                </a:solidFill>
                <a:highlight>
                  <a:srgbClr val="FFFFFF"/>
                </a:highlight>
              </a:rPr>
              <a:t>Code 1 </a:t>
            </a:r>
          </a:p>
          <a:p>
            <a:pPr algn="just"/>
            <a:r>
              <a:rPr lang="en-US" sz="1100" dirty="0">
                <a:solidFill>
                  <a:srgbClr val="0D0D0D"/>
                </a:solidFill>
                <a:highlight>
                  <a:srgbClr val="FFFFFF"/>
                </a:highlight>
              </a:rPr>
              <a:t>It aims to efficiently extract specific elements from a tuple. It provides a concise solution for accessing elements based on their positions in the tuple. The code demonstrates an effective design by directly accessing elements using indexing. It showcases the simplicity and elegance of python syntax for tuple manipulation. This approach ensures straightforward implementation and readability. It's particularly useful when dealing with tuples where positional information is crucial.</a:t>
            </a:r>
          </a:p>
          <a:p>
            <a:pPr algn="just"/>
            <a:endParaRPr lang="en-US" sz="1100" dirty="0">
              <a:solidFill>
                <a:srgbClr val="0D0D0D"/>
              </a:solidFill>
              <a:highlight>
                <a:srgbClr val="FFFFFF"/>
              </a:highlight>
            </a:endParaRPr>
          </a:p>
          <a:p>
            <a:pPr algn="just"/>
            <a:r>
              <a:rPr lang="en-US" sz="1100" b="1" dirty="0">
                <a:solidFill>
                  <a:srgbClr val="0D0D0D"/>
                </a:solidFill>
                <a:highlight>
                  <a:srgbClr val="FFFFFF"/>
                </a:highlight>
              </a:rPr>
              <a:t>Code 2</a:t>
            </a:r>
          </a:p>
          <a:p>
            <a:pPr algn="just"/>
            <a:r>
              <a:rPr lang="en-US" sz="1100" dirty="0">
                <a:solidFill>
                  <a:srgbClr val="0D0D0D"/>
                </a:solidFill>
                <a:highlight>
                  <a:srgbClr val="FFFFFF"/>
                </a:highlight>
              </a:rPr>
              <a:t>It focuses on counting even and odd numbers within a list. It provides a practical solution for analyzing numerical data distribution. The code employs a loop to iterate through each element, utilizing conditional statements for classification. It demonstrates a scalable and adaptable design for analyzing different datasets. This approach showcases the versatility of Python in data analysis tasks. It highlights the importance of iteration and conditional logic in processing data efficiently.</a:t>
            </a:r>
          </a:p>
          <a:p>
            <a:pPr marL="0" marR="0" algn="just">
              <a:lnSpc>
                <a:spcPct val="115000"/>
              </a:lnSpc>
              <a:spcBef>
                <a:spcPts val="0"/>
              </a:spcBef>
              <a:spcAft>
                <a:spcPts val="0"/>
              </a:spcAft>
            </a:pPr>
            <a:endParaRPr lang="en-US" sz="1100" b="1" u="sng" dirty="0">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7. SUMMARY</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solidFill>
                  <a:srgbClr val="0D0D0D"/>
                </a:solidFill>
                <a:effectLst/>
                <a:latin typeface="Segoe UI" panose="020B0502040204020203"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solidFill>
                  <a:srgbClr val="0D0D0D"/>
                </a:solidFill>
                <a:effectLst/>
                <a:latin typeface="+mj-lt"/>
                <a:ea typeface="Arial" panose="020B0604020202020204" pitchFamily="34" charset="0"/>
              </a:rPr>
              <a:t>In summary, the first problem's solution efficiently extracts specific elements from a tuple using straightforward indexing, showcasing Python's simplicity and elegance in tuple manipulation. Conversely, the second problem's solution focuses on analyzing numerical data distribution by counting even and odd numbers within a list. Leveraging iteration and conditional statements, the solution highlights Python's versatility in handling data analysis tasks with adaptability and scalability. Together, these solutions exemplify Python's prowess in tackling diverse computational challenges with clarity and efficiency.</a:t>
            </a:r>
          </a:p>
          <a:p>
            <a:pPr algn="just"/>
            <a:endParaRPr lang="en-US" sz="1100" dirty="0">
              <a:solidFill>
                <a:srgbClr val="0D0D0D"/>
              </a:solidFill>
              <a:latin typeface="Segoe UI" panose="020B0502040204020203" pitchFamily="34" charset="0"/>
            </a:endParaRPr>
          </a:p>
          <a:p>
            <a:pPr algn="just"/>
            <a:endParaRPr lang="en-US" sz="1100" dirty="0"/>
          </a:p>
        </p:txBody>
      </p:sp>
    </p:spTree>
    <p:extLst>
      <p:ext uri="{BB962C8B-B14F-4D97-AF65-F5344CB8AC3E}">
        <p14:creationId xmlns:p14="http://schemas.microsoft.com/office/powerpoint/2010/main" val="622442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1014</TotalTime>
  <Words>780</Words>
  <Application>Microsoft Office PowerPoint</Application>
  <PresentationFormat>A4 Paper (210x297 mm)</PresentationFormat>
  <Paragraphs>80</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Aptos</vt:lpstr>
      <vt:lpstr>Arial</vt:lpstr>
      <vt:lpstr>Calibri</vt:lpstr>
      <vt:lpstr>Cambria</vt:lpstr>
      <vt:lpstr>Segoe UI</vt:lpstr>
      <vt:lpstr>Segoe UI Semibold</vt:lpstr>
      <vt:lpstr>Verdana</vt:lpstr>
      <vt:lpstr>Office Theme</vt:lpstr>
      <vt:lpstr>Green University of Bangladesh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Shahidul Islam</dc:creator>
  <cp:lastModifiedBy>Luthfa Bushra</cp:lastModifiedBy>
  <cp:revision>201</cp:revision>
  <dcterms:created xsi:type="dcterms:W3CDTF">2021-12-01T04:21:00Z</dcterms:created>
  <dcterms:modified xsi:type="dcterms:W3CDTF">2024-03-17T17:13:31Z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2021-11-14T00:00:00Z</vt:filetime>
  </property>
  <property fmtid="{D5CDD505-2E9C-101B-9397-08002B2CF9AE}" pid="3" name="Creator">
    <vt:lpwstr>Microsoft® PowerPoint® 2019</vt:lpwstr>
  </property>
  <property fmtid="{D5CDD505-2E9C-101B-9397-08002B2CF9AE}" pid="4" name="LastSaved">
    <vt:filetime>2021-12-01T00:00:00Z</vt:filetime>
  </property>
</Properties>
</file>