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56" r:id="rId2"/>
    <p:sldId id="259" r:id="rId3"/>
    <p:sldId id="257" r:id="rId4"/>
    <p:sldId id="262" r:id="rId5"/>
    <p:sldId id="261" r:id="rId6"/>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263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17-Mar-24</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17-Mar-24</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17-Mar-24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17-Mar-24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17-Mar-24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17-Mar-24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17-Mar-24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17-Mar-24</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Spring 2024,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1066815" y="2339370"/>
            <a:ext cx="4724370" cy="954107"/>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Lab Report NO # 02</a:t>
            </a:r>
          </a:p>
          <a:p>
            <a:pPr algn="ctr"/>
            <a:endParaRPr lang="en-US" sz="1400" b="1" dirty="0">
              <a:latin typeface="Cambria" panose="02040503050406030204" pitchFamily="18" charset="0"/>
              <a:ea typeface="Cambria" panose="02040503050406030204" pitchFamily="18" charset="0"/>
            </a:endParaRPr>
          </a:p>
          <a:p>
            <a:pPr algn="ctr"/>
            <a:r>
              <a:rPr lang="en-US" sz="1400" b="1" dirty="0">
                <a:latin typeface="Cambria" panose="02040503050406030204" pitchFamily="18" charset="0"/>
                <a:ea typeface="Cambria" panose="02040503050406030204" pitchFamily="18" charset="0"/>
              </a:rPr>
              <a:t>Course Title: Artificial Intelligence Lab</a:t>
            </a:r>
          </a:p>
          <a:p>
            <a:pPr algn="ctr"/>
            <a:r>
              <a:rPr lang="en-US" sz="1400" b="1" dirty="0">
                <a:latin typeface="Cambria" panose="02040503050406030204" pitchFamily="18" charset="0"/>
                <a:ea typeface="Cambria" panose="02040503050406030204" pitchFamily="18" charset="0"/>
              </a:rPr>
              <a:t>Course Code: CSE 316		Section: CSE 213 – D1</a:t>
            </a: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3281530766"/>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Md. Shahidul Islam Prodhan</a:t>
                      </a:r>
                    </a:p>
                  </a:txBody>
                  <a:tcPr anchor="ctr"/>
                </a:tc>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1286922807"/>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Assigned Date: </a:t>
                      </a:r>
                      <a:r>
                        <a:rPr lang="en-US" sz="1100" b="0" dirty="0">
                          <a:latin typeface="Verdana" panose="020B0604030504040204" pitchFamily="34" charset="0"/>
                          <a:ea typeface="Verdana" panose="020B0604030504040204" pitchFamily="34" charset="0"/>
                        </a:rPr>
                        <a:t>15</a:t>
                      </a:r>
                      <a:r>
                        <a:rPr lang="en-US" sz="1100" b="0" baseline="30000" dirty="0">
                          <a:latin typeface="Verdana" panose="020B0604030504040204" pitchFamily="34" charset="0"/>
                          <a:ea typeface="Verdana" panose="020B0604030504040204" pitchFamily="34" charset="0"/>
                        </a:rPr>
                        <a:t>th</a:t>
                      </a:r>
                      <a:r>
                        <a:rPr lang="en-US" sz="1100" b="0" dirty="0">
                          <a:latin typeface="Verdana" panose="020B0604030504040204" pitchFamily="34" charset="0"/>
                          <a:ea typeface="Verdana" panose="020B0604030504040204" pitchFamily="34" charset="0"/>
                        </a:rPr>
                        <a:t> March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 </a:t>
                      </a:r>
                      <a:r>
                        <a:rPr lang="en-US" sz="1100" b="0" dirty="0">
                          <a:latin typeface="Verdana" panose="020B0604030504040204" pitchFamily="34" charset="0"/>
                          <a:ea typeface="Verdana" panose="020B0604030504040204" pitchFamily="34" charset="0"/>
                        </a:rPr>
                        <a:t>17</a:t>
                      </a:r>
                      <a:r>
                        <a:rPr lang="en-US" sz="1100" b="0" baseline="30000" dirty="0">
                          <a:latin typeface="Verdana" panose="020B0604030504040204" pitchFamily="34" charset="0"/>
                          <a:ea typeface="Verdana" panose="020B0604030504040204" pitchFamily="34" charset="0"/>
                        </a:rPr>
                        <a:t>th</a:t>
                      </a:r>
                      <a:r>
                        <a:rPr lang="en-US" sz="1100" b="0" dirty="0">
                          <a:latin typeface="Verdana" panose="020B0604030504040204" pitchFamily="34" charset="0"/>
                          <a:ea typeface="Verdana" panose="020B0604030504040204" pitchFamily="34" charset="0"/>
                        </a:rPr>
                        <a:t> March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i="0" dirty="0">
                          <a:solidFill>
                            <a:schemeClr val="tx1"/>
                          </a:solidFill>
                          <a:effectLst/>
                          <a:latin typeface="Verdana" panose="020B0604030504040204" pitchFamily="34" charset="0"/>
                          <a:ea typeface="Verdana" panose="020B0604030504040204" pitchFamily="34" charset="0"/>
                          <a:cs typeface="+mn-cs"/>
                        </a:rPr>
                        <a:t>Fairuz </a:t>
                      </a:r>
                      <a:r>
                        <a:rPr lang="en-US" sz="1100" b="0" i="0" dirty="0" err="1">
                          <a:solidFill>
                            <a:schemeClr val="tx1"/>
                          </a:solidFill>
                          <a:effectLst/>
                          <a:latin typeface="Verdana" panose="020B0604030504040204" pitchFamily="34" charset="0"/>
                          <a:ea typeface="Verdana" panose="020B0604030504040204" pitchFamily="34" charset="0"/>
                          <a:cs typeface="+mn-cs"/>
                        </a:rPr>
                        <a:t>Shaiara</a:t>
                      </a:r>
                      <a:r>
                        <a:rPr lang="en-US" sz="1100" b="0" i="0" dirty="0">
                          <a:solidFill>
                            <a:schemeClr val="tx1"/>
                          </a:solidFill>
                          <a:effectLst/>
                          <a:latin typeface="Verdana" panose="020B0604030504040204" pitchFamily="34" charset="0"/>
                          <a:ea typeface="Verdana" panose="020B0604030504040204" pitchFamily="34" charset="0"/>
                          <a:cs typeface="+mn-cs"/>
                        </a:rPr>
                        <a:t>, Lecturer</a:t>
                      </a:r>
                      <a:endParaRPr lang="en-US" sz="1100" b="0"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sp>
        <p:nvSpPr>
          <p:cNvPr id="7" name="TextBox 6">
            <a:extLst>
              <a:ext uri="{FF2B5EF4-FFF2-40B4-BE49-F238E27FC236}">
                <a16:creationId xmlns:a16="http://schemas.microsoft.com/office/drawing/2014/main" id="{15353AE5-E751-E4C5-EF41-7E632EF42B5A}"/>
              </a:ext>
            </a:extLst>
          </p:cNvPr>
          <p:cNvSpPr txBox="1"/>
          <p:nvPr/>
        </p:nvSpPr>
        <p:spPr>
          <a:xfrm>
            <a:off x="457200" y="3581400"/>
            <a:ext cx="6077970" cy="646331"/>
          </a:xfrm>
          <a:prstGeom prst="rect">
            <a:avLst/>
          </a:prstGeom>
          <a:noFill/>
        </p:spPr>
        <p:txBody>
          <a:bodyPr wrap="square" rtlCol="0">
            <a:spAutoFit/>
          </a:bodyPr>
          <a:lstStyle/>
          <a:p>
            <a:pPr algn="just"/>
            <a:r>
              <a:rPr lang="en-US" sz="1200" b="1" u="sng" dirty="0"/>
              <a:t>Problems / Tasks / Domains:</a:t>
            </a:r>
          </a:p>
          <a:p>
            <a:pPr algn="just"/>
            <a:endParaRPr lang="en-US" sz="1200" dirty="0"/>
          </a:p>
          <a:p>
            <a:pPr algn="just"/>
            <a:endParaRPr lang="en-US" sz="1200" dirty="0"/>
          </a:p>
        </p:txBody>
      </p:sp>
      <p:pic>
        <p:nvPicPr>
          <p:cNvPr id="6" name="Picture 5">
            <a:extLst>
              <a:ext uri="{FF2B5EF4-FFF2-40B4-BE49-F238E27FC236}">
                <a16:creationId xmlns:a16="http://schemas.microsoft.com/office/drawing/2014/main" id="{AD485262-75DE-D082-F6B7-6ED901E55361}"/>
              </a:ext>
            </a:extLst>
          </p:cNvPr>
          <p:cNvPicPr>
            <a:picLocks noChangeAspect="1"/>
          </p:cNvPicPr>
          <p:nvPr/>
        </p:nvPicPr>
        <p:blipFill>
          <a:blip r:embed="rId3"/>
          <a:stretch>
            <a:fillRect/>
          </a:stretch>
        </p:blipFill>
        <p:spPr>
          <a:xfrm>
            <a:off x="533408" y="4068419"/>
            <a:ext cx="5791185" cy="7732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CB8EA8-88CB-085F-E1BF-DDD383B6E9F0}"/>
              </a:ext>
            </a:extLst>
          </p:cNvPr>
          <p:cNvSpPr>
            <a:spLocks noGrp="1"/>
          </p:cNvSpPr>
          <p:nvPr>
            <p:ph type="body" idx="1"/>
          </p:nvPr>
        </p:nvSpPr>
        <p:spPr>
          <a:xfrm>
            <a:off x="685800" y="609600"/>
            <a:ext cx="5486400" cy="8116837"/>
          </a:xfrm>
        </p:spPr>
        <p:txBody>
          <a:bodyPr/>
          <a:lstStyle/>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1. TITLE OF THE LAB REPORT EXPERIMENT</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none" strike="noStrike"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t>Implement Breadth-First Search Traversal.</a:t>
            </a: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2. OBJECTIVES/AIM</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The primary objectives of this </a:t>
            </a:r>
            <a:r>
              <a:rPr lang="en-US" sz="1100" dirty="0">
                <a:latin typeface="Calibri" panose="020F0502020204030204" pitchFamily="34" charset="0"/>
                <a:ea typeface="Times New Roman" panose="02020603050405020304" pitchFamily="18" charset="0"/>
              </a:rPr>
              <a:t>lab is t</a:t>
            </a:r>
            <a:r>
              <a:rPr lang="en-US" sz="1100" dirty="0"/>
              <a:t>o understand how to represent states and nodes in a graph and understand how Bread-First Search (BFS) works on a two-dimensional (2D) plane.</a:t>
            </a:r>
            <a:endParaRPr lang="en-US" sz="1100" dirty="0">
              <a:latin typeface="Calibri" panose="020F0502020204030204" pitchFamily="34" charset="0"/>
              <a:ea typeface="Times New Roman" panose="02020603050405020304" pitchFamily="18" charset="0"/>
            </a:endParaRP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algn="just"/>
            <a:r>
              <a:rPr lang="en-US" sz="1100" b="1" u="sng" dirty="0">
                <a:latin typeface="Aptos" panose="020B0004020202020204" pitchFamily="34" charset="0"/>
                <a:ea typeface="Times New Roman" panose="02020603050405020304" pitchFamily="18" charset="0"/>
                <a:cs typeface="Times New Roman" panose="02020603050405020304" pitchFamily="18" charset="0"/>
              </a:rPr>
              <a:t>3</a:t>
            </a: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100" b="1" u="sng" dirty="0">
                <a:latin typeface="Aptos" panose="020B0004020202020204" pitchFamily="34" charset="0"/>
                <a:ea typeface="Times New Roman" panose="02020603050405020304" pitchFamily="18" charset="0"/>
                <a:cs typeface="Times New Roman" panose="02020603050405020304" pitchFamily="18" charset="0"/>
              </a:rPr>
              <a:t>PROCEDURE / ANALYSIS / DESIGN</a:t>
            </a:r>
          </a:p>
          <a:p>
            <a:pPr algn="just"/>
            <a:endParaRPr lang="en-US" sz="1100" dirty="0">
              <a:latin typeface="+mj-lt"/>
              <a:ea typeface="Arial" panose="020B0604020202020204" pitchFamily="34" charset="0"/>
            </a:endParaRPr>
          </a:p>
          <a:p>
            <a:pPr algn="just"/>
            <a:endParaRPr lang="en-US" sz="1100" dirty="0">
              <a:latin typeface="+mj-lt"/>
              <a:ea typeface="Arial" panose="020B0604020202020204" pitchFamily="34" charset="0"/>
            </a:endParaRPr>
          </a:p>
          <a:p>
            <a:pPr marL="171450" indent="-171450" algn="just">
              <a:buFont typeface="Wingdings" panose="05000000000000000000" pitchFamily="2" charset="2"/>
              <a:buChar char="§"/>
            </a:pPr>
            <a:r>
              <a:rPr lang="en-US" sz="1100" dirty="0">
                <a:latin typeface="+mj-lt"/>
                <a:ea typeface="Arial" panose="020B0604020202020204" pitchFamily="34" charset="0"/>
              </a:rPr>
              <a:t>Problem Description:</a:t>
            </a:r>
          </a:p>
          <a:p>
            <a:pPr algn="just"/>
            <a:r>
              <a:rPr lang="en-US" sz="1100" dirty="0">
                <a:latin typeface="+mj-lt"/>
                <a:ea typeface="Arial" panose="020B0604020202020204" pitchFamily="34" charset="0"/>
              </a:rPr>
              <a:t>The problem requires implementing a robot's traversal on a 2D plane using the </a:t>
            </a:r>
            <a:r>
              <a:rPr lang="en-US" sz="1100" b="1" i="1" dirty="0">
                <a:latin typeface="+mj-lt"/>
                <a:ea typeface="Arial" panose="020B0604020202020204" pitchFamily="34" charset="0"/>
              </a:rPr>
              <a:t>BFS algorithm </a:t>
            </a:r>
            <a:r>
              <a:rPr lang="en-US" sz="1100" dirty="0">
                <a:latin typeface="+mj-lt"/>
                <a:ea typeface="Arial" panose="020B0604020202020204" pitchFamily="34" charset="0"/>
              </a:rPr>
              <a:t>to reach the destination point while printing the path traversed.</a:t>
            </a:r>
          </a:p>
          <a:p>
            <a:pPr marL="171450" indent="-171450" algn="just">
              <a:buFont typeface="Wingdings" panose="05000000000000000000" pitchFamily="2" charset="2"/>
              <a:buChar char="§"/>
            </a:pPr>
            <a:endParaRPr lang="en-US" sz="1100" dirty="0">
              <a:latin typeface="+mj-lt"/>
              <a:ea typeface="Arial" panose="020B0604020202020204" pitchFamily="34" charset="0"/>
            </a:endParaRPr>
          </a:p>
          <a:p>
            <a:pPr marL="171450" indent="-171450" algn="just">
              <a:buFont typeface="Wingdings" panose="05000000000000000000" pitchFamily="2" charset="2"/>
              <a:buChar char="§"/>
            </a:pPr>
            <a:endParaRPr lang="en-US" sz="1100" dirty="0">
              <a:latin typeface="+mj-lt"/>
              <a:ea typeface="Arial" panose="020B0604020202020204" pitchFamily="34" charset="0"/>
            </a:endParaRPr>
          </a:p>
          <a:p>
            <a:pPr marL="171450" indent="-171450" algn="just">
              <a:buFont typeface="Wingdings" panose="05000000000000000000" pitchFamily="2" charset="2"/>
              <a:buChar char="§"/>
            </a:pPr>
            <a:r>
              <a:rPr lang="en-US" sz="1100" dirty="0">
                <a:latin typeface="+mj-lt"/>
                <a:ea typeface="Arial" panose="020B0604020202020204" pitchFamily="34" charset="0"/>
              </a:rPr>
              <a:t>Approach Overview:</a:t>
            </a:r>
          </a:p>
          <a:p>
            <a:pPr algn="just"/>
            <a:r>
              <a:rPr lang="en-US" sz="1100" dirty="0">
                <a:latin typeface="+mj-lt"/>
                <a:ea typeface="Arial" panose="020B0604020202020204" pitchFamily="34" charset="0"/>
              </a:rPr>
              <a:t>The approach involves defining a grid representing the 2D plane where the robot can move. A BFS algorithm is used to explore possible paths from the start to the destination point. Parent state information is saved during traversal to backtrack and determine the path taken.</a:t>
            </a:r>
          </a:p>
          <a:p>
            <a:pPr marL="171450" indent="-171450" algn="just">
              <a:buFont typeface="Wingdings" panose="05000000000000000000" pitchFamily="2" charset="2"/>
              <a:buChar char="§"/>
            </a:pPr>
            <a:endParaRPr lang="en-US" sz="1100" dirty="0">
              <a:latin typeface="+mj-lt"/>
              <a:ea typeface="Arial" panose="020B0604020202020204" pitchFamily="34" charset="0"/>
            </a:endParaRPr>
          </a:p>
          <a:p>
            <a:pPr marL="171450" indent="-171450" algn="just">
              <a:buFont typeface="Wingdings" panose="05000000000000000000" pitchFamily="2" charset="2"/>
              <a:buChar char="§"/>
            </a:pPr>
            <a:endParaRPr lang="en-US" sz="1100" dirty="0">
              <a:latin typeface="+mj-lt"/>
              <a:ea typeface="Arial" panose="020B0604020202020204" pitchFamily="34" charset="0"/>
            </a:endParaRPr>
          </a:p>
          <a:p>
            <a:pPr marL="171450" indent="-171450" algn="just">
              <a:buFont typeface="Wingdings" panose="05000000000000000000" pitchFamily="2" charset="2"/>
              <a:buChar char="§"/>
            </a:pPr>
            <a:r>
              <a:rPr lang="en-US" sz="1100" dirty="0">
                <a:latin typeface="+mj-lt"/>
                <a:ea typeface="Arial" panose="020B0604020202020204" pitchFamily="34" charset="0"/>
              </a:rPr>
              <a:t>Implementation Key Points:</a:t>
            </a:r>
          </a:p>
          <a:p>
            <a:pPr algn="just"/>
            <a:r>
              <a:rPr lang="en-US" sz="1100" dirty="0">
                <a:latin typeface="+mj-lt"/>
                <a:ea typeface="Arial" panose="020B0604020202020204" pitchFamily="34" charset="0"/>
              </a:rPr>
              <a:t>The program defines </a:t>
            </a:r>
            <a:r>
              <a:rPr lang="en-US" sz="1100" b="1" i="1" dirty="0">
                <a:latin typeface="+mj-lt"/>
                <a:ea typeface="Arial" panose="020B0604020202020204" pitchFamily="34" charset="0"/>
              </a:rPr>
              <a:t>directions</a:t>
            </a:r>
            <a:r>
              <a:rPr lang="en-US" sz="1100" dirty="0">
                <a:latin typeface="+mj-lt"/>
                <a:ea typeface="Arial" panose="020B0604020202020204" pitchFamily="34" charset="0"/>
              </a:rPr>
              <a:t> as </a:t>
            </a:r>
            <a:r>
              <a:rPr lang="en-US" sz="1100" b="1" i="1" dirty="0">
                <a:latin typeface="+mj-lt"/>
                <a:ea typeface="Arial" panose="020B0604020202020204" pitchFamily="34" charset="0"/>
              </a:rPr>
              <a:t>tuples</a:t>
            </a:r>
            <a:r>
              <a:rPr lang="en-US" sz="1100" dirty="0">
                <a:latin typeface="+mj-lt"/>
                <a:ea typeface="Arial" panose="020B0604020202020204" pitchFamily="34" charset="0"/>
              </a:rPr>
              <a:t> representing </a:t>
            </a:r>
            <a:r>
              <a:rPr lang="en-US" sz="1100" i="1" dirty="0">
                <a:latin typeface="+mj-lt"/>
                <a:ea typeface="Arial" panose="020B0604020202020204" pitchFamily="34" charset="0"/>
              </a:rPr>
              <a:t>movement (Up, Down, Left, Right) </a:t>
            </a:r>
            <a:r>
              <a:rPr lang="en-US" sz="1100" dirty="0">
                <a:latin typeface="+mj-lt"/>
                <a:ea typeface="Arial" panose="020B0604020202020204" pitchFamily="34" charset="0"/>
              </a:rPr>
              <a:t>and their corresponding names. A </a:t>
            </a:r>
            <a:r>
              <a:rPr lang="en-US" sz="1100" b="1" i="1" dirty="0" err="1">
                <a:latin typeface="+mj-lt"/>
                <a:ea typeface="Arial" panose="020B0604020202020204" pitchFamily="34" charset="0"/>
              </a:rPr>
              <a:t>bfs</a:t>
            </a:r>
            <a:r>
              <a:rPr lang="en-US" sz="1100" b="1" i="1" dirty="0">
                <a:latin typeface="+mj-lt"/>
                <a:ea typeface="Arial" panose="020B0604020202020204" pitchFamily="34" charset="0"/>
              </a:rPr>
              <a:t> function </a:t>
            </a:r>
            <a:r>
              <a:rPr lang="en-US" sz="1100" dirty="0">
                <a:latin typeface="+mj-lt"/>
                <a:ea typeface="Arial" panose="020B0604020202020204" pitchFamily="34" charset="0"/>
              </a:rPr>
              <a:t>performs BFS traversal from start to destination, saving the path traversed. </a:t>
            </a:r>
            <a:r>
              <a:rPr lang="en-US" sz="1100" b="1" i="1" dirty="0">
                <a:latin typeface="+mj-lt"/>
                <a:ea typeface="Arial" panose="020B0604020202020204" pitchFamily="34" charset="0"/>
              </a:rPr>
              <a:t>A print path</a:t>
            </a:r>
            <a:r>
              <a:rPr lang="en-US" sz="1100" dirty="0">
                <a:latin typeface="+mj-lt"/>
                <a:ea typeface="Arial" panose="020B0604020202020204" pitchFamily="34" charset="0"/>
              </a:rPr>
              <a:t> function utilizes parent state information to print the path taken by the robot.</a:t>
            </a:r>
          </a:p>
          <a:p>
            <a:pPr marL="171450" indent="-171450" algn="just">
              <a:buFont typeface="Wingdings" panose="05000000000000000000" pitchFamily="2" charset="2"/>
              <a:buChar char="§"/>
            </a:pPr>
            <a:endParaRPr lang="en-US" sz="1100" dirty="0">
              <a:latin typeface="+mj-lt"/>
              <a:ea typeface="Arial" panose="020B0604020202020204" pitchFamily="34" charset="0"/>
            </a:endParaRPr>
          </a:p>
          <a:p>
            <a:pPr marL="171450" indent="-171450" algn="just">
              <a:buFont typeface="Wingdings" panose="05000000000000000000" pitchFamily="2" charset="2"/>
              <a:buChar char="§"/>
            </a:pPr>
            <a:endParaRPr lang="en-US" sz="1100" dirty="0">
              <a:latin typeface="+mj-lt"/>
              <a:ea typeface="Arial" panose="020B0604020202020204" pitchFamily="34" charset="0"/>
            </a:endParaRPr>
          </a:p>
          <a:p>
            <a:pPr marL="171450" indent="-171450" algn="just">
              <a:buFont typeface="Wingdings" panose="05000000000000000000" pitchFamily="2" charset="2"/>
              <a:buChar char="§"/>
            </a:pPr>
            <a:r>
              <a:rPr lang="en-US" sz="1100" dirty="0">
                <a:latin typeface="+mj-lt"/>
                <a:ea typeface="Arial" panose="020B0604020202020204" pitchFamily="34" charset="0"/>
              </a:rPr>
              <a:t>Design Considerations:</a:t>
            </a:r>
          </a:p>
          <a:p>
            <a:pPr algn="just"/>
            <a:r>
              <a:rPr lang="en-US" sz="1100" dirty="0">
                <a:latin typeface="+mj-lt"/>
                <a:ea typeface="Arial" panose="020B0604020202020204" pitchFamily="34" charset="0"/>
              </a:rPr>
              <a:t>The design ensures readability and modularity by encapsulating </a:t>
            </a:r>
            <a:r>
              <a:rPr lang="en-US" sz="1100" b="1" i="1" dirty="0">
                <a:latin typeface="+mj-lt"/>
                <a:ea typeface="Arial" panose="020B0604020202020204" pitchFamily="34" charset="0"/>
              </a:rPr>
              <a:t>BFS traversal </a:t>
            </a:r>
            <a:r>
              <a:rPr lang="en-US" sz="1100" dirty="0">
                <a:latin typeface="+mj-lt"/>
                <a:ea typeface="Arial" panose="020B0604020202020204" pitchFamily="34" charset="0"/>
              </a:rPr>
              <a:t>and path printing into separate functions. Use of </a:t>
            </a:r>
            <a:r>
              <a:rPr lang="en-US" sz="1100" b="1" i="1" dirty="0">
                <a:latin typeface="+mj-lt"/>
                <a:ea typeface="Arial" panose="020B0604020202020204" pitchFamily="34" charset="0"/>
              </a:rPr>
              <a:t>deque</a:t>
            </a:r>
            <a:r>
              <a:rPr lang="en-US" sz="1100" dirty="0">
                <a:latin typeface="+mj-lt"/>
                <a:ea typeface="Arial" panose="020B0604020202020204" pitchFamily="34" charset="0"/>
              </a:rPr>
              <a:t> for the </a:t>
            </a:r>
            <a:r>
              <a:rPr lang="en-US" sz="1100" b="1" i="1" dirty="0">
                <a:latin typeface="+mj-lt"/>
                <a:ea typeface="Arial" panose="020B0604020202020204" pitchFamily="34" charset="0"/>
              </a:rPr>
              <a:t>queue</a:t>
            </a:r>
            <a:r>
              <a:rPr lang="en-US" sz="1100" dirty="0">
                <a:latin typeface="+mj-lt"/>
                <a:ea typeface="Arial" panose="020B0604020202020204" pitchFamily="34" charset="0"/>
              </a:rPr>
              <a:t> in BFS ensures efficient exploration of paths. The code follows a clear and concise structure, enhancing its comprehensibility.</a:t>
            </a:r>
          </a:p>
          <a:p>
            <a:pPr marL="171450" indent="-171450" algn="just">
              <a:buFont typeface="Wingdings" panose="05000000000000000000" pitchFamily="2" charset="2"/>
              <a:buChar char="§"/>
            </a:pPr>
            <a:endParaRPr lang="en-US" sz="1100" dirty="0">
              <a:latin typeface="+mj-lt"/>
              <a:ea typeface="Arial" panose="020B0604020202020204" pitchFamily="34" charset="0"/>
            </a:endParaRPr>
          </a:p>
          <a:p>
            <a:pPr marL="171450" indent="-171450" algn="just">
              <a:buFont typeface="Wingdings" panose="05000000000000000000" pitchFamily="2" charset="2"/>
              <a:buChar char="§"/>
            </a:pPr>
            <a:endParaRPr lang="en-US" sz="1100" dirty="0">
              <a:latin typeface="+mj-lt"/>
              <a:ea typeface="Arial" panose="020B0604020202020204" pitchFamily="34" charset="0"/>
            </a:endParaRPr>
          </a:p>
          <a:p>
            <a:pPr marL="171450" indent="-171450" algn="just">
              <a:buFont typeface="Wingdings" panose="05000000000000000000" pitchFamily="2" charset="2"/>
              <a:buChar char="§"/>
            </a:pPr>
            <a:r>
              <a:rPr lang="en-US" sz="1100" dirty="0">
                <a:latin typeface="+mj-lt"/>
                <a:ea typeface="Arial" panose="020B0604020202020204" pitchFamily="34" charset="0"/>
              </a:rPr>
              <a:t>Analysis:</a:t>
            </a:r>
          </a:p>
          <a:p>
            <a:pPr algn="just"/>
            <a:r>
              <a:rPr lang="en-US" sz="1100" dirty="0">
                <a:latin typeface="+mj-lt"/>
                <a:ea typeface="Arial" panose="020B0604020202020204" pitchFamily="34" charset="0"/>
              </a:rPr>
              <a:t>The BFS algorithm guarantees finding the shortest path to the destination point in a 2D grid. By saving parent state information, the program efficiently reconstructs the path traversed by the robot. The design allows for easy extension or modification to accommodate variations in the problem requirements or grid structures.</a:t>
            </a:r>
          </a:p>
        </p:txBody>
      </p:sp>
      <p:sp>
        <p:nvSpPr>
          <p:cNvPr id="4" name="Slide Number Placeholder 3">
            <a:extLst>
              <a:ext uri="{FF2B5EF4-FFF2-40B4-BE49-F238E27FC236}">
                <a16:creationId xmlns:a16="http://schemas.microsoft.com/office/drawing/2014/main" id="{222D55D7-6940-6C8B-D055-DDBFF9A85BB2}"/>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188101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a:xfrm>
            <a:off x="4937760" y="9212580"/>
            <a:ext cx="1577340" cy="276999"/>
          </a:xfrm>
          <a:ln w="9525">
            <a:noFill/>
          </a:ln>
          <a:effectLst/>
        </p:spPr>
        <p:txBody>
          <a:bodyPr/>
          <a:lstStyle/>
          <a:p>
            <a:fld id="{B6F15528-21DE-4FAA-801E-634DDDAF4B2B}" type="slidenum">
              <a:rPr lang="en-US" smtClean="0"/>
              <a:t>3</a:t>
            </a:fld>
            <a:endParaRPr lang="en-US"/>
          </a:p>
        </p:txBody>
      </p:sp>
      <p:sp>
        <p:nvSpPr>
          <p:cNvPr id="6" name="TextBox 5">
            <a:extLst>
              <a:ext uri="{FF2B5EF4-FFF2-40B4-BE49-F238E27FC236}">
                <a16:creationId xmlns:a16="http://schemas.microsoft.com/office/drawing/2014/main" id="{2919E8A9-E3C1-9207-3C88-B41B3F05F601}"/>
              </a:ext>
            </a:extLst>
          </p:cNvPr>
          <p:cNvSpPr txBox="1"/>
          <p:nvPr/>
        </p:nvSpPr>
        <p:spPr>
          <a:xfrm rot="10800000" flipV="1">
            <a:off x="722811" y="611089"/>
            <a:ext cx="5412377" cy="465127"/>
          </a:xfrm>
          <a:prstGeom prst="rect">
            <a:avLst/>
          </a:prstGeom>
          <a:noFill/>
        </p:spPr>
        <p:txBody>
          <a:bodyPr wrap="square">
            <a:spAutoFit/>
          </a:bodyPr>
          <a:lstStyle/>
          <a:p>
            <a:pPr marL="0" marR="0" algn="just">
              <a:lnSpc>
                <a:spcPct val="115000"/>
              </a:lnSpc>
              <a:spcBef>
                <a:spcPts val="0"/>
              </a:spcBef>
              <a:spcAft>
                <a:spcPts val="0"/>
              </a:spcAft>
            </a:pPr>
            <a:r>
              <a:rPr lang="en-US" sz="1100" b="1" u="sng" dirty="0">
                <a:latin typeface="Aptos" panose="020B0004020202020204" pitchFamily="34" charset="0"/>
                <a:ea typeface="Arial" panose="020B0604020202020204" pitchFamily="34" charset="0"/>
                <a:cs typeface="Calibri" panose="020F0502020204030204" pitchFamily="34" charset="0"/>
              </a:rPr>
              <a:t>4. IMPLEMENTATION</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p:txBody>
      </p:sp>
      <p:sp>
        <p:nvSpPr>
          <p:cNvPr id="5" name="Rectangle 3">
            <a:extLst>
              <a:ext uri="{FF2B5EF4-FFF2-40B4-BE49-F238E27FC236}">
                <a16:creationId xmlns:a16="http://schemas.microsoft.com/office/drawing/2014/main" id="{DA8EB1C1-7341-1F62-F931-83F1EE9B978B}"/>
              </a:ext>
            </a:extLst>
          </p:cNvPr>
          <p:cNvSpPr>
            <a:spLocks noChangeArrowheads="1"/>
          </p:cNvSpPr>
          <p:nvPr/>
        </p:nvSpPr>
        <p:spPr bwMode="auto">
          <a:xfrm>
            <a:off x="609600" y="1083678"/>
            <a:ext cx="5638799" cy="801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dirty="0">
                <a:ln>
                  <a:noFill/>
                </a:ln>
                <a:solidFill>
                  <a:srgbClr val="0D0D0D"/>
                </a:solidFill>
                <a:effectLst/>
                <a:latin typeface="Söhne"/>
              </a:rPr>
              <a:t>Imports</a:t>
            </a:r>
            <a:r>
              <a:rPr kumimoji="0" lang="en-US" altLang="en-US" sz="1100" b="0" i="0" u="none" strike="noStrike" cap="none" normalizeH="0" baseline="0" dirty="0">
                <a:ln>
                  <a:noFill/>
                </a:ln>
                <a:solidFill>
                  <a:srgbClr val="0D0D0D"/>
                </a:solidFill>
                <a:effectLst/>
                <a:latin typeface="Söhne"/>
              </a:rPr>
              <a:t>:</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rgbClr val="0D0D0D"/>
                </a:solidFill>
                <a:effectLst/>
                <a:latin typeface="Söhne Mono"/>
              </a:rPr>
              <a:t>from collections import deque</a:t>
            </a:r>
            <a:r>
              <a:rPr kumimoji="0" lang="en-US" altLang="en-US" sz="1100" b="0" i="0" u="none" strike="noStrike" cap="none" normalizeH="0" baseline="0" dirty="0">
                <a:ln>
                  <a:noFill/>
                </a:ln>
                <a:solidFill>
                  <a:srgbClr val="0D0D0D"/>
                </a:solidFill>
                <a:effectLst/>
                <a:latin typeface="Söhne"/>
              </a:rPr>
              <a:t>: This import is used to utilize the </a:t>
            </a:r>
            <a:r>
              <a:rPr kumimoji="0" lang="en-US" altLang="en-US" sz="1100" b="1" i="0" u="none" strike="noStrike" cap="none" normalizeH="0" baseline="0" dirty="0">
                <a:ln>
                  <a:noFill/>
                </a:ln>
                <a:solidFill>
                  <a:srgbClr val="0D0D0D"/>
                </a:solidFill>
                <a:effectLst/>
                <a:latin typeface="Söhne Mono"/>
              </a:rPr>
              <a:t>deque</a:t>
            </a:r>
            <a:r>
              <a:rPr kumimoji="0" lang="en-US" altLang="en-US" sz="1100" b="0" i="0" u="none" strike="noStrike" cap="none" normalizeH="0" baseline="0" dirty="0">
                <a:ln>
                  <a:noFill/>
                </a:ln>
                <a:solidFill>
                  <a:srgbClr val="0D0D0D"/>
                </a:solidFill>
                <a:effectLst/>
                <a:latin typeface="Söhne"/>
              </a:rPr>
              <a:t> data structure, which is an efficient double-ended queue implementation used in BFS traversal.</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rgbClr val="0D0D0D"/>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1" i="0" u="none" strike="noStrike" cap="none" normalizeH="0" baseline="0" dirty="0">
                <a:ln>
                  <a:noFill/>
                </a:ln>
                <a:solidFill>
                  <a:srgbClr val="0D0D0D"/>
                </a:solidFill>
                <a:effectLst/>
                <a:latin typeface="Söhne"/>
              </a:rPr>
              <a:t>Global Variables</a:t>
            </a:r>
            <a:r>
              <a:rPr kumimoji="0" lang="en-US" altLang="en-US" sz="1100" b="0" i="0" u="none" strike="noStrike" cap="none" normalizeH="0" baseline="0" dirty="0">
                <a:ln>
                  <a:noFill/>
                </a:ln>
                <a:solidFill>
                  <a:srgbClr val="0D0D0D"/>
                </a:solidFill>
                <a:effectLst/>
                <a:latin typeface="Söhne"/>
              </a:rPr>
              <a:t>:</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rgbClr val="0D0D0D"/>
                </a:solidFill>
                <a:effectLst/>
                <a:latin typeface="Söhne Mono"/>
              </a:rPr>
              <a:t>directions</a:t>
            </a:r>
            <a:r>
              <a:rPr kumimoji="0" lang="en-US" altLang="en-US" sz="1100" b="0" i="0" u="none" strike="noStrike" cap="none" normalizeH="0" baseline="0" dirty="0">
                <a:ln>
                  <a:noFill/>
                </a:ln>
                <a:solidFill>
                  <a:srgbClr val="0D0D0D"/>
                </a:solidFill>
                <a:effectLst/>
                <a:latin typeface="Söhne"/>
              </a:rPr>
              <a:t>: This list contains tuples representing the possible directions the robot can move in the 2D plane. Each tuple corresponds to a movement: Up, Down, Left, Right.</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err="1">
                <a:ln>
                  <a:noFill/>
                </a:ln>
                <a:solidFill>
                  <a:srgbClr val="0D0D0D"/>
                </a:solidFill>
                <a:effectLst/>
                <a:latin typeface="Söhne Mono"/>
              </a:rPr>
              <a:t>direction_names</a:t>
            </a:r>
            <a:r>
              <a:rPr kumimoji="0" lang="en-US" altLang="en-US" sz="1100" b="0" i="0" u="none" strike="noStrike" cap="none" normalizeH="0" baseline="0" dirty="0">
                <a:ln>
                  <a:noFill/>
                </a:ln>
                <a:solidFill>
                  <a:srgbClr val="0D0D0D"/>
                </a:solidFill>
                <a:effectLst/>
                <a:latin typeface="Söhne"/>
              </a:rPr>
              <a:t>: This list contains the names of the directions corresponding to the indices of the </a:t>
            </a:r>
            <a:r>
              <a:rPr kumimoji="0" lang="en-US" altLang="en-US" sz="1100" b="1" i="0" u="none" strike="noStrike" cap="none" normalizeH="0" baseline="0" dirty="0">
                <a:ln>
                  <a:noFill/>
                </a:ln>
                <a:solidFill>
                  <a:srgbClr val="0D0D0D"/>
                </a:solidFill>
                <a:effectLst/>
                <a:latin typeface="Söhne Mono"/>
              </a:rPr>
              <a:t>directions</a:t>
            </a:r>
            <a:r>
              <a:rPr kumimoji="0" lang="en-US" altLang="en-US" sz="1100" b="0" i="0" u="none" strike="noStrike" cap="none" normalizeH="0" baseline="0" dirty="0">
                <a:ln>
                  <a:noFill/>
                </a:ln>
                <a:solidFill>
                  <a:srgbClr val="0D0D0D"/>
                </a:solidFill>
                <a:effectLst/>
                <a:latin typeface="Söhne"/>
              </a:rPr>
              <a:t> list.</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rgbClr val="0D0D0D"/>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rgbClr val="0D0D0D"/>
                </a:solidFill>
                <a:effectLst/>
                <a:latin typeface="Söhne"/>
              </a:rPr>
              <a:t>Helper Functions</a:t>
            </a:r>
            <a:r>
              <a:rPr kumimoji="0" lang="en-US" altLang="en-US" sz="1100" b="0" i="0" u="none" strike="noStrike" cap="none" normalizeH="0" baseline="0" dirty="0">
                <a:ln>
                  <a:noFill/>
                </a:ln>
                <a:solidFill>
                  <a:srgbClr val="0D0D0D"/>
                </a:solidFill>
                <a:effectLst/>
                <a:latin typeface="Söhne"/>
              </a:rPr>
              <a:t>:</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err="1">
                <a:ln>
                  <a:noFill/>
                </a:ln>
                <a:solidFill>
                  <a:srgbClr val="0D0D0D"/>
                </a:solidFill>
                <a:effectLst/>
                <a:latin typeface="Söhne Mono"/>
              </a:rPr>
              <a:t>is_valid_move</a:t>
            </a:r>
            <a:r>
              <a:rPr kumimoji="0" lang="en-US" altLang="en-US" sz="1100" b="1" i="0" u="none" strike="noStrike" cap="none" normalizeH="0" baseline="0" dirty="0">
                <a:ln>
                  <a:noFill/>
                </a:ln>
                <a:solidFill>
                  <a:srgbClr val="0D0D0D"/>
                </a:solidFill>
                <a:effectLst/>
                <a:latin typeface="Söhne Mono"/>
              </a:rPr>
              <a:t>(grid, row, col)</a:t>
            </a:r>
            <a:r>
              <a:rPr kumimoji="0" lang="en-US" altLang="en-US" sz="1100" b="0" i="0" u="none" strike="noStrike" cap="none" normalizeH="0" baseline="0" dirty="0">
                <a:ln>
                  <a:noFill/>
                </a:ln>
                <a:solidFill>
                  <a:srgbClr val="0D0D0D"/>
                </a:solidFill>
                <a:effectLst/>
                <a:latin typeface="Söhne"/>
              </a:rPr>
              <a:t>: This function checks whether a move to the given row and column is valid, i.e., within the boundaries of the grid and not obstructed by an obstacle.</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err="1">
                <a:ln>
                  <a:noFill/>
                </a:ln>
                <a:solidFill>
                  <a:srgbClr val="0D0D0D"/>
                </a:solidFill>
                <a:effectLst/>
                <a:latin typeface="Söhne Mono"/>
              </a:rPr>
              <a:t>bfs</a:t>
            </a:r>
            <a:r>
              <a:rPr kumimoji="0" lang="en-US" altLang="en-US" sz="1100" b="1" i="0" u="none" strike="noStrike" cap="none" normalizeH="0" baseline="0" dirty="0">
                <a:ln>
                  <a:noFill/>
                </a:ln>
                <a:solidFill>
                  <a:srgbClr val="0D0D0D"/>
                </a:solidFill>
                <a:effectLst/>
                <a:latin typeface="Söhne Mono"/>
              </a:rPr>
              <a:t>(grid, start, </a:t>
            </a:r>
            <a:r>
              <a:rPr kumimoji="0" lang="en-US" altLang="en-US" sz="1100" b="1" i="0" u="none" strike="noStrike" cap="none" normalizeH="0" baseline="0" dirty="0" err="1">
                <a:ln>
                  <a:noFill/>
                </a:ln>
                <a:solidFill>
                  <a:srgbClr val="0D0D0D"/>
                </a:solidFill>
                <a:effectLst/>
                <a:latin typeface="Söhne Mono"/>
              </a:rPr>
              <a:t>dest</a:t>
            </a:r>
            <a:r>
              <a:rPr kumimoji="0" lang="en-US" altLang="en-US" sz="1100" b="1" i="0" u="none" strike="noStrike" cap="none" normalizeH="0" baseline="0" dirty="0">
                <a:ln>
                  <a:noFill/>
                </a:ln>
                <a:solidFill>
                  <a:srgbClr val="0D0D0D"/>
                </a:solidFill>
                <a:effectLst/>
                <a:latin typeface="Söhne Mono"/>
              </a:rPr>
              <a:t>)</a:t>
            </a:r>
            <a:r>
              <a:rPr kumimoji="0" lang="en-US" altLang="en-US" sz="1100" b="0" i="0" u="none" strike="noStrike" cap="none" normalizeH="0" baseline="0" dirty="0">
                <a:ln>
                  <a:noFill/>
                </a:ln>
                <a:solidFill>
                  <a:srgbClr val="0D0D0D"/>
                </a:solidFill>
                <a:effectLst/>
                <a:latin typeface="Söhne"/>
              </a:rPr>
              <a:t>: This function performs a breadth-first search traversal from the start point to the destination point on the grid. It returns the path taken by the robot from start to destination.</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err="1">
                <a:ln>
                  <a:noFill/>
                </a:ln>
                <a:solidFill>
                  <a:srgbClr val="0D0D0D"/>
                </a:solidFill>
                <a:effectLst/>
                <a:latin typeface="Söhne Mono"/>
              </a:rPr>
              <a:t>print_path</a:t>
            </a:r>
            <a:r>
              <a:rPr kumimoji="0" lang="en-US" altLang="en-US" sz="1100" b="1" i="0" u="none" strike="noStrike" cap="none" normalizeH="0" baseline="0" dirty="0">
                <a:ln>
                  <a:noFill/>
                </a:ln>
                <a:solidFill>
                  <a:srgbClr val="0D0D0D"/>
                </a:solidFill>
                <a:effectLst/>
                <a:latin typeface="Söhne Mono"/>
              </a:rPr>
              <a:t>(path)</a:t>
            </a:r>
            <a:r>
              <a:rPr kumimoji="0" lang="en-US" altLang="en-US" sz="1100" b="0" i="0" u="none" strike="noStrike" cap="none" normalizeH="0" baseline="0" dirty="0">
                <a:ln>
                  <a:noFill/>
                </a:ln>
                <a:solidFill>
                  <a:srgbClr val="0D0D0D"/>
                </a:solidFill>
                <a:effectLst/>
                <a:latin typeface="Söhne"/>
              </a:rPr>
              <a:t>: This function prints the path taken by the robot, given the list of coordinates representing the path.</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rgbClr val="0D0D0D"/>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1" i="0" u="none" strike="noStrike" cap="none" normalizeH="0" baseline="0" dirty="0">
                <a:ln>
                  <a:noFill/>
                </a:ln>
                <a:solidFill>
                  <a:srgbClr val="0D0D0D"/>
                </a:solidFill>
                <a:effectLst/>
                <a:latin typeface="Söhne"/>
              </a:rPr>
              <a:t>BFS Function</a:t>
            </a:r>
            <a:r>
              <a:rPr kumimoji="0" lang="en-US" altLang="en-US" sz="1100" b="0" i="0" u="none" strike="noStrike" cap="none" normalizeH="0" baseline="0" dirty="0">
                <a:ln>
                  <a:noFill/>
                </a:ln>
                <a:solidFill>
                  <a:srgbClr val="0D0D0D"/>
                </a:solidFill>
                <a:effectLst/>
                <a:latin typeface="Söhne"/>
              </a:rPr>
              <a:t> (</a:t>
            </a:r>
            <a:r>
              <a:rPr kumimoji="0" lang="en-US" altLang="en-US" sz="1100" b="1" i="0" u="none" strike="noStrike" cap="none" normalizeH="0" baseline="0" dirty="0" err="1">
                <a:ln>
                  <a:noFill/>
                </a:ln>
                <a:solidFill>
                  <a:srgbClr val="0D0D0D"/>
                </a:solidFill>
                <a:effectLst/>
                <a:latin typeface="Söhne Mono"/>
              </a:rPr>
              <a:t>bfs</a:t>
            </a:r>
            <a:r>
              <a:rPr kumimoji="0" lang="en-US" altLang="en-US" sz="1100" b="0" i="0" u="none" strike="noStrike" cap="none" normalizeH="0" baseline="0" dirty="0">
                <a:ln>
                  <a:noFill/>
                </a:ln>
                <a:solidFill>
                  <a:srgbClr val="0D0D0D"/>
                </a:solidFill>
                <a:effectLst/>
                <a:latin typeface="Söhne"/>
              </a:rPr>
              <a:t>):</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rgbClr val="0D0D0D"/>
                </a:solidFill>
                <a:effectLst/>
                <a:latin typeface="Söhne"/>
              </a:rPr>
              <a:t>It initializes a queue with the starting position and an empty path list.</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rgbClr val="0D0D0D"/>
                </a:solidFill>
                <a:effectLst/>
                <a:latin typeface="Söhne"/>
              </a:rPr>
              <a:t>While the queue is not empty:</a:t>
            </a:r>
          </a:p>
          <a:p>
            <a:pPr marL="1085850" marR="0" lvl="2"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0" i="0" u="none" strike="noStrike" cap="none" normalizeH="0" baseline="0" dirty="0">
                <a:ln>
                  <a:noFill/>
                </a:ln>
                <a:solidFill>
                  <a:srgbClr val="0D0D0D"/>
                </a:solidFill>
                <a:effectLst/>
                <a:latin typeface="Söhne"/>
              </a:rPr>
              <a:t>Dequeue a position </a:t>
            </a:r>
            <a:r>
              <a:rPr kumimoji="0" lang="en-US" altLang="en-US" sz="1100" b="1" i="0" u="none" strike="noStrike" cap="none" normalizeH="0" baseline="0" dirty="0">
                <a:ln>
                  <a:noFill/>
                </a:ln>
                <a:solidFill>
                  <a:srgbClr val="0D0D0D"/>
                </a:solidFill>
                <a:effectLst/>
                <a:latin typeface="Söhne Mono"/>
              </a:rPr>
              <a:t>(row, col)</a:t>
            </a:r>
            <a:r>
              <a:rPr kumimoji="0" lang="en-US" altLang="en-US" sz="1100" b="0" i="0" u="none" strike="noStrike" cap="none" normalizeH="0" baseline="0" dirty="0">
                <a:ln>
                  <a:noFill/>
                </a:ln>
                <a:solidFill>
                  <a:srgbClr val="0D0D0D"/>
                </a:solidFill>
                <a:effectLst/>
                <a:latin typeface="Söhne"/>
              </a:rPr>
              <a:t> and its corresponding path from the queue.</a:t>
            </a:r>
          </a:p>
          <a:p>
            <a:pPr marL="1085850" marR="0" lvl="2"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0" i="0" u="none" strike="noStrike" cap="none" normalizeH="0" baseline="0" dirty="0">
                <a:ln>
                  <a:noFill/>
                </a:ln>
                <a:solidFill>
                  <a:srgbClr val="0D0D0D"/>
                </a:solidFill>
                <a:effectLst/>
                <a:latin typeface="Söhne"/>
              </a:rPr>
              <a:t>If the position is the destination, return the path.</a:t>
            </a:r>
          </a:p>
          <a:p>
            <a:pPr marL="1085850" marR="0" lvl="2"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0" i="0" u="none" strike="noStrike" cap="none" normalizeH="0" baseline="0" dirty="0">
                <a:ln>
                  <a:noFill/>
                </a:ln>
                <a:solidFill>
                  <a:srgbClr val="0D0D0D"/>
                </a:solidFill>
                <a:effectLst/>
                <a:latin typeface="Söhne"/>
              </a:rPr>
              <a:t>Otherwise, mark the position as visited and enqueue neighboring positions that are valid moves.</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rgbClr val="0D0D0D"/>
                </a:solidFill>
                <a:effectLst/>
                <a:latin typeface="Söhne"/>
              </a:rPr>
              <a:t>If the destination is not reached, return </a:t>
            </a:r>
            <a:r>
              <a:rPr kumimoji="0" lang="en-US" altLang="en-US" sz="1100" b="1" i="0" u="none" strike="noStrike" cap="none" normalizeH="0" baseline="0" dirty="0">
                <a:ln>
                  <a:noFill/>
                </a:ln>
                <a:solidFill>
                  <a:srgbClr val="0D0D0D"/>
                </a:solidFill>
                <a:effectLst/>
                <a:latin typeface="Söhne Mono"/>
              </a:rPr>
              <a:t>None</a:t>
            </a:r>
            <a:r>
              <a:rPr kumimoji="0" lang="en-US" altLang="en-US" sz="1100" b="0" i="0" u="none" strike="noStrike" cap="none" normalizeH="0" baseline="0" dirty="0">
                <a:ln>
                  <a:noFill/>
                </a:ln>
                <a:solidFill>
                  <a:srgbClr val="0D0D0D"/>
                </a:solidFill>
                <a:effectLst/>
                <a:latin typeface="Söhne"/>
              </a:rPr>
              <a:t>.</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rgbClr val="0D0D0D"/>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100" b="1" i="0" u="none" strike="noStrike" cap="none" normalizeH="0" baseline="0" dirty="0">
                <a:ln>
                  <a:noFill/>
                </a:ln>
                <a:solidFill>
                  <a:srgbClr val="0D0D0D"/>
                </a:solidFill>
                <a:effectLst/>
                <a:latin typeface="Söhne"/>
              </a:rPr>
              <a:t>Print Path Function</a:t>
            </a:r>
            <a:r>
              <a:rPr kumimoji="0" lang="en-US" altLang="en-US" sz="1100" b="0" i="0" u="none" strike="noStrike" cap="none" normalizeH="0" baseline="0" dirty="0">
                <a:ln>
                  <a:noFill/>
                </a:ln>
                <a:solidFill>
                  <a:srgbClr val="0D0D0D"/>
                </a:solidFill>
                <a:effectLst/>
                <a:latin typeface="Söhne"/>
              </a:rPr>
              <a:t> (</a:t>
            </a:r>
            <a:r>
              <a:rPr kumimoji="0" lang="en-US" altLang="en-US" sz="1100" b="1" i="0" u="none" strike="noStrike" cap="none" normalizeH="0" baseline="0" dirty="0" err="1">
                <a:ln>
                  <a:noFill/>
                </a:ln>
                <a:solidFill>
                  <a:srgbClr val="0D0D0D"/>
                </a:solidFill>
                <a:effectLst/>
                <a:latin typeface="Söhne Mono"/>
              </a:rPr>
              <a:t>print_path</a:t>
            </a:r>
            <a:r>
              <a:rPr kumimoji="0" lang="en-US" altLang="en-US" sz="1100" b="0" i="0" u="none" strike="noStrike" cap="none" normalizeH="0" baseline="0" dirty="0">
                <a:ln>
                  <a:noFill/>
                </a:ln>
                <a:solidFill>
                  <a:srgbClr val="0D0D0D"/>
                </a:solidFill>
                <a:effectLst/>
                <a:latin typeface="Söhne"/>
              </a:rPr>
              <a:t>):</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rgbClr val="0D0D0D"/>
                </a:solidFill>
                <a:effectLst/>
                <a:latin typeface="Söhne"/>
              </a:rPr>
              <a:t>It prints the path taken by the robot by iterating over the list of coordinates in the path.</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rgbClr val="0D0D0D"/>
                </a:solidFill>
                <a:effectLst/>
                <a:latin typeface="Söhne"/>
              </a:rPr>
              <a:t>For each coordinate, it prints whether it's the start, end, or a move from one position to another.</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rgbClr val="0D0D0D"/>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100" b="1" i="0" u="none" strike="noStrike" cap="none" normalizeH="0" baseline="0" dirty="0">
                <a:ln>
                  <a:noFill/>
                </a:ln>
                <a:solidFill>
                  <a:srgbClr val="0D0D0D"/>
                </a:solidFill>
                <a:effectLst/>
                <a:latin typeface="Söhne"/>
              </a:rPr>
              <a:t>Grid Definition and Example Parameters</a:t>
            </a:r>
            <a:r>
              <a:rPr kumimoji="0" lang="en-US" altLang="en-US" sz="1100" b="0" i="0" u="none" strike="noStrike" cap="none" normalizeH="0" baseline="0" dirty="0">
                <a:ln>
                  <a:noFill/>
                </a:ln>
                <a:solidFill>
                  <a:srgbClr val="0D0D0D"/>
                </a:solidFill>
                <a:effectLst/>
                <a:latin typeface="Söhne"/>
              </a:rPr>
              <a:t>:</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rgbClr val="0D0D0D"/>
                </a:solidFill>
                <a:effectLst/>
                <a:latin typeface="Söhne Mono"/>
              </a:rPr>
              <a:t>grid</a:t>
            </a:r>
            <a:r>
              <a:rPr kumimoji="0" lang="en-US" altLang="en-US" sz="1100" b="0" i="0" u="none" strike="noStrike" cap="none" normalizeH="0" baseline="0" dirty="0">
                <a:ln>
                  <a:noFill/>
                </a:ln>
                <a:solidFill>
                  <a:srgbClr val="0D0D0D"/>
                </a:solidFill>
                <a:effectLst/>
                <a:latin typeface="Söhne"/>
              </a:rPr>
              <a:t>: This variable represents the 2D grid where the robot can move. It contains 0s for empty spaces and 1s for obstacles.</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rgbClr val="0D0D0D"/>
                </a:solidFill>
                <a:effectLst/>
                <a:latin typeface="Söhne Mono"/>
              </a:rPr>
              <a:t>start</a:t>
            </a:r>
            <a:r>
              <a:rPr kumimoji="0" lang="en-US" altLang="en-US" sz="1100" b="0" i="0" u="none" strike="noStrike" cap="none" normalizeH="0" baseline="0" dirty="0">
                <a:ln>
                  <a:noFill/>
                </a:ln>
                <a:solidFill>
                  <a:srgbClr val="0D0D0D"/>
                </a:solidFill>
                <a:effectLst/>
                <a:latin typeface="Söhne"/>
              </a:rPr>
              <a:t> and </a:t>
            </a:r>
            <a:r>
              <a:rPr kumimoji="0" lang="en-US" altLang="en-US" sz="1100" b="1" i="0" u="none" strike="noStrike" cap="none" normalizeH="0" baseline="0" dirty="0">
                <a:ln>
                  <a:noFill/>
                </a:ln>
                <a:solidFill>
                  <a:srgbClr val="0D0D0D"/>
                </a:solidFill>
                <a:effectLst/>
                <a:latin typeface="Söhne Mono"/>
              </a:rPr>
              <a:t>destination</a:t>
            </a:r>
            <a:r>
              <a:rPr kumimoji="0" lang="en-US" altLang="en-US" sz="1100" b="0" i="0" u="none" strike="noStrike" cap="none" normalizeH="0" baseline="0" dirty="0">
                <a:ln>
                  <a:noFill/>
                </a:ln>
                <a:solidFill>
                  <a:srgbClr val="0D0D0D"/>
                </a:solidFill>
                <a:effectLst/>
                <a:latin typeface="Söhne"/>
              </a:rPr>
              <a:t>: These variables define the starting and destination points for the robot's traversal.</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rgbClr val="0D0D0D"/>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100" b="1" i="0" u="none" strike="noStrike" cap="none" normalizeH="0" baseline="0" dirty="0">
                <a:ln>
                  <a:noFill/>
                </a:ln>
                <a:solidFill>
                  <a:srgbClr val="0D0D0D"/>
                </a:solidFill>
                <a:effectLst/>
                <a:latin typeface="Söhne"/>
              </a:rPr>
              <a:t>Main Execution</a:t>
            </a:r>
            <a:r>
              <a:rPr kumimoji="0" lang="en-US" altLang="en-US" sz="1100" b="0" i="0" u="none" strike="noStrike" cap="none" normalizeH="0" baseline="0" dirty="0">
                <a:ln>
                  <a:noFill/>
                </a:ln>
                <a:solidFill>
                  <a:srgbClr val="0D0D0D"/>
                </a:solidFill>
                <a:effectLst/>
                <a:latin typeface="Söhne"/>
              </a:rPr>
              <a:t>:</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rgbClr val="0D0D0D"/>
                </a:solidFill>
                <a:effectLst/>
                <a:latin typeface="Söhne"/>
              </a:rPr>
              <a:t>It calls the </a:t>
            </a:r>
            <a:r>
              <a:rPr kumimoji="0" lang="en-US" altLang="en-US" sz="1100" b="1" i="0" u="none" strike="noStrike" cap="none" normalizeH="0" baseline="0" dirty="0" err="1">
                <a:ln>
                  <a:noFill/>
                </a:ln>
                <a:solidFill>
                  <a:srgbClr val="0D0D0D"/>
                </a:solidFill>
                <a:effectLst/>
                <a:latin typeface="Söhne Mono"/>
              </a:rPr>
              <a:t>bfs</a:t>
            </a:r>
            <a:r>
              <a:rPr kumimoji="0" lang="en-US" altLang="en-US" sz="1100" b="0" i="0" u="none" strike="noStrike" cap="none" normalizeH="0" baseline="0" dirty="0">
                <a:ln>
                  <a:noFill/>
                </a:ln>
                <a:solidFill>
                  <a:srgbClr val="0D0D0D"/>
                </a:solidFill>
                <a:effectLst/>
                <a:latin typeface="Söhne"/>
              </a:rPr>
              <a:t> function to find the path from the start to the destination on the given grid.</a:t>
            </a:r>
          </a:p>
          <a:p>
            <a:pPr marL="628650" marR="0" lvl="1"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rgbClr val="0D0D0D"/>
                </a:solidFill>
                <a:effectLst/>
                <a:latin typeface="Söhne"/>
              </a:rPr>
              <a:t>It then calls the </a:t>
            </a:r>
            <a:r>
              <a:rPr kumimoji="0" lang="en-US" altLang="en-US" sz="1100" b="1" i="0" u="none" strike="noStrike" cap="none" normalizeH="0" baseline="0" dirty="0" err="1">
                <a:ln>
                  <a:noFill/>
                </a:ln>
                <a:solidFill>
                  <a:srgbClr val="0D0D0D"/>
                </a:solidFill>
                <a:effectLst/>
                <a:latin typeface="Söhne Mono"/>
              </a:rPr>
              <a:t>print_path</a:t>
            </a:r>
            <a:r>
              <a:rPr kumimoji="0" lang="en-US" altLang="en-US" sz="1100" b="0" i="0" u="none" strike="noStrike" cap="none" normalizeH="0" baseline="0" dirty="0">
                <a:ln>
                  <a:noFill/>
                </a:ln>
                <a:solidFill>
                  <a:srgbClr val="0D0D0D"/>
                </a:solidFill>
                <a:effectLst/>
                <a:latin typeface="Söhne"/>
              </a:rPr>
              <a:t> function to print the path taken by the robot.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293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a:xfrm>
            <a:off x="4937760" y="9212580"/>
            <a:ext cx="1577340" cy="276999"/>
          </a:xfrm>
          <a:ln w="9525">
            <a:noFill/>
          </a:ln>
          <a:effectLst/>
        </p:spPr>
        <p:txBody>
          <a:bodyPr/>
          <a:lstStyle/>
          <a:p>
            <a:fld id="{B6F15528-21DE-4FAA-801E-634DDDAF4B2B}" type="slidenum">
              <a:rPr lang="en-US" smtClean="0"/>
              <a:t>4</a:t>
            </a:fld>
            <a:endParaRPr lang="en-US"/>
          </a:p>
        </p:txBody>
      </p:sp>
      <p:sp>
        <p:nvSpPr>
          <p:cNvPr id="6" name="TextBox 5">
            <a:extLst>
              <a:ext uri="{FF2B5EF4-FFF2-40B4-BE49-F238E27FC236}">
                <a16:creationId xmlns:a16="http://schemas.microsoft.com/office/drawing/2014/main" id="{2919E8A9-E3C1-9207-3C88-B41B3F05F601}"/>
              </a:ext>
            </a:extLst>
          </p:cNvPr>
          <p:cNvSpPr txBox="1"/>
          <p:nvPr/>
        </p:nvSpPr>
        <p:spPr>
          <a:xfrm>
            <a:off x="304800" y="567753"/>
            <a:ext cx="3429000" cy="499047"/>
          </a:xfrm>
          <a:prstGeom prst="rect">
            <a:avLst/>
          </a:prstGeom>
          <a:noFill/>
        </p:spPr>
        <p:txBody>
          <a:bodyPr wrap="square">
            <a:spAutoFit/>
          </a:bodyPr>
          <a:lstStyle/>
          <a:p>
            <a:pPr marL="0" marR="0" algn="just">
              <a:lnSpc>
                <a:spcPct val="115000"/>
              </a:lnSpc>
              <a:spcBef>
                <a:spcPts val="0"/>
              </a:spcBef>
              <a:spcAft>
                <a:spcPts val="0"/>
              </a:spcAft>
            </a:pPr>
            <a:r>
              <a:rPr lang="en-US" sz="1200" b="1" u="sng" dirty="0">
                <a:latin typeface="Aptos" panose="020B0004020202020204" pitchFamily="34" charset="0"/>
                <a:ea typeface="Arial" panose="020B0604020202020204" pitchFamily="34" charset="0"/>
                <a:cs typeface="Calibri" panose="020F0502020204030204" pitchFamily="34" charset="0"/>
              </a:rPr>
              <a:t>4. IMPLEMENTATION</a:t>
            </a:r>
          </a:p>
          <a:p>
            <a:pPr marL="0" marR="0" algn="just">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46DD297D-F727-D5FA-DDFB-3916CD408A6B}"/>
              </a:ext>
            </a:extLst>
          </p:cNvPr>
          <p:cNvSpPr txBox="1"/>
          <p:nvPr/>
        </p:nvSpPr>
        <p:spPr>
          <a:xfrm>
            <a:off x="304800" y="5432497"/>
            <a:ext cx="3429000" cy="292516"/>
          </a:xfrm>
          <a:prstGeom prst="rect">
            <a:avLst/>
          </a:prstGeom>
          <a:noFill/>
        </p:spPr>
        <p:txBody>
          <a:bodyPr wrap="square">
            <a:spAutoFit/>
          </a:bodyPr>
          <a:lstStyle/>
          <a:p>
            <a:pPr marL="0" marR="0" algn="just">
              <a:lnSpc>
                <a:spcPct val="115000"/>
              </a:lnSpc>
              <a:spcBef>
                <a:spcPts val="0"/>
              </a:spcBef>
              <a:spcAft>
                <a:spcPts val="0"/>
              </a:spcAft>
            </a:pPr>
            <a:r>
              <a:rPr lang="en-US" sz="1200" b="1" u="sng" dirty="0">
                <a:latin typeface="Aptos" panose="020B0004020202020204" pitchFamily="34" charset="0"/>
                <a:ea typeface="Times New Roman" panose="02020603050405020304" pitchFamily="18" charset="0"/>
                <a:cs typeface="Calibri" panose="020F0502020204030204" pitchFamily="34" charset="0"/>
              </a:rPr>
              <a:t>5</a:t>
            </a:r>
            <a:r>
              <a:rPr lang="en-US" sz="1200" b="1" u="sng" dirty="0">
                <a:effectLst/>
                <a:latin typeface="Aptos" panose="020B0004020202020204" pitchFamily="34" charset="0"/>
                <a:ea typeface="Times New Roman" panose="02020603050405020304" pitchFamily="18" charset="0"/>
                <a:cs typeface="Calibri" panose="020F0502020204030204" pitchFamily="34" charset="0"/>
              </a:rPr>
              <a:t>. TEST RESULT / OUTPUT</a:t>
            </a:r>
            <a:endParaRPr lang="en-US" sz="1200" dirty="0">
              <a:effectLst/>
              <a:latin typeface="Arial" panose="020B0604020202020204" pitchFamily="34" charset="0"/>
              <a:ea typeface="Arial" panose="020B0604020202020204"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F062880C-A61C-934C-7827-809614A9E05D}"/>
              </a:ext>
            </a:extLst>
          </p:cNvPr>
          <p:cNvPicPr>
            <a:picLocks noChangeAspect="1"/>
          </p:cNvPicPr>
          <p:nvPr/>
        </p:nvPicPr>
        <p:blipFill rotWithShape="1">
          <a:blip r:embed="rId2">
            <a:extLst>
              <a:ext uri="{28A0092B-C50C-407E-A947-70E740481C1C}">
                <a14:useLocalDpi xmlns:a14="http://schemas.microsoft.com/office/drawing/2010/main" val="0"/>
              </a:ext>
            </a:extLst>
          </a:blip>
          <a:srcRect r="15606"/>
          <a:stretch/>
        </p:blipFill>
        <p:spPr>
          <a:xfrm>
            <a:off x="299298" y="1340008"/>
            <a:ext cx="3059647" cy="3783068"/>
          </a:xfrm>
          <a:prstGeom prst="rect">
            <a:avLst/>
          </a:prstGeom>
          <a:ln w="12700">
            <a:solidFill>
              <a:schemeClr val="tx1"/>
            </a:solidFill>
          </a:ln>
          <a:effectLst>
            <a:outerShdw blurRad="50800" dist="38100" dir="2700000" algn="tl" rotWithShape="0">
              <a:prstClr val="black">
                <a:alpha val="40000"/>
              </a:prstClr>
            </a:outerShdw>
          </a:effectLst>
        </p:spPr>
      </p:pic>
      <p:pic>
        <p:nvPicPr>
          <p:cNvPr id="8" name="Picture 7" descr="A screenshot of a computer program&#10;&#10;Description automatically generated">
            <a:extLst>
              <a:ext uri="{FF2B5EF4-FFF2-40B4-BE49-F238E27FC236}">
                <a16:creationId xmlns:a16="http://schemas.microsoft.com/office/drawing/2014/main" id="{0522D4A8-8FE2-A853-63BF-76B168D77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056" y="1340008"/>
            <a:ext cx="3062158" cy="3188520"/>
          </a:xfrm>
          <a:prstGeom prst="rect">
            <a:avLst/>
          </a:prstGeom>
          <a:ln w="12700">
            <a:solidFill>
              <a:schemeClr val="tx1"/>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E046C487-C2AF-E007-8807-33633899ABFA}"/>
              </a:ext>
            </a:extLst>
          </p:cNvPr>
          <p:cNvPicPr>
            <a:picLocks noChangeAspect="1"/>
          </p:cNvPicPr>
          <p:nvPr/>
        </p:nvPicPr>
        <p:blipFill rotWithShape="1">
          <a:blip r:embed="rId4"/>
          <a:srcRect r="25857" b="15313"/>
          <a:stretch/>
        </p:blipFill>
        <p:spPr>
          <a:xfrm>
            <a:off x="2137933" y="5725013"/>
            <a:ext cx="2582133" cy="3921621"/>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3045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p:txBody>
          <a:bodyPr/>
          <a:lstStyle/>
          <a:p>
            <a:fld id="{B6F15528-21DE-4FAA-801E-634DDDAF4B2B}" type="slidenum">
              <a:rPr lang="en-US" smtClean="0"/>
              <a:t>5</a:t>
            </a:fld>
            <a:endParaRPr lang="en-US"/>
          </a:p>
        </p:txBody>
      </p:sp>
      <p:sp>
        <p:nvSpPr>
          <p:cNvPr id="15" name="Text Placeholder 2">
            <a:extLst>
              <a:ext uri="{FF2B5EF4-FFF2-40B4-BE49-F238E27FC236}">
                <a16:creationId xmlns:a16="http://schemas.microsoft.com/office/drawing/2014/main" id="{792AC5A8-6E47-2004-6248-575CBB4E71D9}"/>
              </a:ext>
            </a:extLst>
          </p:cNvPr>
          <p:cNvSpPr>
            <a:spLocks noGrp="1"/>
          </p:cNvSpPr>
          <p:nvPr>
            <p:ph type="body" idx="1"/>
          </p:nvPr>
        </p:nvSpPr>
        <p:spPr>
          <a:xfrm>
            <a:off x="609600" y="609600"/>
            <a:ext cx="5562600" cy="9133269"/>
          </a:xfrm>
        </p:spPr>
        <p:txBody>
          <a:bodyPr/>
          <a:lstStyle/>
          <a:p>
            <a:pPr marL="0" marR="0" algn="just">
              <a:lnSpc>
                <a:spcPct val="115000"/>
              </a:lnSpc>
              <a:spcBef>
                <a:spcPts val="0"/>
              </a:spcBef>
              <a:spcAft>
                <a:spcPts val="0"/>
              </a:spcAft>
            </a:pPr>
            <a:r>
              <a:rPr lang="en-US" sz="1200" b="1" u="sng" dirty="0">
                <a:effectLst/>
                <a:latin typeface="Aptos" panose="020B0004020202020204" pitchFamily="34" charset="0"/>
                <a:ea typeface="Times New Roman" panose="02020603050405020304" pitchFamily="18" charset="0"/>
                <a:cs typeface="Times New Roman" panose="02020603050405020304" pitchFamily="18" charset="0"/>
              </a:rPr>
              <a:t>6. ANALYSIS AND DISCUSSION</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Times New Roman" panose="02020603050405020304" pitchFamily="18" charset="0"/>
              </a:rPr>
              <a:t> </a:t>
            </a:r>
          </a:p>
          <a:p>
            <a:pPr marL="282575" indent="-171450" algn="just">
              <a:buFont typeface="Wingdings" panose="05000000000000000000" pitchFamily="2" charset="2"/>
              <a:buChar char="§"/>
            </a:pPr>
            <a:r>
              <a:rPr lang="en-US" sz="1100" dirty="0">
                <a:solidFill>
                  <a:srgbClr val="0D0D0D"/>
                </a:solidFill>
                <a:highlight>
                  <a:srgbClr val="FFFFFF"/>
                </a:highlight>
              </a:rPr>
              <a:t>Efficiency of BFS:</a:t>
            </a:r>
          </a:p>
          <a:p>
            <a:pPr marL="282575" indent="-171450" algn="just"/>
            <a:r>
              <a:rPr lang="en-US" sz="1100" dirty="0">
                <a:solidFill>
                  <a:srgbClr val="0D0D0D"/>
                </a:solidFill>
                <a:highlight>
                  <a:srgbClr val="FFFFFF"/>
                </a:highlight>
              </a:rPr>
              <a:t>	The BFS algorithm ensures optimal pathfinding in a grid-based environment, guaranteeing the shortest path to the destination point. It explores neighboring cells level by level, which is particularly efficient for finding paths in unweighted graphs like a grid.</a:t>
            </a:r>
          </a:p>
          <a:p>
            <a:pPr marL="282575" indent="-171450" algn="just">
              <a:buFont typeface="Wingdings" panose="05000000000000000000" pitchFamily="2" charset="2"/>
              <a:buChar char="§"/>
            </a:pPr>
            <a:endParaRPr lang="en-US" sz="1100" dirty="0">
              <a:solidFill>
                <a:srgbClr val="0D0D0D"/>
              </a:solidFill>
              <a:highlight>
                <a:srgbClr val="FFFFFF"/>
              </a:highlight>
            </a:endParaRPr>
          </a:p>
          <a:p>
            <a:pPr marL="282575" indent="-171450" algn="just">
              <a:buFont typeface="Wingdings" panose="05000000000000000000" pitchFamily="2" charset="2"/>
              <a:buChar char="§"/>
            </a:pPr>
            <a:r>
              <a:rPr lang="en-US" sz="1100" dirty="0">
                <a:solidFill>
                  <a:srgbClr val="0D0D0D"/>
                </a:solidFill>
                <a:highlight>
                  <a:srgbClr val="FFFFFF"/>
                </a:highlight>
              </a:rPr>
              <a:t>Path Reconstruction:</a:t>
            </a:r>
          </a:p>
          <a:p>
            <a:pPr marL="282575" indent="-171450" algn="just"/>
            <a:r>
              <a:rPr lang="en-US" sz="1100" dirty="0">
                <a:solidFill>
                  <a:srgbClr val="0D0D0D"/>
                </a:solidFill>
                <a:highlight>
                  <a:srgbClr val="FFFFFF"/>
                </a:highlight>
              </a:rPr>
              <a:t>	Saving parent state information during BFS traversal enables efficient reconstruction of the path taken by the robot. This approach minimizes memory consumption compared to storing the entire path during traversal, making it suitable for large grids.</a:t>
            </a:r>
          </a:p>
          <a:p>
            <a:pPr marL="282575" indent="-171450" algn="just">
              <a:buFont typeface="Wingdings" panose="05000000000000000000" pitchFamily="2" charset="2"/>
              <a:buChar char="§"/>
            </a:pPr>
            <a:endParaRPr lang="en-US" sz="1100" dirty="0">
              <a:solidFill>
                <a:srgbClr val="0D0D0D"/>
              </a:solidFill>
              <a:highlight>
                <a:srgbClr val="FFFFFF"/>
              </a:highlight>
            </a:endParaRPr>
          </a:p>
          <a:p>
            <a:pPr marL="282575" indent="-171450" algn="just">
              <a:buFont typeface="Wingdings" panose="05000000000000000000" pitchFamily="2" charset="2"/>
              <a:buChar char="§"/>
            </a:pPr>
            <a:r>
              <a:rPr lang="en-US" sz="1100" dirty="0">
                <a:solidFill>
                  <a:srgbClr val="0D0D0D"/>
                </a:solidFill>
                <a:highlight>
                  <a:srgbClr val="FFFFFF"/>
                </a:highlight>
              </a:rPr>
              <a:t>Scalability and Adaptability:</a:t>
            </a:r>
          </a:p>
          <a:p>
            <a:pPr marL="282575" indent="-171450" algn="just"/>
            <a:r>
              <a:rPr lang="en-US" sz="1100" dirty="0">
                <a:solidFill>
                  <a:srgbClr val="0D0D0D"/>
                </a:solidFill>
                <a:highlight>
                  <a:srgbClr val="FFFFFF"/>
                </a:highlight>
              </a:rPr>
              <a:t>	The code's modular design and use of Python's deque data structure for the queue in BFS ensure scalability and adaptability. It can handle grids of various sizes and configurations, accommodating changes in the problem requirements without significant modifications.</a:t>
            </a:r>
          </a:p>
          <a:p>
            <a:pPr marL="282575" indent="-171450" algn="just">
              <a:buFont typeface="Wingdings" panose="05000000000000000000" pitchFamily="2" charset="2"/>
              <a:buChar char="§"/>
            </a:pPr>
            <a:endParaRPr lang="en-US" sz="1100" dirty="0">
              <a:solidFill>
                <a:srgbClr val="0D0D0D"/>
              </a:solidFill>
              <a:highlight>
                <a:srgbClr val="FFFFFF"/>
              </a:highlight>
            </a:endParaRPr>
          </a:p>
          <a:p>
            <a:pPr marL="282575" indent="-171450" algn="just">
              <a:buFont typeface="Wingdings" panose="05000000000000000000" pitchFamily="2" charset="2"/>
              <a:buChar char="§"/>
            </a:pPr>
            <a:r>
              <a:rPr lang="en-US" sz="1100" dirty="0">
                <a:solidFill>
                  <a:srgbClr val="0D0D0D"/>
                </a:solidFill>
                <a:highlight>
                  <a:srgbClr val="FFFFFF"/>
                </a:highlight>
              </a:rPr>
              <a:t>Print Path Functionality:</a:t>
            </a:r>
          </a:p>
          <a:p>
            <a:pPr marL="282575" indent="-171450" algn="just"/>
            <a:r>
              <a:rPr lang="en-US" sz="1100" dirty="0">
                <a:solidFill>
                  <a:srgbClr val="0D0D0D"/>
                </a:solidFill>
                <a:highlight>
                  <a:srgbClr val="FFFFFF"/>
                </a:highlight>
              </a:rPr>
              <a:t>	The </a:t>
            </a:r>
            <a:r>
              <a:rPr lang="en-US" sz="1100" dirty="0" err="1">
                <a:solidFill>
                  <a:srgbClr val="0D0D0D"/>
                </a:solidFill>
                <a:highlight>
                  <a:srgbClr val="FFFFFF"/>
                </a:highlight>
              </a:rPr>
              <a:t>print_path</a:t>
            </a:r>
            <a:r>
              <a:rPr lang="en-US" sz="1100" dirty="0">
                <a:solidFill>
                  <a:srgbClr val="0D0D0D"/>
                </a:solidFill>
                <a:highlight>
                  <a:srgbClr val="FFFFFF"/>
                </a:highlight>
              </a:rPr>
              <a:t> function effectively visualizes the path taken by the robot, providing insights into its traversal </a:t>
            </a:r>
            <a:r>
              <a:rPr lang="en-US" sz="1100" dirty="0" err="1">
                <a:solidFill>
                  <a:srgbClr val="0D0D0D"/>
                </a:solidFill>
                <a:highlight>
                  <a:srgbClr val="FFFFFF"/>
                </a:highlight>
              </a:rPr>
              <a:t>strategy.By</a:t>
            </a:r>
            <a:r>
              <a:rPr lang="en-US" sz="1100" dirty="0">
                <a:solidFill>
                  <a:srgbClr val="0D0D0D"/>
                </a:solidFill>
                <a:highlight>
                  <a:srgbClr val="FFFFFF"/>
                </a:highlight>
              </a:rPr>
              <a:t> displaying each movement from one cell to another, it enhances understanding and facilitates debugging or analysis of the algorithm.</a:t>
            </a:r>
          </a:p>
          <a:p>
            <a:pPr marL="282575" indent="-171450" algn="just">
              <a:buFont typeface="Wingdings" panose="05000000000000000000" pitchFamily="2" charset="2"/>
              <a:buChar char="§"/>
            </a:pPr>
            <a:endParaRPr lang="en-US" sz="1100" dirty="0">
              <a:solidFill>
                <a:srgbClr val="0D0D0D"/>
              </a:solidFill>
              <a:highlight>
                <a:srgbClr val="FFFFFF"/>
              </a:highlight>
            </a:endParaRPr>
          </a:p>
          <a:p>
            <a:pPr marL="282575" indent="-171450" algn="just">
              <a:buFont typeface="Wingdings" panose="05000000000000000000" pitchFamily="2" charset="2"/>
              <a:buChar char="§"/>
            </a:pPr>
            <a:r>
              <a:rPr lang="en-US" sz="1100" dirty="0">
                <a:solidFill>
                  <a:srgbClr val="0D0D0D"/>
                </a:solidFill>
                <a:highlight>
                  <a:srgbClr val="FFFFFF"/>
                </a:highlight>
              </a:rPr>
              <a:t>Potential Enhancements:</a:t>
            </a:r>
          </a:p>
          <a:p>
            <a:pPr marL="282575" indent="-171450" algn="just"/>
            <a:r>
              <a:rPr lang="en-US" sz="1100" dirty="0">
                <a:solidFill>
                  <a:srgbClr val="0D0D0D"/>
                </a:solidFill>
                <a:highlight>
                  <a:srgbClr val="FFFFFF"/>
                </a:highlight>
              </a:rPr>
              <a:t>	The code lays the foundation for potential enhancements, such as incorporating obstacles or implementing more advanced pathfinding algorithms like A*. Optimization techniques could be explored to improve the efficiency of BFS traversal, particularly in larger grids or grids with complex structures.</a:t>
            </a:r>
          </a:p>
          <a:p>
            <a:pPr marL="282575" indent="-171450" algn="just">
              <a:buFont typeface="Wingdings" panose="05000000000000000000" pitchFamily="2" charset="2"/>
              <a:buChar char="§"/>
            </a:pPr>
            <a:endParaRPr lang="en-US" sz="1100" dirty="0">
              <a:solidFill>
                <a:srgbClr val="0D0D0D"/>
              </a:solidFill>
              <a:highlight>
                <a:srgbClr val="FFFFFF"/>
              </a:highlight>
            </a:endParaRPr>
          </a:p>
          <a:p>
            <a:pPr marL="282575" indent="-171450" algn="just">
              <a:buFont typeface="Wingdings" panose="05000000000000000000" pitchFamily="2" charset="2"/>
              <a:buChar char="§"/>
            </a:pPr>
            <a:r>
              <a:rPr lang="en-US" sz="1100" dirty="0">
                <a:solidFill>
                  <a:srgbClr val="0D0D0D"/>
                </a:solidFill>
                <a:highlight>
                  <a:srgbClr val="FFFFFF"/>
                </a:highlight>
              </a:rPr>
              <a:t>Practical Applications:</a:t>
            </a:r>
          </a:p>
          <a:p>
            <a:pPr marL="282575" indent="-171450" algn="just"/>
            <a:r>
              <a:rPr lang="en-US" sz="1100" dirty="0">
                <a:solidFill>
                  <a:srgbClr val="0D0D0D"/>
                </a:solidFill>
                <a:highlight>
                  <a:srgbClr val="FFFFFF"/>
                </a:highlight>
              </a:rPr>
              <a:t>	The code's solution to the robot traversal problem has practical applications in robotics, gaming, and logistics, where pathfinding in grid-based environments is common. Understanding and implementing BFS algorithms are valuable skills for solving various traversal and search problems in computer science and engineering domains.</a:t>
            </a:r>
            <a:endParaRPr lang="en-US" sz="1100" u="sng" dirty="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7. SUMMARY</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mj-lt"/>
                <a:ea typeface="Arial" panose="020B0604020202020204" pitchFamily="34" charset="0"/>
              </a:rPr>
              <a:t>In summary, this lab report presented a Python program implementing a robot's traversal on a 2D plane using the BFS (Breadth-First Search) algorithm to reach a destination point while printing the path taken. The code effectively demonstrated the application of BFS in solving traversal problems on grid-based environments. By utilizing parent state information and efficient data structures, such as deque, the program efficiently reconstructed the path traversed by the robot. This implementation showcased the principles of graph traversal and pathfinding algorithms, emphasizing clarity, efficiency, and adaptability in addressing similar problems.</a:t>
            </a:r>
            <a:endParaRPr lang="en-US" sz="1100" dirty="0">
              <a:solidFill>
                <a:srgbClr val="0D0D0D"/>
              </a:solidFill>
              <a:effectLst/>
              <a:latin typeface="Segoe UI" panose="020B0502040204020203" pitchFamily="34" charset="0"/>
              <a:ea typeface="Arial" panose="020B0604020202020204" pitchFamily="34" charset="0"/>
            </a:endParaRP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pPr algn="just"/>
            <a:endParaRPr lang="en-US" sz="1100" dirty="0"/>
          </a:p>
        </p:txBody>
      </p:sp>
    </p:spTree>
    <p:extLst>
      <p:ext uri="{BB962C8B-B14F-4D97-AF65-F5344CB8AC3E}">
        <p14:creationId xmlns:p14="http://schemas.microsoft.com/office/powerpoint/2010/main" val="622442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1057</TotalTime>
  <Words>1248</Words>
  <Application>Microsoft Office PowerPoint</Application>
  <PresentationFormat>A4 Paper (210x297 mm)</PresentationFormat>
  <Paragraphs>122</Paragraphs>
  <Slides>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vt:i4>
      </vt:variant>
    </vt:vector>
  </HeadingPairs>
  <TitlesOfParts>
    <vt:vector size="18" baseType="lpstr">
      <vt:lpstr>Aptos</vt:lpstr>
      <vt:lpstr>Arial</vt:lpstr>
      <vt:lpstr>Calibri</vt:lpstr>
      <vt:lpstr>Cambria</vt:lpstr>
      <vt:lpstr>Courier New</vt:lpstr>
      <vt:lpstr>Segoe UI</vt:lpstr>
      <vt:lpstr>Segoe UI Semibold</vt:lpstr>
      <vt:lpstr>Söhne</vt:lpstr>
      <vt:lpstr>Söhne Mono</vt:lpstr>
      <vt:lpstr>Times New Roman</vt:lpstr>
      <vt:lpstr>Verdana</vt:lpstr>
      <vt:lpstr>Wingdings</vt:lpstr>
      <vt:lpstr>Office Theme</vt:lpstr>
      <vt:lpstr>Green University of Bangladesh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Luthfa Bushra</cp:lastModifiedBy>
  <cp:revision>202</cp:revision>
  <dcterms:created xsi:type="dcterms:W3CDTF">2021-12-01T04:21:00Z</dcterms:created>
  <dcterms:modified xsi:type="dcterms:W3CDTF">2024-03-17T17:13:50Z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