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7"/>
  </p:handoutMasterIdLst>
  <p:sldIdLst>
    <p:sldId id="256" r:id="rId2"/>
    <p:sldId id="259" r:id="rId3"/>
    <p:sldId id="257" r:id="rId4"/>
    <p:sldId id="261" r:id="rId5"/>
  </p:sldIdLst>
  <p:sldSz cx="6858000" cy="9906000" type="A4"/>
  <p:notesSz cx="68580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1555" y="-150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2295E7-3029-4610-A484-737538A5FEE2}"/>
              </a:ext>
            </a:extLst>
          </p:cNvPr>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B15D18-E91B-4FB6-9C9A-CFAE854747BF}"/>
              </a:ext>
            </a:extLst>
          </p:cNvPr>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0367031E-2F65-4B49-9A18-1F0F8A188ECF}" type="datetimeFigureOut">
              <a:rPr lang="en-US" smtClean="0"/>
              <a:t>01-Apr-24</a:t>
            </a:fld>
            <a:endParaRPr lang="en-US"/>
          </a:p>
        </p:txBody>
      </p:sp>
      <p:sp>
        <p:nvSpPr>
          <p:cNvPr id="4" name="Footer Placeholder 3">
            <a:extLst>
              <a:ext uri="{FF2B5EF4-FFF2-40B4-BE49-F238E27FC236}">
                <a16:creationId xmlns:a16="http://schemas.microsoft.com/office/drawing/2014/main" id="{EFB64B12-2D7F-44FE-A553-0DB20FD0AB84}"/>
              </a:ext>
            </a:extLst>
          </p:cNvPr>
          <p:cNvSpPr>
            <a:spLocks noGrp="1"/>
          </p:cNvSpPr>
          <p:nvPr>
            <p:ph type="ftr" sz="quarter" idx="2"/>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8AEF68-F514-4F2A-B4F8-20FFAA0B3EDD}"/>
              </a:ext>
            </a:extLst>
          </p:cNvPr>
          <p:cNvSpPr>
            <a:spLocks noGrp="1"/>
          </p:cNvSpPr>
          <p:nvPr>
            <p:ph type="sldNum" sz="quarter" idx="3"/>
          </p:nvPr>
        </p:nvSpPr>
        <p:spPr>
          <a:xfrm>
            <a:off x="3884613" y="9409113"/>
            <a:ext cx="2971800" cy="496887"/>
          </a:xfrm>
          <a:prstGeom prst="rect">
            <a:avLst/>
          </a:prstGeom>
        </p:spPr>
        <p:txBody>
          <a:bodyPr vert="horz" lIns="91440" tIns="45720" rIns="91440" bIns="45720" rtlCol="0" anchor="b"/>
          <a:lstStyle>
            <a:lvl1pPr algn="r">
              <a:defRPr sz="1200"/>
            </a:lvl1pPr>
          </a:lstStyle>
          <a:p>
            <a:fld id="{954E6915-1759-468C-9C7D-6CBC9B6E5722}" type="slidenum">
              <a:rPr lang="en-US" smtClean="0"/>
              <a:t>‹#›</a:t>
            </a:fld>
            <a:endParaRPr lang="en-US"/>
          </a:p>
        </p:txBody>
      </p:sp>
    </p:spTree>
    <p:extLst>
      <p:ext uri="{BB962C8B-B14F-4D97-AF65-F5344CB8AC3E}">
        <p14:creationId xmlns:p14="http://schemas.microsoft.com/office/powerpoint/2010/main" val="1320268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C80D2142-5855-42E8-823D-8CCDE2D2A38C}" type="datetimeFigureOut">
              <a:rPr lang="en-US" smtClean="0"/>
              <a:t>01-Apr-24</a:t>
            </a:fld>
            <a:endParaRPr lang="en-US"/>
          </a:p>
        </p:txBody>
      </p:sp>
      <p:sp>
        <p:nvSpPr>
          <p:cNvPr id="4" name="Slide Image Placeholder 3"/>
          <p:cNvSpPr>
            <a:spLocks noGrp="1" noRot="1" noChangeAspect="1"/>
          </p:cNvSpPr>
          <p:nvPr>
            <p:ph type="sldImg" idx="2"/>
          </p:nvPr>
        </p:nvSpPr>
        <p:spPr>
          <a:xfrm>
            <a:off x="2271713" y="1238250"/>
            <a:ext cx="2314575"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67263"/>
            <a:ext cx="5486400" cy="39004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09113"/>
            <a:ext cx="2971800" cy="496887"/>
          </a:xfrm>
          <a:prstGeom prst="rect">
            <a:avLst/>
          </a:prstGeom>
        </p:spPr>
        <p:txBody>
          <a:bodyPr vert="horz" lIns="91440" tIns="45720" rIns="91440" bIns="45720" rtlCol="0" anchor="b"/>
          <a:lstStyle>
            <a:lvl1pPr algn="r">
              <a:defRPr sz="1200"/>
            </a:lvl1pPr>
          </a:lstStyle>
          <a:p>
            <a:fld id="{1496F2F3-62B2-4EAB-8E94-727BE980C536}" type="slidenum">
              <a:rPr lang="en-US" smtClean="0"/>
              <a:t>‹#›</a:t>
            </a:fld>
            <a:endParaRPr lang="en-US"/>
          </a:p>
        </p:txBody>
      </p:sp>
    </p:spTree>
    <p:extLst>
      <p:ext uri="{BB962C8B-B14F-4D97-AF65-F5344CB8AC3E}">
        <p14:creationId xmlns:p14="http://schemas.microsoft.com/office/powerpoint/2010/main" val="5598467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4</a:t>
            </a:fld>
            <a:endParaRPr lang="en-US"/>
          </a:p>
        </p:txBody>
      </p:sp>
    </p:spTree>
    <p:extLst>
      <p:ext uri="{BB962C8B-B14F-4D97-AF65-F5344CB8AC3E}">
        <p14:creationId xmlns:p14="http://schemas.microsoft.com/office/powerpoint/2010/main" val="428449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3070860"/>
            <a:ext cx="5829300" cy="208025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547360"/>
            <a:ext cx="4800600" cy="2476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A2ECF3-20D8-4492-9DAF-E5F84ACC8B93}" type="datetime1">
              <a:rPr lang="en-US" smtClean="0"/>
              <a:t>01-Apr-24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99A429-D95A-4988-8AC1-97E86653D797}" type="datetime1">
              <a:rPr lang="en-US" smtClean="0"/>
              <a:t>01-Apr-24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sz="half" idx="2"/>
          </p:nvPr>
        </p:nvSpPr>
        <p:spPr>
          <a:xfrm>
            <a:off x="342900" y="2278380"/>
            <a:ext cx="298323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8380"/>
            <a:ext cx="2983230" cy="653796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9A1B367-CFB7-4DA8-9FD5-400B8F338BBD}" type="datetime1">
              <a:rPr lang="en-US" smtClean="0"/>
              <a:t>01-Apr-24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501642C-86C2-430E-8624-1857125FD2F2}" type="datetime1">
              <a:rPr lang="en-US" smtClean="0"/>
              <a:t>01-Apr-24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C178ECC-6E01-4D2A-BB20-91516C7E44BA}" type="datetime1">
              <a:rPr lang="en-US" smtClean="0"/>
              <a:t>01-Apr-24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29892" y="1600580"/>
            <a:ext cx="3998214" cy="360680"/>
          </a:xfrm>
          <a:prstGeom prst="rect">
            <a:avLst/>
          </a:prstGeom>
        </p:spPr>
        <p:txBody>
          <a:bodyPr wrap="square" lIns="0" tIns="0" rIns="0" bIns="0">
            <a:spAutoFit/>
          </a:bodyPr>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a:xfrm>
            <a:off x="342900" y="2278380"/>
            <a:ext cx="617220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31720" y="9212580"/>
            <a:ext cx="2194560" cy="4953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9212580"/>
            <a:ext cx="1577340" cy="495300"/>
          </a:xfrm>
          <a:prstGeom prst="rect">
            <a:avLst/>
          </a:prstGeom>
        </p:spPr>
        <p:txBody>
          <a:bodyPr wrap="square" lIns="0" tIns="0" rIns="0" bIns="0">
            <a:spAutoFit/>
          </a:bodyPr>
          <a:lstStyle>
            <a:lvl1pPr algn="l">
              <a:defRPr>
                <a:solidFill>
                  <a:schemeClr val="tx1">
                    <a:tint val="75000"/>
                  </a:schemeClr>
                </a:solidFill>
              </a:defRPr>
            </a:lvl1pPr>
          </a:lstStyle>
          <a:p>
            <a:fld id="{3287B639-15FA-495F-A080-22363F8B8E59}" type="datetime1">
              <a:rPr lang="en-US" smtClean="0"/>
              <a:t>01-Apr-24</a:t>
            </a:fld>
            <a:endParaRPr lang="en-US"/>
          </a:p>
        </p:txBody>
      </p:sp>
      <p:sp>
        <p:nvSpPr>
          <p:cNvPr id="6" name="Holder 6"/>
          <p:cNvSpPr>
            <a:spLocks noGrp="1"/>
          </p:cNvSpPr>
          <p:nvPr>
            <p:ph type="sldNum" sz="quarter" idx="7"/>
          </p:nvPr>
        </p:nvSpPr>
        <p:spPr>
          <a:xfrm>
            <a:off x="4937760" y="9212580"/>
            <a:ext cx="1577340" cy="4953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0338" y="914400"/>
            <a:ext cx="3997325" cy="289182"/>
          </a:xfrm>
          <a:prstGeom prst="rect">
            <a:avLst/>
          </a:prstGeom>
        </p:spPr>
        <p:txBody>
          <a:bodyPr vert="horz" wrap="square" lIns="0" tIns="12065" rIns="0" bIns="0" rtlCol="0">
            <a:spAutoFit/>
          </a:bodyPr>
          <a:lstStyle/>
          <a:p>
            <a:pPr marL="12700" algn="ctr">
              <a:lnSpc>
                <a:spcPct val="100000"/>
              </a:lnSpc>
              <a:spcBef>
                <a:spcPts val="95"/>
              </a:spcBef>
            </a:pPr>
            <a:r>
              <a:rPr sz="1800" spc="-10" dirty="0"/>
              <a:t>Green</a:t>
            </a:r>
            <a:r>
              <a:rPr sz="1800" dirty="0"/>
              <a:t> </a:t>
            </a:r>
            <a:r>
              <a:rPr sz="1800" spc="-5" dirty="0"/>
              <a:t>University </a:t>
            </a:r>
            <a:r>
              <a:rPr sz="1800" spc="-25" dirty="0"/>
              <a:t>of</a:t>
            </a:r>
            <a:r>
              <a:rPr sz="1800" spc="-15" dirty="0"/>
              <a:t> </a:t>
            </a:r>
            <a:r>
              <a:rPr sz="1800" spc="-5" dirty="0"/>
              <a:t>Bangladesh</a:t>
            </a:r>
          </a:p>
        </p:txBody>
      </p:sp>
      <p:pic>
        <p:nvPicPr>
          <p:cNvPr id="4" name="object 4"/>
          <p:cNvPicPr/>
          <p:nvPr/>
        </p:nvPicPr>
        <p:blipFill>
          <a:blip r:embed="rId2" cstate="print"/>
          <a:stretch>
            <a:fillRect/>
          </a:stretch>
        </p:blipFill>
        <p:spPr>
          <a:xfrm>
            <a:off x="3064315" y="152400"/>
            <a:ext cx="729371" cy="705210"/>
          </a:xfrm>
          <a:prstGeom prst="rect">
            <a:avLst/>
          </a:prstGeom>
        </p:spPr>
      </p:pic>
      <p:sp>
        <p:nvSpPr>
          <p:cNvPr id="8" name="TextBox 7">
            <a:extLst>
              <a:ext uri="{FF2B5EF4-FFF2-40B4-BE49-F238E27FC236}">
                <a16:creationId xmlns:a16="http://schemas.microsoft.com/office/drawing/2014/main" id="{36AF41B4-5832-486B-8C02-0DBD93140D7D}"/>
              </a:ext>
            </a:extLst>
          </p:cNvPr>
          <p:cNvSpPr txBox="1"/>
          <p:nvPr/>
        </p:nvSpPr>
        <p:spPr>
          <a:xfrm>
            <a:off x="1049985" y="1319922"/>
            <a:ext cx="4785477" cy="738664"/>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Department of Computer Science and Engineering (CSE)</a:t>
            </a:r>
          </a:p>
          <a:p>
            <a:pPr algn="ctr"/>
            <a:r>
              <a:rPr lang="en-US" sz="1400" dirty="0">
                <a:latin typeface="Cambria" panose="02040503050406030204" pitchFamily="18" charset="0"/>
                <a:ea typeface="Cambria" panose="02040503050406030204" pitchFamily="18" charset="0"/>
              </a:rPr>
              <a:t>Faculty of Sciences and Engineering</a:t>
            </a:r>
          </a:p>
          <a:p>
            <a:pPr algn="ctr"/>
            <a:r>
              <a:rPr lang="en-US" sz="1400" dirty="0">
                <a:latin typeface="Cambria" panose="02040503050406030204" pitchFamily="18" charset="0"/>
                <a:ea typeface="Cambria" panose="02040503050406030204" pitchFamily="18" charset="0"/>
              </a:rPr>
              <a:t>Spring 2024, B.Sc. in CSE (DAY)</a:t>
            </a:r>
          </a:p>
        </p:txBody>
      </p:sp>
      <p:sp>
        <p:nvSpPr>
          <p:cNvPr id="9" name="TextBox 8">
            <a:extLst>
              <a:ext uri="{FF2B5EF4-FFF2-40B4-BE49-F238E27FC236}">
                <a16:creationId xmlns:a16="http://schemas.microsoft.com/office/drawing/2014/main" id="{1AFFEC96-4D28-49B7-95A7-97E5F1EF6DA7}"/>
              </a:ext>
            </a:extLst>
          </p:cNvPr>
          <p:cNvSpPr txBox="1"/>
          <p:nvPr/>
        </p:nvSpPr>
        <p:spPr>
          <a:xfrm>
            <a:off x="1066815" y="2339370"/>
            <a:ext cx="4724370" cy="954107"/>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Lab Report NO # 03</a:t>
            </a:r>
          </a:p>
          <a:p>
            <a:pPr algn="ctr"/>
            <a:endParaRPr lang="en-US" sz="1400" b="1" dirty="0">
              <a:latin typeface="Cambria" panose="02040503050406030204" pitchFamily="18" charset="0"/>
              <a:ea typeface="Cambria" panose="02040503050406030204" pitchFamily="18" charset="0"/>
            </a:endParaRPr>
          </a:p>
          <a:p>
            <a:pPr algn="ctr"/>
            <a:r>
              <a:rPr lang="en-US" sz="1400" b="1" dirty="0">
                <a:latin typeface="Cambria" panose="02040503050406030204" pitchFamily="18" charset="0"/>
                <a:ea typeface="Cambria" panose="02040503050406030204" pitchFamily="18" charset="0"/>
              </a:rPr>
              <a:t>Course Title: Artificial Intelligence Lab</a:t>
            </a:r>
          </a:p>
          <a:p>
            <a:pPr algn="ctr"/>
            <a:r>
              <a:rPr lang="en-US" sz="1400" b="1" dirty="0">
                <a:latin typeface="Cambria" panose="02040503050406030204" pitchFamily="18" charset="0"/>
                <a:ea typeface="Cambria" panose="02040503050406030204" pitchFamily="18" charset="0"/>
              </a:rPr>
              <a:t>Course Code: CSE 316		Section: CSE 213 – D1</a:t>
            </a:r>
          </a:p>
        </p:txBody>
      </p:sp>
      <p:graphicFrame>
        <p:nvGraphicFramePr>
          <p:cNvPr id="12" name="Table 11">
            <a:extLst>
              <a:ext uri="{FF2B5EF4-FFF2-40B4-BE49-F238E27FC236}">
                <a16:creationId xmlns:a16="http://schemas.microsoft.com/office/drawing/2014/main" id="{88296518-AB27-4390-9BC8-5DE7A7559DEC}"/>
              </a:ext>
            </a:extLst>
          </p:cNvPr>
          <p:cNvGraphicFramePr>
            <a:graphicFrameLocks noGrp="1"/>
          </p:cNvGraphicFramePr>
          <p:nvPr>
            <p:extLst>
              <p:ext uri="{D42A27DB-BD31-4B8C-83A1-F6EECF244321}">
                <p14:modId xmlns:p14="http://schemas.microsoft.com/office/powerpoint/2010/main" val="3281530766"/>
              </p:ext>
            </p:extLst>
          </p:nvPr>
        </p:nvGraphicFramePr>
        <p:xfrm>
          <a:off x="457200" y="5775959"/>
          <a:ext cx="6077970" cy="777240"/>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215444">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Student Details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Name</a:t>
                      </a: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ID</a:t>
                      </a:r>
                    </a:p>
                  </a:txBody>
                  <a:tcPr anchor="ctr"/>
                </a:tc>
                <a:extLst>
                  <a:ext uri="{0D108BD9-81ED-4DB2-BD59-A6C34878D82A}">
                    <a16:rowId xmlns:a16="http://schemas.microsoft.com/office/drawing/2014/main" val="436934511"/>
                  </a:ext>
                </a:extLst>
              </a:tr>
              <a:tr h="215444">
                <a:tc>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Md. Shahidul Islam Prodhan</a:t>
                      </a:r>
                    </a:p>
                  </a:txBody>
                  <a:tcPr anchor="ctr"/>
                </a:tc>
                <a:tc>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213902017</a:t>
                      </a:r>
                    </a:p>
                  </a:txBody>
                  <a:tcPr anchor="ctr"/>
                </a:tc>
                <a:extLst>
                  <a:ext uri="{0D108BD9-81ED-4DB2-BD59-A6C34878D82A}">
                    <a16:rowId xmlns:a16="http://schemas.microsoft.com/office/drawing/2014/main" val="1336295084"/>
                  </a:ext>
                </a:extLst>
              </a:tr>
            </a:tbl>
          </a:graphicData>
        </a:graphic>
      </p:graphicFrame>
      <p:graphicFrame>
        <p:nvGraphicFramePr>
          <p:cNvPr id="14" name="Table 13">
            <a:extLst>
              <a:ext uri="{FF2B5EF4-FFF2-40B4-BE49-F238E27FC236}">
                <a16:creationId xmlns:a16="http://schemas.microsoft.com/office/drawing/2014/main" id="{896ABBD9-7A95-4313-9E7B-75240961AFBE}"/>
              </a:ext>
            </a:extLst>
          </p:cNvPr>
          <p:cNvGraphicFramePr>
            <a:graphicFrameLocks noGrp="1"/>
          </p:cNvGraphicFramePr>
          <p:nvPr>
            <p:extLst>
              <p:ext uri="{D42A27DB-BD31-4B8C-83A1-F6EECF244321}">
                <p14:modId xmlns:p14="http://schemas.microsoft.com/office/powerpoint/2010/main" val="799239106"/>
              </p:ext>
            </p:extLst>
          </p:nvPr>
        </p:nvGraphicFramePr>
        <p:xfrm>
          <a:off x="457200" y="6781799"/>
          <a:ext cx="6077970" cy="1112520"/>
        </p:xfrm>
        <a:graphic>
          <a:graphicData uri="http://schemas.openxmlformats.org/drawingml/2006/table">
            <a:tbl>
              <a:tblPr firstRow="1" bandRow="1">
                <a:tableStyleId>{5940675A-B579-460E-94D1-54222C63F5DA}</a:tableStyleId>
              </a:tblPr>
              <a:tblGrid>
                <a:gridCol w="6077970">
                  <a:extLst>
                    <a:ext uri="{9D8B030D-6E8A-4147-A177-3AD203B41FA5}">
                      <a16:colId xmlns:a16="http://schemas.microsoft.com/office/drawing/2014/main" val="3126370189"/>
                    </a:ext>
                  </a:extLst>
                </a:gridCol>
              </a:tblGrid>
              <a:tr h="370840">
                <a:tc>
                  <a:txBody>
                    <a:bodyPr/>
                    <a:lstStyle/>
                    <a:p>
                      <a:r>
                        <a:rPr lang="en-US" sz="1100" b="1" dirty="0">
                          <a:latin typeface="Verdana" panose="020B0604030504040204" pitchFamily="34" charset="0"/>
                          <a:ea typeface="Verdana" panose="020B0604030504040204" pitchFamily="34" charset="0"/>
                        </a:rPr>
                        <a:t>Lab Assigned Date: </a:t>
                      </a:r>
                      <a:r>
                        <a:rPr lang="en-US" sz="1100" b="0" dirty="0">
                          <a:latin typeface="Verdana" panose="020B0604030504040204" pitchFamily="34" charset="0"/>
                          <a:ea typeface="Verdana" panose="020B0604030504040204" pitchFamily="34" charset="0"/>
                        </a:rPr>
                        <a:t>20</a:t>
                      </a:r>
                      <a:r>
                        <a:rPr lang="en-US" sz="1100" b="0" baseline="30000" dirty="0">
                          <a:latin typeface="Verdana" panose="020B0604030504040204" pitchFamily="34" charset="0"/>
                          <a:ea typeface="Verdana" panose="020B0604030504040204" pitchFamily="34" charset="0"/>
                        </a:rPr>
                        <a:t>th</a:t>
                      </a:r>
                      <a:r>
                        <a:rPr lang="en-US" sz="1100" b="0" dirty="0">
                          <a:latin typeface="Verdana" panose="020B0604030504040204" pitchFamily="34" charset="0"/>
                          <a:ea typeface="Verdana" panose="020B0604030504040204" pitchFamily="34" charset="0"/>
                        </a:rPr>
                        <a:t> March 2024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2041023"/>
                  </a:ext>
                </a:extLst>
              </a:tr>
              <a:tr h="370840">
                <a:tc>
                  <a:txBody>
                    <a:bodyPr/>
                    <a:lstStyle/>
                    <a:p>
                      <a:r>
                        <a:rPr lang="en-US" sz="1100" b="1" dirty="0">
                          <a:latin typeface="Verdana" panose="020B0604030504040204" pitchFamily="34" charset="0"/>
                          <a:ea typeface="Verdana" panose="020B0604030504040204" pitchFamily="34" charset="0"/>
                        </a:rPr>
                        <a:t>Submission Date: </a:t>
                      </a:r>
                      <a:r>
                        <a:rPr lang="en-US" sz="1100" b="0" dirty="0">
                          <a:latin typeface="Verdana" panose="020B0604030504040204" pitchFamily="34" charset="0"/>
                          <a:ea typeface="Verdana" panose="020B0604030504040204" pitchFamily="34" charset="0"/>
                        </a:rPr>
                        <a:t>1</a:t>
                      </a:r>
                      <a:r>
                        <a:rPr lang="en-US" sz="1100" b="0" baseline="30000" dirty="0">
                          <a:latin typeface="Verdana" panose="020B0604030504040204" pitchFamily="34" charset="0"/>
                          <a:ea typeface="Verdana" panose="020B0604030504040204" pitchFamily="34" charset="0"/>
                        </a:rPr>
                        <a:t>st</a:t>
                      </a:r>
                      <a:r>
                        <a:rPr lang="en-US" sz="1100" b="0" dirty="0">
                          <a:latin typeface="Verdana" panose="020B0604030504040204" pitchFamily="34" charset="0"/>
                          <a:ea typeface="Verdana" panose="020B0604030504040204" pitchFamily="34" charset="0"/>
                        </a:rPr>
                        <a:t> April 2024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526959"/>
                  </a:ext>
                </a:extLst>
              </a:tr>
              <a:tr h="370840">
                <a:tc>
                  <a:txBody>
                    <a:bodyPr/>
                    <a:lstStyle/>
                    <a:p>
                      <a:r>
                        <a:rPr lang="en-US" sz="1100" b="1" dirty="0">
                          <a:latin typeface="Verdana" panose="020B0604030504040204" pitchFamily="34" charset="0"/>
                          <a:ea typeface="Verdana" panose="020B0604030504040204" pitchFamily="34" charset="0"/>
                        </a:rPr>
                        <a:t>Course Teacher’s Name: </a:t>
                      </a:r>
                      <a:r>
                        <a:rPr lang="en-US" sz="1100" b="0" i="0" dirty="0">
                          <a:solidFill>
                            <a:schemeClr val="tx1"/>
                          </a:solidFill>
                          <a:effectLst/>
                          <a:latin typeface="Verdana" panose="020B0604030504040204" pitchFamily="34" charset="0"/>
                          <a:ea typeface="Verdana" panose="020B0604030504040204" pitchFamily="34" charset="0"/>
                          <a:cs typeface="+mn-cs"/>
                        </a:rPr>
                        <a:t>Fairuz </a:t>
                      </a:r>
                      <a:r>
                        <a:rPr lang="en-US" sz="1100" b="0" i="0" dirty="0" err="1">
                          <a:solidFill>
                            <a:schemeClr val="tx1"/>
                          </a:solidFill>
                          <a:effectLst/>
                          <a:latin typeface="Verdana" panose="020B0604030504040204" pitchFamily="34" charset="0"/>
                          <a:ea typeface="Verdana" panose="020B0604030504040204" pitchFamily="34" charset="0"/>
                          <a:cs typeface="+mn-cs"/>
                        </a:rPr>
                        <a:t>Shaiara</a:t>
                      </a:r>
                      <a:r>
                        <a:rPr lang="en-US" sz="1100" b="0" i="0" dirty="0">
                          <a:solidFill>
                            <a:schemeClr val="tx1"/>
                          </a:solidFill>
                          <a:effectLst/>
                          <a:latin typeface="Verdana" panose="020B0604030504040204" pitchFamily="34" charset="0"/>
                          <a:ea typeface="Verdana" panose="020B0604030504040204" pitchFamily="34" charset="0"/>
                          <a:cs typeface="+mn-cs"/>
                        </a:rPr>
                        <a:t>, Lecturer</a:t>
                      </a:r>
                      <a:endParaRPr lang="en-US" sz="1100" b="0"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1108089"/>
                  </a:ext>
                </a:extLst>
              </a:tr>
            </a:tbl>
          </a:graphicData>
        </a:graphic>
      </p:graphicFrame>
      <p:sp>
        <p:nvSpPr>
          <p:cNvPr id="15" name="TextBox 14">
            <a:extLst>
              <a:ext uri="{FF2B5EF4-FFF2-40B4-BE49-F238E27FC236}">
                <a16:creationId xmlns:a16="http://schemas.microsoft.com/office/drawing/2014/main" id="{08831DCA-57FB-4C1F-B8A4-BB6E3B50FD52}"/>
              </a:ext>
            </a:extLst>
          </p:cNvPr>
          <p:cNvSpPr txBox="1"/>
          <p:nvPr/>
        </p:nvSpPr>
        <p:spPr>
          <a:xfrm>
            <a:off x="1126927" y="7983378"/>
            <a:ext cx="4604146" cy="246221"/>
          </a:xfrm>
          <a:prstGeom prst="rect">
            <a:avLst/>
          </a:prstGeom>
          <a:noFill/>
        </p:spPr>
        <p:txBody>
          <a:bodyPr wrap="none" rtlCol="0">
            <a:spAutoFit/>
          </a:bodyPr>
          <a:lstStyle/>
          <a:p>
            <a:r>
              <a:rPr lang="en-US" sz="1000" b="1" dirty="0">
                <a:latin typeface="Verdana" panose="020B0604030504040204" pitchFamily="34" charset="0"/>
                <a:ea typeface="Verdana" panose="020B0604030504040204" pitchFamily="34" charset="0"/>
                <a:cs typeface="Times New Roman" panose="02020603050405020304" pitchFamily="18" charset="0"/>
              </a:rPr>
              <a:t>[For Teacher’s use only: </a:t>
            </a:r>
            <a:r>
              <a:rPr lang="en-US" sz="1000" b="1" dirty="0">
                <a:solidFill>
                  <a:schemeClr val="tx2">
                    <a:lumMod val="75000"/>
                  </a:schemeClr>
                </a:solidFill>
                <a:latin typeface="Verdana" panose="020B0604030504040204" pitchFamily="34" charset="0"/>
                <a:ea typeface="Verdana" panose="020B0604030504040204" pitchFamily="34" charset="0"/>
                <a:cs typeface="Times New Roman" panose="02020603050405020304" pitchFamily="18" charset="0"/>
              </a:rPr>
              <a:t>Don’t write anything inside this box</a:t>
            </a:r>
            <a:r>
              <a:rPr lang="en-US" sz="1000" b="1" dirty="0">
                <a:latin typeface="Verdana" panose="020B0604030504040204" pitchFamily="34" charset="0"/>
                <a:ea typeface="Verdan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3AB1B9C2-540B-4D82-B236-FE97A560DE60}"/>
              </a:ext>
            </a:extLst>
          </p:cNvPr>
          <p:cNvGraphicFramePr>
            <a:graphicFrameLocks noGrp="1"/>
          </p:cNvGraphicFramePr>
          <p:nvPr>
            <p:extLst>
              <p:ext uri="{D42A27DB-BD31-4B8C-83A1-F6EECF244321}">
                <p14:modId xmlns:p14="http://schemas.microsoft.com/office/powerpoint/2010/main" val="4254380361"/>
              </p:ext>
            </p:extLst>
          </p:nvPr>
        </p:nvGraphicFramePr>
        <p:xfrm>
          <a:off x="457200" y="8229599"/>
          <a:ext cx="6077970" cy="1219201"/>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346365">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Lab Report Status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346365">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Marks: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Signature:</a:t>
                      </a:r>
                    </a:p>
                  </a:txBody>
                  <a:tcPr anchor="ctr"/>
                </a:tc>
                <a:extLst>
                  <a:ext uri="{0D108BD9-81ED-4DB2-BD59-A6C34878D82A}">
                    <a16:rowId xmlns:a16="http://schemas.microsoft.com/office/drawing/2014/main" val="436934511"/>
                  </a:ext>
                </a:extLst>
              </a:tr>
              <a:tr h="526471">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Comments: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Date:</a:t>
                      </a:r>
                    </a:p>
                  </a:txBody>
                  <a:tcPr anchor="ctr"/>
                </a:tc>
                <a:extLst>
                  <a:ext uri="{0D108BD9-81ED-4DB2-BD59-A6C34878D82A}">
                    <a16:rowId xmlns:a16="http://schemas.microsoft.com/office/drawing/2014/main" val="1336295084"/>
                  </a:ext>
                </a:extLst>
              </a:tr>
            </a:tbl>
          </a:graphicData>
        </a:graphic>
      </p:graphicFrame>
      <p:sp>
        <p:nvSpPr>
          <p:cNvPr id="7" name="TextBox 6">
            <a:extLst>
              <a:ext uri="{FF2B5EF4-FFF2-40B4-BE49-F238E27FC236}">
                <a16:creationId xmlns:a16="http://schemas.microsoft.com/office/drawing/2014/main" id="{15353AE5-E751-E4C5-EF41-7E632EF42B5A}"/>
              </a:ext>
            </a:extLst>
          </p:cNvPr>
          <p:cNvSpPr txBox="1"/>
          <p:nvPr/>
        </p:nvSpPr>
        <p:spPr>
          <a:xfrm>
            <a:off x="457200" y="3581400"/>
            <a:ext cx="6077970" cy="1384995"/>
          </a:xfrm>
          <a:prstGeom prst="rect">
            <a:avLst/>
          </a:prstGeom>
          <a:noFill/>
        </p:spPr>
        <p:txBody>
          <a:bodyPr wrap="square" rtlCol="0">
            <a:spAutoFit/>
          </a:bodyPr>
          <a:lstStyle/>
          <a:p>
            <a:pPr algn="just"/>
            <a:r>
              <a:rPr lang="en-US" sz="1200" b="1" u="sng" dirty="0"/>
              <a:t>Problems / Tasks / Domains:</a:t>
            </a:r>
          </a:p>
          <a:p>
            <a:pPr algn="just"/>
            <a:endParaRPr lang="en-US" sz="1200" dirty="0"/>
          </a:p>
          <a:p>
            <a:pPr algn="just"/>
            <a:endParaRPr lang="en-US" sz="1200" dirty="0"/>
          </a:p>
          <a:p>
            <a:pPr algn="just"/>
            <a:r>
              <a:rPr lang="en-US" sz="1200" dirty="0"/>
              <a:t>Write a program to perform DFS traversal on a 2D plane by taking the user input of grid size N. After that generate N×N matrix and place the obstacles randomly. Now print the matrix and take user input of starting and goal state, find the path from source to destination using DFS.</a:t>
            </a:r>
          </a:p>
          <a:p>
            <a:pPr algn="just"/>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CB8EA8-88CB-085F-E1BF-DDD383B6E9F0}"/>
              </a:ext>
            </a:extLst>
          </p:cNvPr>
          <p:cNvSpPr>
            <a:spLocks noGrp="1"/>
          </p:cNvSpPr>
          <p:nvPr>
            <p:ph type="body" idx="1"/>
          </p:nvPr>
        </p:nvSpPr>
        <p:spPr>
          <a:xfrm>
            <a:off x="685800" y="609600"/>
            <a:ext cx="5486400" cy="7922169"/>
          </a:xfrm>
        </p:spPr>
        <p:txBody>
          <a:bodyPr/>
          <a:lstStyle/>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1. TITLE OF THE LAB REPORT EXPERIMENT</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b="1" u="none" strike="noStrike" dirty="0">
                <a:effectLst/>
                <a:latin typeface="Aptos" panose="020B0004020202020204" pitchFamily="34" charset="0"/>
                <a:ea typeface="Times New Roman" panose="02020603050405020304" pitchFamily="18" charset="0"/>
                <a:cs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t>Implement Depth-First Search.</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100" dirty="0">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2. OBJECTIVES/AIM</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effectLst/>
                <a:latin typeface="Calibri" panose="020F0502020204030204" pitchFamily="34" charset="0"/>
                <a:ea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effectLst/>
                <a:latin typeface="Calibri" panose="020F0502020204030204" pitchFamily="34" charset="0"/>
                <a:ea typeface="Times New Roman" panose="02020603050405020304" pitchFamily="18" charset="0"/>
              </a:rPr>
              <a:t>The primary objectives of this </a:t>
            </a:r>
            <a:r>
              <a:rPr lang="en-US" sz="1100" dirty="0">
                <a:latin typeface="Calibri" panose="020F0502020204030204" pitchFamily="34" charset="0"/>
                <a:ea typeface="Times New Roman" panose="02020603050405020304" pitchFamily="18" charset="0"/>
              </a:rPr>
              <a:t>lab is -</a:t>
            </a:r>
          </a:p>
          <a:p>
            <a:pPr marL="171450" marR="0" indent="-171450" algn="just">
              <a:lnSpc>
                <a:spcPct val="115000"/>
              </a:lnSpc>
              <a:spcBef>
                <a:spcPts val="0"/>
              </a:spcBef>
              <a:spcAft>
                <a:spcPts val="0"/>
              </a:spcAft>
              <a:buFont typeface="Arial" panose="020B0604020202020204" pitchFamily="34" charset="0"/>
              <a:buChar char="•"/>
            </a:pPr>
            <a:r>
              <a:rPr lang="en-US" sz="1100" dirty="0"/>
              <a:t>To understand how to represent states and nodes in a graph.</a:t>
            </a:r>
          </a:p>
          <a:p>
            <a:pPr marL="171450" marR="0" indent="-171450" algn="just">
              <a:lnSpc>
                <a:spcPct val="115000"/>
              </a:lnSpc>
              <a:spcBef>
                <a:spcPts val="0"/>
              </a:spcBef>
              <a:spcAft>
                <a:spcPts val="0"/>
              </a:spcAft>
              <a:buFont typeface="Arial" panose="020B0604020202020204" pitchFamily="34" charset="0"/>
              <a:buChar char="•"/>
            </a:pPr>
            <a:r>
              <a:rPr lang="en-US" sz="1100" dirty="0"/>
              <a:t>To understand how Depth-First Search (DFS) works on a two-dimensional (2D) plane.</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100" dirty="0">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p>
            <a:pPr algn="just"/>
            <a:r>
              <a:rPr lang="en-US" sz="1100" b="1" u="sng" dirty="0">
                <a:latin typeface="Aptos" panose="020B0004020202020204" pitchFamily="34" charset="0"/>
                <a:ea typeface="Times New Roman" panose="02020603050405020304" pitchFamily="18" charset="0"/>
                <a:cs typeface="Times New Roman" panose="02020603050405020304" pitchFamily="18" charset="0"/>
              </a:rPr>
              <a:t>3</a:t>
            </a: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 </a:t>
            </a:r>
            <a:r>
              <a:rPr lang="en-US" sz="1100" b="1" u="sng" dirty="0">
                <a:latin typeface="Aptos" panose="020B0004020202020204" pitchFamily="34" charset="0"/>
                <a:ea typeface="Times New Roman" panose="02020603050405020304" pitchFamily="18" charset="0"/>
                <a:cs typeface="Times New Roman" panose="02020603050405020304" pitchFamily="18" charset="0"/>
              </a:rPr>
              <a:t>PROCEDURE / ANALYSIS / DESIGN</a:t>
            </a:r>
          </a:p>
          <a:p>
            <a:pPr algn="just"/>
            <a:endParaRPr lang="en-US" sz="1100" dirty="0">
              <a:latin typeface="+mj-lt"/>
              <a:ea typeface="Arial" panose="020B0604020202020204" pitchFamily="34" charset="0"/>
            </a:endParaRPr>
          </a:p>
          <a:p>
            <a:pPr algn="just"/>
            <a:endParaRPr lang="en-US" sz="1100" dirty="0">
              <a:latin typeface="+mj-lt"/>
              <a:ea typeface="Arial" panose="020B0604020202020204" pitchFamily="34" charset="0"/>
            </a:endParaRPr>
          </a:p>
          <a:p>
            <a:pPr marL="171450" indent="-171450" algn="just">
              <a:buFont typeface="Wingdings" panose="05000000000000000000" pitchFamily="2" charset="2"/>
              <a:buChar char="§"/>
            </a:pPr>
            <a:r>
              <a:rPr lang="en-US" sz="1100" dirty="0">
                <a:latin typeface="+mj-lt"/>
                <a:ea typeface="Arial" panose="020B0604020202020204" pitchFamily="34" charset="0"/>
              </a:rPr>
              <a:t>Problem Description:</a:t>
            </a:r>
          </a:p>
          <a:p>
            <a:pPr algn="just"/>
            <a:r>
              <a:rPr lang="en-US" sz="1100" b="0" i="0" dirty="0">
                <a:solidFill>
                  <a:srgbClr val="0D0D0D"/>
                </a:solidFill>
                <a:effectLst/>
                <a:highlight>
                  <a:srgbClr val="FFFFFF"/>
                </a:highlight>
                <a:latin typeface="Söhne"/>
              </a:rPr>
              <a:t>The task at hand involves implementing a Depth-First Search (DFS) algorithm to find a path from a given source node to a target node in a two-dimensional grid environment. The grid consists of cells that can either be open spaces or obstacles, where movement is only allowed through open spaces.</a:t>
            </a:r>
            <a:endParaRPr lang="en-US" sz="1100" dirty="0">
              <a:latin typeface="+mj-lt"/>
              <a:ea typeface="Arial" panose="020B0604020202020204" pitchFamily="34" charset="0"/>
            </a:endParaRPr>
          </a:p>
          <a:p>
            <a:pPr marL="171450" indent="-171450" algn="just">
              <a:buFont typeface="Wingdings" panose="05000000000000000000" pitchFamily="2" charset="2"/>
              <a:buChar char="§"/>
            </a:pPr>
            <a:endParaRPr lang="en-US" sz="1100" dirty="0">
              <a:latin typeface="+mj-lt"/>
              <a:ea typeface="Arial" panose="020B0604020202020204" pitchFamily="34" charset="0"/>
            </a:endParaRPr>
          </a:p>
          <a:p>
            <a:pPr marL="171450" indent="-171450" algn="just">
              <a:buFont typeface="Wingdings" panose="05000000000000000000" pitchFamily="2" charset="2"/>
              <a:buChar char="§"/>
            </a:pPr>
            <a:endParaRPr lang="en-US" sz="1100" dirty="0">
              <a:latin typeface="+mj-lt"/>
              <a:ea typeface="Arial" panose="020B0604020202020204" pitchFamily="34" charset="0"/>
            </a:endParaRPr>
          </a:p>
          <a:p>
            <a:pPr marL="171450" indent="-171450" algn="l">
              <a:buFont typeface="Wingdings" panose="05000000000000000000" pitchFamily="2" charset="2"/>
              <a:buChar char="§"/>
            </a:pPr>
            <a:r>
              <a:rPr lang="en-US" sz="1100" b="0" i="0" dirty="0">
                <a:solidFill>
                  <a:srgbClr val="0D0D0D"/>
                </a:solidFill>
                <a:effectLst/>
                <a:highlight>
                  <a:srgbClr val="FFFFFF"/>
                </a:highlight>
                <a:latin typeface="Söhne"/>
              </a:rPr>
              <a:t>Main Objectives</a:t>
            </a:r>
          </a:p>
          <a:p>
            <a:pPr marL="457200" indent="-171450" algn="l">
              <a:buFont typeface="Arial" panose="020B0604020202020204" pitchFamily="34" charset="0"/>
              <a:buChar char="•"/>
            </a:pPr>
            <a:r>
              <a:rPr lang="en-US" sz="1100" b="1" i="0" dirty="0">
                <a:solidFill>
                  <a:srgbClr val="0D0D0D"/>
                </a:solidFill>
                <a:effectLst/>
                <a:highlight>
                  <a:srgbClr val="FFFFFF"/>
                </a:highlight>
                <a:latin typeface="Söhne"/>
              </a:rPr>
              <a:t>Pathfinding</a:t>
            </a:r>
            <a:r>
              <a:rPr lang="en-US" sz="1100" b="0" i="0" dirty="0">
                <a:solidFill>
                  <a:srgbClr val="0D0D0D"/>
                </a:solidFill>
                <a:effectLst/>
                <a:highlight>
                  <a:srgbClr val="FFFFFF"/>
                </a:highlight>
                <a:latin typeface="Söhne"/>
              </a:rPr>
              <a:t>: Find a path from a specified source cell to a target cell in the grid.</a:t>
            </a:r>
          </a:p>
          <a:p>
            <a:pPr marL="457200" indent="-171450" algn="l">
              <a:buFont typeface="Arial" panose="020B0604020202020204" pitchFamily="34" charset="0"/>
              <a:buChar char="•"/>
            </a:pPr>
            <a:r>
              <a:rPr lang="en-US" sz="1100" b="1" i="0" dirty="0">
                <a:solidFill>
                  <a:srgbClr val="0D0D0D"/>
                </a:solidFill>
                <a:effectLst/>
                <a:highlight>
                  <a:srgbClr val="FFFFFF"/>
                </a:highlight>
                <a:latin typeface="Söhne"/>
              </a:rPr>
              <a:t>Grid Generation</a:t>
            </a:r>
            <a:r>
              <a:rPr lang="en-US" sz="1100" b="0" i="0" dirty="0">
                <a:solidFill>
                  <a:srgbClr val="0D0D0D"/>
                </a:solidFill>
                <a:effectLst/>
                <a:highlight>
                  <a:srgbClr val="FFFFFF"/>
                </a:highlight>
                <a:latin typeface="Söhne"/>
              </a:rPr>
              <a:t>: Randomly generate a grid with obstacles and open spaces.</a:t>
            </a:r>
          </a:p>
          <a:p>
            <a:pPr marL="457200" indent="-171450" algn="l">
              <a:buFont typeface="Arial" panose="020B0604020202020204" pitchFamily="34" charset="0"/>
              <a:buChar char="•"/>
            </a:pPr>
            <a:r>
              <a:rPr lang="en-US" sz="1100" b="1" i="0" dirty="0">
                <a:solidFill>
                  <a:srgbClr val="0D0D0D"/>
                </a:solidFill>
                <a:effectLst/>
                <a:highlight>
                  <a:srgbClr val="FFFFFF"/>
                </a:highlight>
                <a:latin typeface="Söhne"/>
              </a:rPr>
              <a:t>User Interaction</a:t>
            </a:r>
            <a:r>
              <a:rPr lang="en-US" sz="1100" b="0" i="0" dirty="0">
                <a:solidFill>
                  <a:srgbClr val="0D0D0D"/>
                </a:solidFill>
                <a:effectLst/>
                <a:highlight>
                  <a:srgbClr val="FFFFFF"/>
                </a:highlight>
                <a:latin typeface="Söhne"/>
              </a:rPr>
              <a:t>: Prompt the user to input the coordinates of the source and target cells.</a:t>
            </a:r>
          </a:p>
          <a:p>
            <a:pPr marL="457200" indent="-171450" algn="l">
              <a:buFont typeface="Arial" panose="020B0604020202020204" pitchFamily="34" charset="0"/>
              <a:buChar char="•"/>
            </a:pPr>
            <a:r>
              <a:rPr lang="en-US" sz="1100" b="1" i="0" dirty="0">
                <a:solidFill>
                  <a:srgbClr val="0D0D0D"/>
                </a:solidFill>
                <a:effectLst/>
                <a:highlight>
                  <a:srgbClr val="FFFFFF"/>
                </a:highlight>
                <a:latin typeface="Söhne"/>
              </a:rPr>
              <a:t>Output Visualization</a:t>
            </a:r>
            <a:r>
              <a:rPr lang="en-US" sz="1100" b="0" i="0" dirty="0">
                <a:solidFill>
                  <a:srgbClr val="0D0D0D"/>
                </a:solidFill>
                <a:effectLst/>
                <a:highlight>
                  <a:srgbClr val="FFFFFF"/>
                </a:highlight>
                <a:latin typeface="Söhne"/>
              </a:rPr>
              <a:t>: Display the generated grid and the path found from the source to the target.</a:t>
            </a:r>
          </a:p>
          <a:p>
            <a:pPr marL="457200" indent="-171450" algn="l">
              <a:buFont typeface="Arial" panose="020B0604020202020204" pitchFamily="34" charset="0"/>
              <a:buChar char="•"/>
            </a:pPr>
            <a:endParaRPr lang="en-US" sz="1100" b="0" i="0" dirty="0">
              <a:solidFill>
                <a:srgbClr val="0D0D0D"/>
              </a:solidFill>
              <a:effectLst/>
              <a:highlight>
                <a:srgbClr val="FFFFFF"/>
              </a:highlight>
              <a:latin typeface="Söhne"/>
            </a:endParaRPr>
          </a:p>
          <a:p>
            <a:pPr marL="457200" indent="-171450" algn="l">
              <a:buFont typeface="Arial" panose="020B0604020202020204" pitchFamily="34" charset="0"/>
              <a:buChar char="•"/>
            </a:pPr>
            <a:endParaRPr lang="en-US" sz="1100" b="0" i="0" dirty="0">
              <a:solidFill>
                <a:srgbClr val="0D0D0D"/>
              </a:solidFill>
              <a:effectLst/>
              <a:highlight>
                <a:srgbClr val="FFFFFF"/>
              </a:highlight>
              <a:latin typeface="Söhne"/>
            </a:endParaRPr>
          </a:p>
          <a:p>
            <a:pPr marL="171450" indent="-171450" algn="just">
              <a:buFont typeface="Wingdings" panose="05000000000000000000" pitchFamily="2" charset="2"/>
              <a:buChar char="§"/>
            </a:pPr>
            <a:r>
              <a:rPr lang="en-US" sz="1100" b="0" i="0" dirty="0">
                <a:solidFill>
                  <a:srgbClr val="0D0D0D"/>
                </a:solidFill>
                <a:effectLst/>
                <a:highlight>
                  <a:srgbClr val="FFFFFF"/>
                </a:highlight>
                <a:latin typeface="Söhne"/>
              </a:rPr>
              <a:t>Brief overview of the code</a:t>
            </a:r>
          </a:p>
          <a:p>
            <a:pPr marL="171450" indent="-171450" algn="just">
              <a:buFont typeface="Wingdings" panose="05000000000000000000" pitchFamily="2" charset="2"/>
              <a:buChar char="§"/>
            </a:pPr>
            <a:endParaRPr lang="en-US" sz="1100" dirty="0">
              <a:solidFill>
                <a:srgbClr val="0D0D0D"/>
              </a:solidFill>
              <a:highlight>
                <a:srgbClr val="FFFFFF"/>
              </a:highlight>
              <a:latin typeface="Söhne"/>
              <a:ea typeface="Arial" panose="020B0604020202020204" pitchFamily="34" charset="0"/>
            </a:endParaRPr>
          </a:p>
          <a:p>
            <a:pPr marL="457200" indent="-228600" algn="just">
              <a:buFont typeface="+mj-lt"/>
              <a:buAutoNum type="arabicPeriod"/>
            </a:pPr>
            <a:r>
              <a:rPr lang="en-US" sz="1100" dirty="0">
                <a:latin typeface="+mj-lt"/>
                <a:ea typeface="Arial" panose="020B0604020202020204" pitchFamily="34" charset="0"/>
              </a:rPr>
              <a:t>It defines a </a:t>
            </a:r>
            <a:r>
              <a:rPr lang="en-US" sz="1100" b="1" i="1" dirty="0">
                <a:latin typeface="+mj-lt"/>
                <a:ea typeface="Arial" panose="020B0604020202020204" pitchFamily="34" charset="0"/>
              </a:rPr>
              <a:t>Node</a:t>
            </a:r>
            <a:r>
              <a:rPr lang="en-US" sz="1100" dirty="0">
                <a:latin typeface="+mj-lt"/>
                <a:ea typeface="Arial" panose="020B0604020202020204" pitchFamily="34" charset="0"/>
              </a:rPr>
              <a:t> class to represent nodes in the grid, with attributes for x and y coordinates, and depth.</a:t>
            </a:r>
          </a:p>
          <a:p>
            <a:pPr marL="457200" indent="-228600" algn="just">
              <a:buFont typeface="+mj-lt"/>
              <a:buAutoNum type="arabicPeriod"/>
            </a:pPr>
            <a:r>
              <a:rPr lang="en-US" sz="1100" dirty="0">
                <a:latin typeface="+mj-lt"/>
                <a:ea typeface="Arial" panose="020B0604020202020204" pitchFamily="34" charset="0"/>
              </a:rPr>
              <a:t>It defines a </a:t>
            </a:r>
            <a:r>
              <a:rPr lang="en-US" sz="1100" b="1" i="1" dirty="0">
                <a:latin typeface="+mj-lt"/>
                <a:ea typeface="Arial" panose="020B0604020202020204" pitchFamily="34" charset="0"/>
              </a:rPr>
              <a:t>DFS</a:t>
            </a:r>
            <a:r>
              <a:rPr lang="en-US" sz="1100" dirty="0">
                <a:latin typeface="+mj-lt"/>
                <a:ea typeface="Arial" panose="020B0604020202020204" pitchFamily="34" charset="0"/>
              </a:rPr>
              <a:t> class with methods for initializing the search, generating a random grid, printing directions, and performing the DFS search.</a:t>
            </a:r>
          </a:p>
          <a:p>
            <a:pPr marL="457200" indent="-228600" algn="just">
              <a:buFont typeface="+mj-lt"/>
              <a:buAutoNum type="arabicPeriod"/>
            </a:pPr>
            <a:r>
              <a:rPr lang="en-US" sz="1100" dirty="0">
                <a:latin typeface="+mj-lt"/>
                <a:ea typeface="Arial" panose="020B0604020202020204" pitchFamily="34" charset="0"/>
              </a:rPr>
              <a:t>The </a:t>
            </a:r>
            <a:r>
              <a:rPr lang="en-US" sz="1100" b="1" i="1" dirty="0" err="1">
                <a:latin typeface="+mj-lt"/>
                <a:ea typeface="Arial" panose="020B0604020202020204" pitchFamily="34" charset="0"/>
              </a:rPr>
              <a:t>generate_grid</a:t>
            </a:r>
            <a:r>
              <a:rPr lang="en-US" sz="1100" b="1" i="1" dirty="0">
                <a:latin typeface="+mj-lt"/>
                <a:ea typeface="Arial" panose="020B0604020202020204" pitchFamily="34" charset="0"/>
              </a:rPr>
              <a:t>() </a:t>
            </a:r>
            <a:r>
              <a:rPr lang="en-US" sz="1100" dirty="0">
                <a:latin typeface="+mj-lt"/>
                <a:ea typeface="Arial" panose="020B0604020202020204" pitchFamily="34" charset="0"/>
              </a:rPr>
              <a:t>method randomly generates a grid of 0s and 1s, where 0 represents an obstacle and 1 represents an open space.</a:t>
            </a:r>
          </a:p>
          <a:p>
            <a:pPr marL="457200" indent="-228600" algn="just">
              <a:buFont typeface="+mj-lt"/>
              <a:buAutoNum type="arabicPeriod"/>
            </a:pPr>
            <a:r>
              <a:rPr lang="en-US" sz="1100" dirty="0">
                <a:latin typeface="+mj-lt"/>
                <a:ea typeface="Arial" panose="020B0604020202020204" pitchFamily="34" charset="0"/>
              </a:rPr>
              <a:t>The </a:t>
            </a:r>
            <a:r>
              <a:rPr lang="en-US" sz="1100" b="1" i="1" dirty="0" err="1">
                <a:latin typeface="+mj-lt"/>
                <a:ea typeface="Arial" panose="020B0604020202020204" pitchFamily="34" charset="0"/>
              </a:rPr>
              <a:t>init</a:t>
            </a:r>
            <a:r>
              <a:rPr lang="en-US" sz="1100" b="1" i="1" dirty="0">
                <a:latin typeface="+mj-lt"/>
                <a:ea typeface="Arial" panose="020B0604020202020204" pitchFamily="34" charset="0"/>
              </a:rPr>
              <a:t>()</a:t>
            </a:r>
            <a:r>
              <a:rPr lang="en-US" sz="1100" dirty="0">
                <a:latin typeface="+mj-lt"/>
                <a:ea typeface="Arial" panose="020B0604020202020204" pitchFamily="34" charset="0"/>
              </a:rPr>
              <a:t> method initializes the search by taking user input for the source and goal coordinates, generates the grid, and initiates the DFS search.</a:t>
            </a:r>
          </a:p>
          <a:p>
            <a:pPr marL="457200" indent="-228600" algn="just">
              <a:buFont typeface="+mj-lt"/>
              <a:buAutoNum type="arabicPeriod"/>
            </a:pPr>
            <a:r>
              <a:rPr lang="en-US" sz="1100" dirty="0">
                <a:latin typeface="+mj-lt"/>
                <a:ea typeface="Arial" panose="020B0604020202020204" pitchFamily="34" charset="0"/>
              </a:rPr>
              <a:t>The </a:t>
            </a:r>
            <a:r>
              <a:rPr lang="en-US" sz="1100" b="1" i="1" dirty="0" err="1">
                <a:latin typeface="+mj-lt"/>
                <a:ea typeface="Arial" panose="020B0604020202020204" pitchFamily="34" charset="0"/>
              </a:rPr>
              <a:t>st_dfs</a:t>
            </a:r>
            <a:r>
              <a:rPr lang="en-US" sz="1100" b="1" i="1" dirty="0">
                <a:latin typeface="+mj-lt"/>
                <a:ea typeface="Arial" panose="020B0604020202020204" pitchFamily="34" charset="0"/>
              </a:rPr>
              <a:t>() </a:t>
            </a:r>
            <a:r>
              <a:rPr lang="en-US" sz="1100" dirty="0">
                <a:latin typeface="+mj-lt"/>
                <a:ea typeface="Arial" panose="020B0604020202020204" pitchFamily="34" charset="0"/>
              </a:rPr>
              <a:t>method performs the depth-first search recursively, exploring neighboring nodes in four directions (up, down, left, right) until it finds the goal or exhausts all possibilities.</a:t>
            </a:r>
          </a:p>
          <a:p>
            <a:pPr marL="457200" indent="-228600" algn="just">
              <a:buFont typeface="+mj-lt"/>
              <a:buAutoNum type="arabicPeriod"/>
            </a:pPr>
            <a:r>
              <a:rPr lang="en-US" sz="1100" dirty="0">
                <a:latin typeface="+mj-lt"/>
                <a:ea typeface="Arial" panose="020B0604020202020204" pitchFamily="34" charset="0"/>
              </a:rPr>
              <a:t>The </a:t>
            </a:r>
            <a:r>
              <a:rPr lang="en-US" sz="1100" b="1" i="1" dirty="0">
                <a:latin typeface="+mj-lt"/>
                <a:ea typeface="Arial" panose="020B0604020202020204" pitchFamily="34" charset="0"/>
              </a:rPr>
              <a:t>main() </a:t>
            </a:r>
            <a:r>
              <a:rPr lang="en-US" sz="1100" dirty="0">
                <a:latin typeface="+mj-lt"/>
                <a:ea typeface="Arial" panose="020B0604020202020204" pitchFamily="34" charset="0"/>
              </a:rPr>
              <a:t>function creates an instance of the DFS class and initiates the search.</a:t>
            </a:r>
          </a:p>
        </p:txBody>
      </p:sp>
      <p:sp>
        <p:nvSpPr>
          <p:cNvPr id="4" name="Slide Number Placeholder 3">
            <a:extLst>
              <a:ext uri="{FF2B5EF4-FFF2-40B4-BE49-F238E27FC236}">
                <a16:creationId xmlns:a16="http://schemas.microsoft.com/office/drawing/2014/main" id="{222D55D7-6940-6C8B-D055-DDBFF9A85BB2}"/>
              </a:ext>
            </a:extLst>
          </p:cNvPr>
          <p:cNvSpPr>
            <a:spLocks noGrp="1"/>
          </p:cNvSpPr>
          <p:nvPr>
            <p:ph type="sldNum" sz="quarter" idx="7"/>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188101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90E79F-0750-4C9F-8CDE-F1F82A01464C}"/>
              </a:ext>
            </a:extLst>
          </p:cNvPr>
          <p:cNvSpPr>
            <a:spLocks noGrp="1"/>
          </p:cNvSpPr>
          <p:nvPr>
            <p:ph type="sldNum" sz="quarter" idx="7"/>
          </p:nvPr>
        </p:nvSpPr>
        <p:spPr>
          <a:xfrm>
            <a:off x="4937760" y="9212580"/>
            <a:ext cx="1577340" cy="276999"/>
          </a:xfrm>
          <a:ln w="9525">
            <a:noFill/>
          </a:ln>
          <a:effectLst/>
        </p:spPr>
        <p:txBody>
          <a:bodyPr/>
          <a:lstStyle/>
          <a:p>
            <a:fld id="{B6F15528-21DE-4FAA-801E-634DDDAF4B2B}" type="slidenum">
              <a:rPr lang="en-US" smtClean="0"/>
              <a:t>3</a:t>
            </a:fld>
            <a:endParaRPr lang="en-US"/>
          </a:p>
        </p:txBody>
      </p:sp>
      <p:sp>
        <p:nvSpPr>
          <p:cNvPr id="6" name="TextBox 5">
            <a:extLst>
              <a:ext uri="{FF2B5EF4-FFF2-40B4-BE49-F238E27FC236}">
                <a16:creationId xmlns:a16="http://schemas.microsoft.com/office/drawing/2014/main" id="{2919E8A9-E3C1-9207-3C88-B41B3F05F601}"/>
              </a:ext>
            </a:extLst>
          </p:cNvPr>
          <p:cNvSpPr txBox="1"/>
          <p:nvPr/>
        </p:nvSpPr>
        <p:spPr>
          <a:xfrm rot="10800000" flipV="1">
            <a:off x="381000" y="409954"/>
            <a:ext cx="5412377" cy="275845"/>
          </a:xfrm>
          <a:prstGeom prst="rect">
            <a:avLst/>
          </a:prstGeom>
          <a:noFill/>
        </p:spPr>
        <p:txBody>
          <a:bodyPr wrap="square">
            <a:spAutoFit/>
          </a:bodyPr>
          <a:lstStyle/>
          <a:p>
            <a:pPr marL="0" marR="0" algn="just">
              <a:lnSpc>
                <a:spcPct val="115000"/>
              </a:lnSpc>
              <a:spcBef>
                <a:spcPts val="0"/>
              </a:spcBef>
              <a:spcAft>
                <a:spcPts val="0"/>
              </a:spcAft>
            </a:pPr>
            <a:r>
              <a:rPr lang="en-US" sz="1100" b="1" u="sng" dirty="0">
                <a:latin typeface="Aptos" panose="020B0004020202020204" pitchFamily="34" charset="0"/>
                <a:ea typeface="Arial" panose="020B0604020202020204" pitchFamily="34" charset="0"/>
                <a:cs typeface="Calibri" panose="020F0502020204030204" pitchFamily="34" charset="0"/>
              </a:rPr>
              <a:t>4. IMPLEMENTATION</a:t>
            </a:r>
            <a:endParaRPr lang="en-US" sz="1100" dirty="0">
              <a:effectLst/>
              <a:latin typeface="Arial" panose="020B0604020202020204" pitchFamily="34" charset="0"/>
              <a:ea typeface="Arial" panose="020B0604020202020204" pitchFamily="34" charset="0"/>
            </a:endParaRPr>
          </a:p>
        </p:txBody>
      </p:sp>
      <p:pic>
        <p:nvPicPr>
          <p:cNvPr id="3" name="Picture 2" descr="A screenshot of a computer program&#10;&#10;Description automatically generated">
            <a:extLst>
              <a:ext uri="{FF2B5EF4-FFF2-40B4-BE49-F238E27FC236}">
                <a16:creationId xmlns:a16="http://schemas.microsoft.com/office/drawing/2014/main" id="{BBA61E49-C583-3D1A-95E6-1513F5210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19" y="838200"/>
            <a:ext cx="3074783" cy="4595173"/>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198C625B-300B-66A8-67F5-A98E491DED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0797" y="838200"/>
            <a:ext cx="3074783" cy="3239294"/>
          </a:xfrm>
          <a:prstGeom prst="rect">
            <a:avLst/>
          </a:prstGeom>
          <a:ln w="12700">
            <a:solidFill>
              <a:schemeClr val="tx1"/>
            </a:solidFill>
          </a:ln>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46DD297D-F727-D5FA-DDFB-3916CD408A6B}"/>
              </a:ext>
            </a:extLst>
          </p:cNvPr>
          <p:cNvSpPr txBox="1"/>
          <p:nvPr/>
        </p:nvSpPr>
        <p:spPr>
          <a:xfrm>
            <a:off x="304800" y="5803484"/>
            <a:ext cx="3429000" cy="292516"/>
          </a:xfrm>
          <a:prstGeom prst="rect">
            <a:avLst/>
          </a:prstGeom>
          <a:noFill/>
        </p:spPr>
        <p:txBody>
          <a:bodyPr wrap="square">
            <a:spAutoFit/>
          </a:bodyPr>
          <a:lstStyle/>
          <a:p>
            <a:pPr marL="0" marR="0" algn="just">
              <a:lnSpc>
                <a:spcPct val="115000"/>
              </a:lnSpc>
              <a:spcBef>
                <a:spcPts val="0"/>
              </a:spcBef>
              <a:spcAft>
                <a:spcPts val="0"/>
              </a:spcAft>
            </a:pPr>
            <a:r>
              <a:rPr lang="en-US" sz="1200" b="1" u="sng" dirty="0">
                <a:latin typeface="Aptos" panose="020B0004020202020204" pitchFamily="34" charset="0"/>
                <a:ea typeface="Times New Roman" panose="02020603050405020304" pitchFamily="18" charset="0"/>
                <a:cs typeface="Calibri" panose="020F0502020204030204" pitchFamily="34" charset="0"/>
              </a:rPr>
              <a:t>5</a:t>
            </a:r>
            <a:r>
              <a:rPr lang="en-US" sz="1200" b="1" u="sng" dirty="0">
                <a:effectLst/>
                <a:latin typeface="Aptos" panose="020B0004020202020204" pitchFamily="34" charset="0"/>
                <a:ea typeface="Times New Roman" panose="02020603050405020304" pitchFamily="18" charset="0"/>
                <a:cs typeface="Calibri" panose="020F0502020204030204" pitchFamily="34" charset="0"/>
              </a:rPr>
              <a:t>. TEST RESULT / OUTPUT</a:t>
            </a:r>
            <a:endParaRPr lang="en-US" sz="1200" dirty="0">
              <a:effectLst/>
              <a:latin typeface="Arial" panose="020B0604020202020204" pitchFamily="34" charset="0"/>
              <a:ea typeface="Arial" panose="020B0604020202020204" pitchFamily="34" charset="0"/>
            </a:endParaRPr>
          </a:p>
        </p:txBody>
      </p:sp>
      <p:pic>
        <p:nvPicPr>
          <p:cNvPr id="11" name="Picture 10" descr="A screenshot of a computer program&#10;&#10;Description automatically generated">
            <a:extLst>
              <a:ext uri="{FF2B5EF4-FFF2-40B4-BE49-F238E27FC236}">
                <a16:creationId xmlns:a16="http://schemas.microsoft.com/office/drawing/2014/main" id="{51E28046-3378-2686-51EC-58FBAA4CB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759" y="6298743"/>
            <a:ext cx="3370481" cy="3082816"/>
          </a:xfrm>
          <a:prstGeom prst="rect">
            <a:avLst/>
          </a:prstGeom>
        </p:spPr>
      </p:pic>
      <p:pic>
        <p:nvPicPr>
          <p:cNvPr id="12" name="Picture 11" descr="A screenshot of a computer program&#10;&#10;Description automatically generated">
            <a:extLst>
              <a:ext uri="{FF2B5EF4-FFF2-40B4-BE49-F238E27FC236}">
                <a16:creationId xmlns:a16="http://schemas.microsoft.com/office/drawing/2014/main" id="{B52F28A1-3FF5-39D5-BDF1-EF417412F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38200"/>
            <a:ext cx="3074783" cy="4595173"/>
          </a:xfrm>
          <a:prstGeom prst="rect">
            <a:avLst/>
          </a:prstGeom>
          <a:ln w="12700">
            <a:solidFill>
              <a:schemeClr val="tx1"/>
            </a:solidFill>
          </a:ln>
          <a:effectLst>
            <a:outerShdw blurRad="50800" dist="38100" dir="2700000" algn="tl" rotWithShape="0">
              <a:prstClr val="black">
                <a:alpha val="40000"/>
              </a:prstClr>
            </a:outerShdw>
          </a:effectLst>
        </p:spPr>
      </p:pic>
      <p:pic>
        <p:nvPicPr>
          <p:cNvPr id="13" name="Picture 12" descr="A screenshot of a computer program&#10;&#10;Description automatically generated">
            <a:extLst>
              <a:ext uri="{FF2B5EF4-FFF2-40B4-BE49-F238E27FC236}">
                <a16:creationId xmlns:a16="http://schemas.microsoft.com/office/drawing/2014/main" id="{A35D99CB-A58A-7C95-44BE-059AA73C12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6140" y="6298743"/>
            <a:ext cx="3370481" cy="3082816"/>
          </a:xfrm>
          <a:prstGeom prst="rect">
            <a:avLst/>
          </a:prstGeom>
          <a:ln w="127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8293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90E79F-0750-4C9F-8CDE-F1F82A01464C}"/>
              </a:ext>
            </a:extLst>
          </p:cNvPr>
          <p:cNvSpPr>
            <a:spLocks noGrp="1"/>
          </p:cNvSpPr>
          <p:nvPr>
            <p:ph type="sldNum" sz="quarter" idx="7"/>
          </p:nvPr>
        </p:nvSpPr>
        <p:spPr/>
        <p:txBody>
          <a:bodyPr/>
          <a:lstStyle/>
          <a:p>
            <a:fld id="{B6F15528-21DE-4FAA-801E-634DDDAF4B2B}" type="slidenum">
              <a:rPr lang="en-US" smtClean="0"/>
              <a:t>4</a:t>
            </a:fld>
            <a:endParaRPr lang="en-US"/>
          </a:p>
        </p:txBody>
      </p:sp>
      <p:sp>
        <p:nvSpPr>
          <p:cNvPr id="15" name="Text Placeholder 2">
            <a:extLst>
              <a:ext uri="{FF2B5EF4-FFF2-40B4-BE49-F238E27FC236}">
                <a16:creationId xmlns:a16="http://schemas.microsoft.com/office/drawing/2014/main" id="{792AC5A8-6E47-2004-6248-575CBB4E71D9}"/>
              </a:ext>
            </a:extLst>
          </p:cNvPr>
          <p:cNvSpPr>
            <a:spLocks noGrp="1"/>
          </p:cNvSpPr>
          <p:nvPr>
            <p:ph type="body" idx="1"/>
          </p:nvPr>
        </p:nvSpPr>
        <p:spPr>
          <a:xfrm>
            <a:off x="609600" y="609600"/>
            <a:ext cx="5562600" cy="7525137"/>
          </a:xfrm>
        </p:spPr>
        <p:txBody>
          <a:bodyPr/>
          <a:lstStyle/>
          <a:p>
            <a:pPr marL="0" marR="0" algn="just">
              <a:lnSpc>
                <a:spcPct val="115000"/>
              </a:lnSpc>
              <a:spcBef>
                <a:spcPts val="0"/>
              </a:spcBef>
              <a:spcAft>
                <a:spcPts val="0"/>
              </a:spcAft>
            </a:pPr>
            <a:r>
              <a:rPr lang="en-US" sz="1200" b="1" u="sng" dirty="0">
                <a:effectLst/>
                <a:latin typeface="Aptos" panose="020B0004020202020204" pitchFamily="34" charset="0"/>
                <a:ea typeface="Times New Roman" panose="02020603050405020304" pitchFamily="18" charset="0"/>
                <a:cs typeface="Times New Roman" panose="02020603050405020304" pitchFamily="18" charset="0"/>
              </a:rPr>
              <a:t>6. ANALYSIS AND DISCUSSION</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solidFill>
                  <a:srgbClr val="0D0D0D"/>
                </a:solidFill>
                <a:effectLst/>
                <a:latin typeface="Segoe UI" panose="020B0502040204020203" pitchFamily="34" charset="0"/>
                <a:ea typeface="Times New Roman" panose="02020603050405020304" pitchFamily="18" charset="0"/>
              </a:rPr>
              <a:t> </a:t>
            </a:r>
            <a:endParaRPr lang="en-US" sz="1100" dirty="0">
              <a:solidFill>
                <a:srgbClr val="0D0D0D"/>
              </a:solidFill>
              <a:highlight>
                <a:srgbClr val="FFFFFF"/>
              </a:highlight>
            </a:endParaRPr>
          </a:p>
          <a:p>
            <a:pPr marL="115888" marR="0" algn="just">
              <a:lnSpc>
                <a:spcPct val="115000"/>
              </a:lnSpc>
              <a:spcBef>
                <a:spcPts val="0"/>
              </a:spcBef>
              <a:spcAft>
                <a:spcPts val="0"/>
              </a:spcAft>
            </a:pPr>
            <a:r>
              <a:rPr lang="en-US" sz="1100" dirty="0">
                <a:solidFill>
                  <a:srgbClr val="0D0D0D"/>
                </a:solidFill>
                <a:effectLst/>
                <a:latin typeface="+mj-lt"/>
                <a:ea typeface="Arial" panose="020B0604020202020204" pitchFamily="34" charset="0"/>
              </a:rPr>
              <a:t>The lab report explored the implementation of the depth-first search (DFS) algorithm for pathfinding in a grid environment. Key points and learning outcomes include:</a:t>
            </a:r>
          </a:p>
          <a:p>
            <a:pPr marL="0" marR="0" algn="just">
              <a:lnSpc>
                <a:spcPct val="115000"/>
              </a:lnSpc>
              <a:spcBef>
                <a:spcPts val="0"/>
              </a:spcBef>
              <a:spcAft>
                <a:spcPts val="0"/>
              </a:spcAft>
            </a:pPr>
            <a:endParaRPr lang="en-US" sz="1100" dirty="0">
              <a:solidFill>
                <a:srgbClr val="0D0D0D"/>
              </a:solidFill>
              <a:effectLst/>
              <a:latin typeface="+mj-lt"/>
              <a:ea typeface="Arial" panose="020B0604020202020204" pitchFamily="34" charset="0"/>
            </a:endParaRPr>
          </a:p>
          <a:p>
            <a:pPr marL="457200" marR="0" indent="-171450" algn="just">
              <a:lnSpc>
                <a:spcPct val="115000"/>
              </a:lnSpc>
              <a:spcBef>
                <a:spcPts val="0"/>
              </a:spcBef>
              <a:spcAft>
                <a:spcPts val="0"/>
              </a:spcAft>
              <a:buFont typeface="Arial" panose="020B0604020202020204" pitchFamily="34" charset="0"/>
              <a:buChar char="•"/>
            </a:pPr>
            <a:r>
              <a:rPr lang="en-US" sz="1100" dirty="0">
                <a:solidFill>
                  <a:srgbClr val="0D0D0D"/>
                </a:solidFill>
                <a:effectLst/>
                <a:latin typeface="+mj-lt"/>
                <a:ea typeface="Arial" panose="020B0604020202020204" pitchFamily="34" charset="0"/>
              </a:rPr>
              <a:t>Understanding the concept of DFS and its application in graph traversal.</a:t>
            </a:r>
          </a:p>
          <a:p>
            <a:pPr marL="457200" marR="0" indent="-171450" algn="just">
              <a:lnSpc>
                <a:spcPct val="115000"/>
              </a:lnSpc>
              <a:spcBef>
                <a:spcPts val="0"/>
              </a:spcBef>
              <a:spcAft>
                <a:spcPts val="0"/>
              </a:spcAft>
              <a:buFont typeface="Arial" panose="020B0604020202020204" pitchFamily="34" charset="0"/>
              <a:buChar char="•"/>
            </a:pPr>
            <a:r>
              <a:rPr lang="en-US" sz="1100" dirty="0">
                <a:solidFill>
                  <a:srgbClr val="0D0D0D"/>
                </a:solidFill>
                <a:effectLst/>
                <a:latin typeface="+mj-lt"/>
                <a:ea typeface="Arial" panose="020B0604020202020204" pitchFamily="34" charset="0"/>
              </a:rPr>
              <a:t>Designing and implementing a recursive DFS algorithm to navigate through obstacles in a grid.</a:t>
            </a:r>
          </a:p>
          <a:p>
            <a:pPr marL="457200" marR="0" indent="-171450" algn="just">
              <a:lnSpc>
                <a:spcPct val="115000"/>
              </a:lnSpc>
              <a:spcBef>
                <a:spcPts val="0"/>
              </a:spcBef>
              <a:spcAft>
                <a:spcPts val="0"/>
              </a:spcAft>
              <a:buFont typeface="Arial" panose="020B0604020202020204" pitchFamily="34" charset="0"/>
              <a:buChar char="•"/>
            </a:pPr>
            <a:r>
              <a:rPr lang="en-US" sz="1100" dirty="0">
                <a:solidFill>
                  <a:srgbClr val="0D0D0D"/>
                </a:solidFill>
                <a:effectLst/>
                <a:latin typeface="+mj-lt"/>
                <a:ea typeface="Arial" panose="020B0604020202020204" pitchFamily="34" charset="0"/>
              </a:rPr>
              <a:t>Analyzing the strengths and weaknesses of DFS, including its simplicity in implementation and potential scalability issues.</a:t>
            </a:r>
          </a:p>
          <a:p>
            <a:pPr marL="457200" marR="0" indent="-171450" algn="just">
              <a:lnSpc>
                <a:spcPct val="115000"/>
              </a:lnSpc>
              <a:spcBef>
                <a:spcPts val="0"/>
              </a:spcBef>
              <a:spcAft>
                <a:spcPts val="0"/>
              </a:spcAft>
              <a:buFont typeface="Arial" panose="020B0604020202020204" pitchFamily="34" charset="0"/>
              <a:buChar char="•"/>
            </a:pPr>
            <a:r>
              <a:rPr lang="en-US" sz="1100" dirty="0">
                <a:solidFill>
                  <a:srgbClr val="0D0D0D"/>
                </a:solidFill>
                <a:effectLst/>
                <a:latin typeface="+mj-lt"/>
                <a:ea typeface="Arial" panose="020B0604020202020204" pitchFamily="34" charset="0"/>
              </a:rPr>
              <a:t>Highlighting the importance of considering the underlying principles and design choices when utilizing DFS for pathfinding tasks.</a:t>
            </a:r>
          </a:p>
          <a:p>
            <a:pPr marL="457200" marR="0" indent="-171450" algn="just">
              <a:lnSpc>
                <a:spcPct val="115000"/>
              </a:lnSpc>
              <a:spcBef>
                <a:spcPts val="0"/>
              </a:spcBef>
              <a:spcAft>
                <a:spcPts val="0"/>
              </a:spcAft>
              <a:buFont typeface="Arial" panose="020B0604020202020204" pitchFamily="34" charset="0"/>
              <a:buChar char="•"/>
            </a:pPr>
            <a:endParaRPr lang="en-US" sz="1100" dirty="0">
              <a:solidFill>
                <a:srgbClr val="0D0D0D"/>
              </a:solidFill>
              <a:effectLst/>
              <a:latin typeface="+mj-lt"/>
              <a:ea typeface="Arial" panose="020B0604020202020204" pitchFamily="34" charset="0"/>
            </a:endParaRPr>
          </a:p>
          <a:p>
            <a:pPr marL="111125" algn="just"/>
            <a:r>
              <a:rPr lang="en-US" sz="1100" dirty="0">
                <a:solidFill>
                  <a:srgbClr val="0D0D0D"/>
                </a:solidFill>
                <a:highlight>
                  <a:srgbClr val="FFFFFF"/>
                </a:highlight>
              </a:rPr>
              <a:t>One notable aspect of DFS is its simplicity in implementation, thanks to the recursive approach. However, this simplicity comes with potential drawbacks, such as the risk of encountering infinite loops in cyclic graphs or reaching stack overflow with deep recursion in large grids.</a:t>
            </a:r>
          </a:p>
          <a:p>
            <a:pPr marL="111125" algn="just"/>
            <a:endParaRPr lang="en-US" sz="1100" dirty="0">
              <a:solidFill>
                <a:srgbClr val="0D0D0D"/>
              </a:solidFill>
              <a:highlight>
                <a:srgbClr val="FFFFFF"/>
              </a:highlight>
            </a:endParaRPr>
          </a:p>
          <a:p>
            <a:pPr marL="111125" algn="just"/>
            <a:r>
              <a:rPr lang="en-US" sz="1100" dirty="0">
                <a:solidFill>
                  <a:srgbClr val="0D0D0D"/>
                </a:solidFill>
                <a:highlight>
                  <a:srgbClr val="FFFFFF"/>
                </a:highlight>
              </a:rPr>
              <a:t>Despite its limitations, DFS remains a valuable tool for pathfinding, especially in scenarios where memory consumption is a concern or when the grid is relatively small. By understanding its underlying principles and considering its strengths and weaknesses, we can leverage DFS effectively in various applications, from maze-solving algorithms to network traversal in computer science.</a:t>
            </a:r>
          </a:p>
          <a:p>
            <a:pPr marL="0" marR="0" algn="just">
              <a:lnSpc>
                <a:spcPct val="115000"/>
              </a:lnSpc>
              <a:spcBef>
                <a:spcPts val="0"/>
              </a:spcBef>
              <a:spcAft>
                <a:spcPts val="0"/>
              </a:spcAft>
            </a:pPr>
            <a:endParaRPr lang="en-US" sz="1100" dirty="0">
              <a:solidFill>
                <a:srgbClr val="0D0D0D"/>
              </a:solidFill>
              <a:effectLst/>
              <a:latin typeface="+mj-lt"/>
              <a:ea typeface="Arial" panose="020B0604020202020204" pitchFamily="34" charset="0"/>
            </a:endParaRPr>
          </a:p>
          <a:p>
            <a:pPr marL="111125" algn="just"/>
            <a:endParaRPr lang="en-US" sz="1100" dirty="0">
              <a:solidFill>
                <a:srgbClr val="0D0D0D"/>
              </a:solidFill>
              <a:highlight>
                <a:srgbClr val="FFFFFF"/>
              </a:highlight>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7. SUMMARY</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solidFill>
                  <a:srgbClr val="0D0D0D"/>
                </a:solidFill>
                <a:effectLst/>
                <a:latin typeface="Segoe UI" panose="020B0502040204020203"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p>
            <a:pPr algn="just">
              <a:lnSpc>
                <a:spcPct val="115000"/>
              </a:lnSpc>
            </a:pPr>
            <a:r>
              <a:rPr lang="en-US" sz="1100" dirty="0">
                <a:solidFill>
                  <a:srgbClr val="0D0D0D"/>
                </a:solidFill>
                <a:effectLst/>
                <a:latin typeface="+mj-lt"/>
                <a:ea typeface="Arial" panose="020B0604020202020204" pitchFamily="34" charset="0"/>
              </a:rPr>
              <a:t>In conclusion, </a:t>
            </a:r>
            <a:r>
              <a:rPr lang="en-US" sz="1100" dirty="0">
                <a:solidFill>
                  <a:srgbClr val="0D0D0D"/>
                </a:solidFill>
                <a:highlight>
                  <a:srgbClr val="FFFFFF"/>
                </a:highlight>
              </a:rPr>
              <a:t>The Depth-First Search (DFS) algorithm implemented in this lab report offers an efficient solution for pathfinding in a grid environment. By systematically exploring neighboring nodes, DFS can navigate through obstacles to find a path from the source to the goal.</a:t>
            </a:r>
          </a:p>
          <a:p>
            <a:pPr algn="just">
              <a:lnSpc>
                <a:spcPct val="115000"/>
              </a:lnSpc>
            </a:pPr>
            <a:r>
              <a:rPr lang="en-US" sz="1100" dirty="0">
                <a:solidFill>
                  <a:srgbClr val="0D0D0D"/>
                </a:solidFill>
                <a:effectLst/>
                <a:latin typeface="+mj-lt"/>
                <a:ea typeface="Arial" panose="020B0604020202020204" pitchFamily="34" charset="0"/>
              </a:rPr>
              <a:t>Overall, the lab report provided valuable insights into the practical application of DFS and its significance in solving real-world problems. By applying the knowledge gained from this exercise, one can better appreciate the versatility and effectiveness of DFS in various domains of computer science and beyond.</a:t>
            </a:r>
            <a:endParaRPr lang="en-US" sz="1100" dirty="0">
              <a:solidFill>
                <a:srgbClr val="0D0D0D"/>
              </a:solidFill>
              <a:effectLst/>
              <a:latin typeface="Segoe UI" panose="020B0502040204020203" pitchFamily="34" charset="0"/>
              <a:ea typeface="Arial" panose="020B0604020202020204" pitchFamily="34" charset="0"/>
            </a:endParaRPr>
          </a:p>
          <a:p>
            <a:pPr marL="0" marR="0" algn="just">
              <a:lnSpc>
                <a:spcPct val="115000"/>
              </a:lnSpc>
              <a:spcBef>
                <a:spcPts val="0"/>
              </a:spcBef>
              <a:spcAft>
                <a:spcPts val="0"/>
              </a:spcAft>
            </a:pPr>
            <a:endParaRPr lang="en-US" sz="1100" dirty="0">
              <a:solidFill>
                <a:srgbClr val="0D0D0D"/>
              </a:solidFill>
              <a:effectLst/>
              <a:latin typeface="Segoe UI" panose="020B0502040204020203" pitchFamily="34" charset="0"/>
              <a:ea typeface="Arial" panose="020B0604020202020204" pitchFamily="34" charset="0"/>
            </a:endParaRPr>
          </a:p>
          <a:p>
            <a:pPr marL="0" marR="0" algn="just">
              <a:lnSpc>
                <a:spcPct val="115000"/>
              </a:lnSpc>
              <a:spcBef>
                <a:spcPts val="0"/>
              </a:spcBef>
              <a:spcAft>
                <a:spcPts val="0"/>
              </a:spcAft>
            </a:pPr>
            <a:endParaRPr lang="en-US" sz="1100" dirty="0">
              <a:solidFill>
                <a:srgbClr val="0D0D0D"/>
              </a:solidFill>
              <a:effectLst/>
              <a:latin typeface="Segoe UI" panose="020B0502040204020203" pitchFamily="34" charset="0"/>
              <a:ea typeface="Arial" panose="020B0604020202020204" pitchFamily="34" charset="0"/>
            </a:endParaRPr>
          </a:p>
          <a:p>
            <a:pPr algn="just"/>
            <a:endParaRPr lang="en-US" sz="1100" dirty="0"/>
          </a:p>
        </p:txBody>
      </p:sp>
    </p:spTree>
    <p:extLst>
      <p:ext uri="{BB962C8B-B14F-4D97-AF65-F5344CB8AC3E}">
        <p14:creationId xmlns:p14="http://schemas.microsoft.com/office/powerpoint/2010/main" val="622442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1087</TotalTime>
  <Words>844</Words>
  <Application>Microsoft Office PowerPoint</Application>
  <PresentationFormat>A4 Paper (210x297 mm)</PresentationFormat>
  <Paragraphs>89</Paragraphs>
  <Slides>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Aptos</vt:lpstr>
      <vt:lpstr>Arial</vt:lpstr>
      <vt:lpstr>Calibri</vt:lpstr>
      <vt:lpstr>Cambria</vt:lpstr>
      <vt:lpstr>Segoe UI</vt:lpstr>
      <vt:lpstr>Segoe UI Semibold</vt:lpstr>
      <vt:lpstr>Söhne</vt:lpstr>
      <vt:lpstr>Verdana</vt:lpstr>
      <vt:lpstr>Wingdings</vt:lpstr>
      <vt:lpstr>Office Theme</vt:lpstr>
      <vt:lpstr>Green University of Bangladesh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Shahidul Islam</dc:creator>
  <cp:lastModifiedBy>Luthfa Bushra</cp:lastModifiedBy>
  <cp:revision>203</cp:revision>
  <dcterms:created xsi:type="dcterms:W3CDTF">2021-12-01T04:21:00Z</dcterms:created>
  <dcterms:modified xsi:type="dcterms:W3CDTF">2024-04-01T17:03:33Z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2021-11-14T00:00:00Z</vt:filetime>
  </property>
  <property fmtid="{D5CDD505-2E9C-101B-9397-08002B2CF9AE}" pid="3" name="Creator">
    <vt:lpwstr>Microsoft® PowerPoint® 2019</vt:lpwstr>
  </property>
  <property fmtid="{D5CDD505-2E9C-101B-9397-08002B2CF9AE}" pid="4" name="LastSaved">
    <vt:filetime>2021-12-01T00:00:00Z</vt:filetime>
  </property>
</Properties>
</file>