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
  </p:notesMasterIdLst>
  <p:handoutMasterIdLst>
    <p:handoutMasterId r:id="rId7"/>
  </p:handoutMasterIdLst>
  <p:sldIdLst>
    <p:sldId id="256" r:id="rId2"/>
    <p:sldId id="259" r:id="rId3"/>
    <p:sldId id="257" r:id="rId4"/>
    <p:sldId id="261" r:id="rId5"/>
  </p:sldIdLst>
  <p:sldSz cx="6858000" cy="9906000" type="A4"/>
  <p:notesSz cx="6858000" cy="9906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80" d="100"/>
          <a:sy n="80" d="100"/>
        </p:scale>
        <p:origin x="2026" y="-153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handoutMaster" Target="handoutMasters/handout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B2295E7-3029-4610-A484-737538A5FEE2}"/>
              </a:ext>
            </a:extLst>
          </p:cNvPr>
          <p:cNvSpPr>
            <a:spLocks noGrp="1"/>
          </p:cNvSpPr>
          <p:nvPr>
            <p:ph type="hdr" sz="quarter"/>
          </p:nvPr>
        </p:nvSpPr>
        <p:spPr>
          <a:xfrm>
            <a:off x="0" y="0"/>
            <a:ext cx="2971800" cy="4968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E2B15D18-E91B-4FB6-9C9A-CFAE854747BF}"/>
              </a:ext>
            </a:extLst>
          </p:cNvPr>
          <p:cNvSpPr>
            <a:spLocks noGrp="1"/>
          </p:cNvSpPr>
          <p:nvPr>
            <p:ph type="dt" sz="quarter" idx="1"/>
          </p:nvPr>
        </p:nvSpPr>
        <p:spPr>
          <a:xfrm>
            <a:off x="3884613" y="0"/>
            <a:ext cx="2971800" cy="496888"/>
          </a:xfrm>
          <a:prstGeom prst="rect">
            <a:avLst/>
          </a:prstGeom>
        </p:spPr>
        <p:txBody>
          <a:bodyPr vert="horz" lIns="91440" tIns="45720" rIns="91440" bIns="45720" rtlCol="0"/>
          <a:lstStyle>
            <a:lvl1pPr algn="r">
              <a:defRPr sz="1200"/>
            </a:lvl1pPr>
          </a:lstStyle>
          <a:p>
            <a:fld id="{0367031E-2F65-4B49-9A18-1F0F8A188ECF}" type="datetimeFigureOut">
              <a:rPr lang="en-US" smtClean="0"/>
              <a:t>19-May-24</a:t>
            </a:fld>
            <a:endParaRPr lang="en-US"/>
          </a:p>
        </p:txBody>
      </p:sp>
      <p:sp>
        <p:nvSpPr>
          <p:cNvPr id="4" name="Footer Placeholder 3">
            <a:extLst>
              <a:ext uri="{FF2B5EF4-FFF2-40B4-BE49-F238E27FC236}">
                <a16:creationId xmlns:a16="http://schemas.microsoft.com/office/drawing/2014/main" id="{EFB64B12-2D7F-44FE-A553-0DB20FD0AB84}"/>
              </a:ext>
            </a:extLst>
          </p:cNvPr>
          <p:cNvSpPr>
            <a:spLocks noGrp="1"/>
          </p:cNvSpPr>
          <p:nvPr>
            <p:ph type="ftr" sz="quarter" idx="2"/>
          </p:nvPr>
        </p:nvSpPr>
        <p:spPr>
          <a:xfrm>
            <a:off x="0" y="9409113"/>
            <a:ext cx="2971800" cy="4968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958AEF68-F514-4F2A-B4F8-20FFAA0B3EDD}"/>
              </a:ext>
            </a:extLst>
          </p:cNvPr>
          <p:cNvSpPr>
            <a:spLocks noGrp="1"/>
          </p:cNvSpPr>
          <p:nvPr>
            <p:ph type="sldNum" sz="quarter" idx="3"/>
          </p:nvPr>
        </p:nvSpPr>
        <p:spPr>
          <a:xfrm>
            <a:off x="3884613" y="9409113"/>
            <a:ext cx="2971800" cy="496887"/>
          </a:xfrm>
          <a:prstGeom prst="rect">
            <a:avLst/>
          </a:prstGeom>
        </p:spPr>
        <p:txBody>
          <a:bodyPr vert="horz" lIns="91440" tIns="45720" rIns="91440" bIns="45720" rtlCol="0" anchor="b"/>
          <a:lstStyle>
            <a:lvl1pPr algn="r">
              <a:defRPr sz="1200"/>
            </a:lvl1pPr>
          </a:lstStyle>
          <a:p>
            <a:fld id="{954E6915-1759-468C-9C7D-6CBC9B6E5722}" type="slidenum">
              <a:rPr lang="en-US" smtClean="0"/>
              <a:t>‹#›</a:t>
            </a:fld>
            <a:endParaRPr lang="en-US"/>
          </a:p>
        </p:txBody>
      </p:sp>
    </p:spTree>
    <p:extLst>
      <p:ext uri="{BB962C8B-B14F-4D97-AF65-F5344CB8AC3E}">
        <p14:creationId xmlns:p14="http://schemas.microsoft.com/office/powerpoint/2010/main" val="132026806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968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96888"/>
          </a:xfrm>
          <a:prstGeom prst="rect">
            <a:avLst/>
          </a:prstGeom>
        </p:spPr>
        <p:txBody>
          <a:bodyPr vert="horz" lIns="91440" tIns="45720" rIns="91440" bIns="45720" rtlCol="0"/>
          <a:lstStyle>
            <a:lvl1pPr algn="r">
              <a:defRPr sz="1200"/>
            </a:lvl1pPr>
          </a:lstStyle>
          <a:p>
            <a:fld id="{C80D2142-5855-42E8-823D-8CCDE2D2A38C}" type="datetimeFigureOut">
              <a:rPr lang="en-US" smtClean="0"/>
              <a:t>19-May-24</a:t>
            </a:fld>
            <a:endParaRPr lang="en-US"/>
          </a:p>
        </p:txBody>
      </p:sp>
      <p:sp>
        <p:nvSpPr>
          <p:cNvPr id="4" name="Slide Image Placeholder 3"/>
          <p:cNvSpPr>
            <a:spLocks noGrp="1" noRot="1" noChangeAspect="1"/>
          </p:cNvSpPr>
          <p:nvPr>
            <p:ph type="sldImg" idx="2"/>
          </p:nvPr>
        </p:nvSpPr>
        <p:spPr>
          <a:xfrm>
            <a:off x="2271713" y="1238250"/>
            <a:ext cx="2314575" cy="33432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767263"/>
            <a:ext cx="5486400" cy="3900487"/>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409113"/>
            <a:ext cx="2971800" cy="4968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9409113"/>
            <a:ext cx="2971800" cy="496887"/>
          </a:xfrm>
          <a:prstGeom prst="rect">
            <a:avLst/>
          </a:prstGeom>
        </p:spPr>
        <p:txBody>
          <a:bodyPr vert="horz" lIns="91440" tIns="45720" rIns="91440" bIns="45720" rtlCol="0" anchor="b"/>
          <a:lstStyle>
            <a:lvl1pPr algn="r">
              <a:defRPr sz="1200"/>
            </a:lvl1pPr>
          </a:lstStyle>
          <a:p>
            <a:fld id="{1496F2F3-62B2-4EAB-8E94-727BE980C536}" type="slidenum">
              <a:rPr lang="en-US" smtClean="0"/>
              <a:t>‹#›</a:t>
            </a:fld>
            <a:endParaRPr lang="en-US"/>
          </a:p>
        </p:txBody>
      </p:sp>
    </p:spTree>
    <p:extLst>
      <p:ext uri="{BB962C8B-B14F-4D97-AF65-F5344CB8AC3E}">
        <p14:creationId xmlns:p14="http://schemas.microsoft.com/office/powerpoint/2010/main" val="559846757"/>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496F2F3-62B2-4EAB-8E94-727BE980C536}" type="slidenum">
              <a:rPr lang="en-US" smtClean="0"/>
              <a:t>2</a:t>
            </a:fld>
            <a:endParaRPr lang="en-US"/>
          </a:p>
        </p:txBody>
      </p:sp>
    </p:spTree>
    <p:extLst>
      <p:ext uri="{BB962C8B-B14F-4D97-AF65-F5344CB8AC3E}">
        <p14:creationId xmlns:p14="http://schemas.microsoft.com/office/powerpoint/2010/main" val="9689729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496F2F3-62B2-4EAB-8E94-727BE980C536}" type="slidenum">
              <a:rPr lang="en-US" smtClean="0"/>
              <a:t>4</a:t>
            </a:fld>
            <a:endParaRPr lang="en-US"/>
          </a:p>
        </p:txBody>
      </p:sp>
    </p:spTree>
    <p:extLst>
      <p:ext uri="{BB962C8B-B14F-4D97-AF65-F5344CB8AC3E}">
        <p14:creationId xmlns:p14="http://schemas.microsoft.com/office/powerpoint/2010/main" val="4284496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514350" y="3070860"/>
            <a:ext cx="5829300" cy="2080259"/>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028700" y="5547360"/>
            <a:ext cx="4800600" cy="2476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6A2ECF3-20D8-4492-9DAF-E5F84ACC8B93}" type="datetime1">
              <a:rPr lang="en-US" smtClean="0"/>
              <a:t>19-May-24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200" b="0" i="0">
                <a:solidFill>
                  <a:schemeClr val="tx1"/>
                </a:solidFill>
                <a:latin typeface="Segoe UI Semibold"/>
                <a:cs typeface="Segoe UI Semibold"/>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699A429-D95A-4988-8AC1-97E86653D797}" type="datetime1">
              <a:rPr lang="en-US" smtClean="0"/>
              <a:t>19-May-24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200" b="0" i="0">
                <a:solidFill>
                  <a:schemeClr val="tx1"/>
                </a:solidFill>
                <a:latin typeface="Segoe UI Semibold"/>
                <a:cs typeface="Segoe UI Semibold"/>
              </a:defRPr>
            </a:lvl1pPr>
          </a:lstStyle>
          <a:p>
            <a:endParaRPr/>
          </a:p>
        </p:txBody>
      </p:sp>
      <p:sp>
        <p:nvSpPr>
          <p:cNvPr id="3" name="Holder 3"/>
          <p:cNvSpPr>
            <a:spLocks noGrp="1"/>
          </p:cNvSpPr>
          <p:nvPr>
            <p:ph sz="half" idx="2"/>
          </p:nvPr>
        </p:nvSpPr>
        <p:spPr>
          <a:xfrm>
            <a:off x="342900" y="2278380"/>
            <a:ext cx="2983230" cy="653796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3531870" y="2278380"/>
            <a:ext cx="2983230" cy="653796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49A1B367-CFB7-4DA8-9FD5-400B8F338BBD}" type="datetime1">
              <a:rPr lang="en-US" smtClean="0"/>
              <a:t>19-May-24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200" b="0" i="0">
                <a:solidFill>
                  <a:schemeClr val="tx1"/>
                </a:solidFill>
                <a:latin typeface="Segoe UI Semibold"/>
                <a:cs typeface="Segoe UI Semibold"/>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3501642C-86C2-430E-8624-1857125FD2F2}" type="datetime1">
              <a:rPr lang="en-US" smtClean="0"/>
              <a:t>19-May-24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2C178ECC-6E01-4D2A-BB20-91516C7E44BA}" type="datetime1">
              <a:rPr lang="en-US" smtClean="0"/>
              <a:t>19-May-24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1429892" y="1600580"/>
            <a:ext cx="3998214" cy="360680"/>
          </a:xfrm>
          <a:prstGeom prst="rect">
            <a:avLst/>
          </a:prstGeom>
        </p:spPr>
        <p:txBody>
          <a:bodyPr wrap="square" lIns="0" tIns="0" rIns="0" bIns="0">
            <a:spAutoFit/>
          </a:bodyPr>
          <a:lstStyle>
            <a:lvl1pPr>
              <a:defRPr sz="2200" b="0" i="0">
                <a:solidFill>
                  <a:schemeClr val="tx1"/>
                </a:solidFill>
                <a:latin typeface="Segoe UI Semibold"/>
                <a:cs typeface="Segoe UI Semibold"/>
              </a:defRPr>
            </a:lvl1pPr>
          </a:lstStyle>
          <a:p>
            <a:endParaRPr/>
          </a:p>
        </p:txBody>
      </p:sp>
      <p:sp>
        <p:nvSpPr>
          <p:cNvPr id="3" name="Holder 3"/>
          <p:cNvSpPr>
            <a:spLocks noGrp="1"/>
          </p:cNvSpPr>
          <p:nvPr>
            <p:ph type="body" idx="1"/>
          </p:nvPr>
        </p:nvSpPr>
        <p:spPr>
          <a:xfrm>
            <a:off x="342900" y="2278380"/>
            <a:ext cx="6172200" cy="653796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2331720" y="9212580"/>
            <a:ext cx="2194560" cy="4953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42900" y="9212580"/>
            <a:ext cx="1577340" cy="495300"/>
          </a:xfrm>
          <a:prstGeom prst="rect">
            <a:avLst/>
          </a:prstGeom>
        </p:spPr>
        <p:txBody>
          <a:bodyPr wrap="square" lIns="0" tIns="0" rIns="0" bIns="0">
            <a:spAutoFit/>
          </a:bodyPr>
          <a:lstStyle>
            <a:lvl1pPr algn="l">
              <a:defRPr>
                <a:solidFill>
                  <a:schemeClr val="tx1">
                    <a:tint val="75000"/>
                  </a:schemeClr>
                </a:solidFill>
              </a:defRPr>
            </a:lvl1pPr>
          </a:lstStyle>
          <a:p>
            <a:fld id="{3287B639-15FA-495F-A080-22363F8B8E59}" type="datetime1">
              <a:rPr lang="en-US" smtClean="0"/>
              <a:t>19-May-24</a:t>
            </a:fld>
            <a:endParaRPr lang="en-US"/>
          </a:p>
        </p:txBody>
      </p:sp>
      <p:sp>
        <p:nvSpPr>
          <p:cNvPr id="6" name="Holder 6"/>
          <p:cNvSpPr>
            <a:spLocks noGrp="1"/>
          </p:cNvSpPr>
          <p:nvPr>
            <p:ph type="sldNum" sz="quarter" idx="7"/>
          </p:nvPr>
        </p:nvSpPr>
        <p:spPr>
          <a:xfrm>
            <a:off x="4937760" y="9212580"/>
            <a:ext cx="1577340" cy="4953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hf hdr="0" ftr="0" dt="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30338" y="914400"/>
            <a:ext cx="3997325" cy="289182"/>
          </a:xfrm>
          <a:prstGeom prst="rect">
            <a:avLst/>
          </a:prstGeom>
        </p:spPr>
        <p:txBody>
          <a:bodyPr vert="horz" wrap="square" lIns="0" tIns="12065" rIns="0" bIns="0" rtlCol="0">
            <a:spAutoFit/>
          </a:bodyPr>
          <a:lstStyle/>
          <a:p>
            <a:pPr marL="12700" algn="ctr">
              <a:lnSpc>
                <a:spcPct val="100000"/>
              </a:lnSpc>
              <a:spcBef>
                <a:spcPts val="95"/>
              </a:spcBef>
            </a:pPr>
            <a:r>
              <a:rPr sz="1800" spc="-10" dirty="0"/>
              <a:t>Green</a:t>
            </a:r>
            <a:r>
              <a:rPr sz="1800" dirty="0"/>
              <a:t> </a:t>
            </a:r>
            <a:r>
              <a:rPr sz="1800" spc="-5" dirty="0"/>
              <a:t>University </a:t>
            </a:r>
            <a:r>
              <a:rPr sz="1800" spc="-25" dirty="0"/>
              <a:t>of</a:t>
            </a:r>
            <a:r>
              <a:rPr sz="1800" spc="-15" dirty="0"/>
              <a:t> </a:t>
            </a:r>
            <a:r>
              <a:rPr sz="1800" spc="-5" dirty="0"/>
              <a:t>Bangladesh</a:t>
            </a:r>
          </a:p>
        </p:txBody>
      </p:sp>
      <p:pic>
        <p:nvPicPr>
          <p:cNvPr id="4" name="object 4"/>
          <p:cNvPicPr/>
          <p:nvPr/>
        </p:nvPicPr>
        <p:blipFill>
          <a:blip r:embed="rId2" cstate="print"/>
          <a:stretch>
            <a:fillRect/>
          </a:stretch>
        </p:blipFill>
        <p:spPr>
          <a:xfrm>
            <a:off x="3064315" y="152400"/>
            <a:ext cx="729371" cy="705210"/>
          </a:xfrm>
          <a:prstGeom prst="rect">
            <a:avLst/>
          </a:prstGeom>
        </p:spPr>
      </p:pic>
      <p:sp>
        <p:nvSpPr>
          <p:cNvPr id="8" name="TextBox 7">
            <a:extLst>
              <a:ext uri="{FF2B5EF4-FFF2-40B4-BE49-F238E27FC236}">
                <a16:creationId xmlns:a16="http://schemas.microsoft.com/office/drawing/2014/main" id="{36AF41B4-5832-486B-8C02-0DBD93140D7D}"/>
              </a:ext>
            </a:extLst>
          </p:cNvPr>
          <p:cNvSpPr txBox="1"/>
          <p:nvPr/>
        </p:nvSpPr>
        <p:spPr>
          <a:xfrm>
            <a:off x="1049985" y="1319922"/>
            <a:ext cx="4785477" cy="738664"/>
          </a:xfrm>
          <a:prstGeom prst="rect">
            <a:avLst/>
          </a:prstGeom>
          <a:noFill/>
        </p:spPr>
        <p:txBody>
          <a:bodyPr wrap="none" rtlCol="0">
            <a:spAutoFit/>
          </a:bodyPr>
          <a:lstStyle/>
          <a:p>
            <a:pPr algn="ctr"/>
            <a:r>
              <a:rPr lang="en-US" sz="1400" b="1" dirty="0">
                <a:latin typeface="Cambria" panose="02040503050406030204" pitchFamily="18" charset="0"/>
                <a:ea typeface="Cambria" panose="02040503050406030204" pitchFamily="18" charset="0"/>
              </a:rPr>
              <a:t>Department of Computer Science and Engineering (CSE)</a:t>
            </a:r>
          </a:p>
          <a:p>
            <a:pPr algn="ctr"/>
            <a:r>
              <a:rPr lang="en-US" sz="1400" dirty="0">
                <a:latin typeface="Cambria" panose="02040503050406030204" pitchFamily="18" charset="0"/>
                <a:ea typeface="Cambria" panose="02040503050406030204" pitchFamily="18" charset="0"/>
              </a:rPr>
              <a:t>Faculty of Sciences and Engineering</a:t>
            </a:r>
          </a:p>
          <a:p>
            <a:pPr algn="ctr"/>
            <a:r>
              <a:rPr lang="en-US" sz="1400" dirty="0">
                <a:latin typeface="Cambria" panose="02040503050406030204" pitchFamily="18" charset="0"/>
                <a:ea typeface="Cambria" panose="02040503050406030204" pitchFamily="18" charset="0"/>
              </a:rPr>
              <a:t>Spring 2024, B.Sc. in CSE (DAY)</a:t>
            </a:r>
          </a:p>
        </p:txBody>
      </p:sp>
      <p:sp>
        <p:nvSpPr>
          <p:cNvPr id="9" name="TextBox 8">
            <a:extLst>
              <a:ext uri="{FF2B5EF4-FFF2-40B4-BE49-F238E27FC236}">
                <a16:creationId xmlns:a16="http://schemas.microsoft.com/office/drawing/2014/main" id="{1AFFEC96-4D28-49B7-95A7-97E5F1EF6DA7}"/>
              </a:ext>
            </a:extLst>
          </p:cNvPr>
          <p:cNvSpPr txBox="1"/>
          <p:nvPr/>
        </p:nvSpPr>
        <p:spPr>
          <a:xfrm>
            <a:off x="1066815" y="2339370"/>
            <a:ext cx="4724370" cy="954107"/>
          </a:xfrm>
          <a:prstGeom prst="rect">
            <a:avLst/>
          </a:prstGeom>
          <a:noFill/>
        </p:spPr>
        <p:txBody>
          <a:bodyPr wrap="none" rtlCol="0">
            <a:spAutoFit/>
          </a:bodyPr>
          <a:lstStyle/>
          <a:p>
            <a:pPr algn="ctr"/>
            <a:r>
              <a:rPr lang="en-US" sz="1400" b="1" dirty="0">
                <a:latin typeface="Cambria" panose="02040503050406030204" pitchFamily="18" charset="0"/>
                <a:ea typeface="Cambria" panose="02040503050406030204" pitchFamily="18" charset="0"/>
              </a:rPr>
              <a:t>Lab Report NO # 04</a:t>
            </a:r>
          </a:p>
          <a:p>
            <a:pPr algn="ctr"/>
            <a:endParaRPr lang="en-US" sz="1400" b="1" dirty="0">
              <a:latin typeface="Cambria" panose="02040503050406030204" pitchFamily="18" charset="0"/>
              <a:ea typeface="Cambria" panose="02040503050406030204" pitchFamily="18" charset="0"/>
            </a:endParaRPr>
          </a:p>
          <a:p>
            <a:pPr algn="ctr"/>
            <a:r>
              <a:rPr lang="en-US" sz="1400" b="1" dirty="0">
                <a:latin typeface="Cambria" panose="02040503050406030204" pitchFamily="18" charset="0"/>
                <a:ea typeface="Cambria" panose="02040503050406030204" pitchFamily="18" charset="0"/>
              </a:rPr>
              <a:t>Course Title: Artificial Intelligence Lab</a:t>
            </a:r>
          </a:p>
          <a:p>
            <a:pPr algn="ctr"/>
            <a:r>
              <a:rPr lang="en-US" sz="1400" b="1" dirty="0">
                <a:latin typeface="Cambria" panose="02040503050406030204" pitchFamily="18" charset="0"/>
                <a:ea typeface="Cambria" panose="02040503050406030204" pitchFamily="18" charset="0"/>
              </a:rPr>
              <a:t>Course Code: CSE 316		Section: CSE 213 – D1</a:t>
            </a:r>
          </a:p>
        </p:txBody>
      </p:sp>
      <p:graphicFrame>
        <p:nvGraphicFramePr>
          <p:cNvPr id="12" name="Table 11">
            <a:extLst>
              <a:ext uri="{FF2B5EF4-FFF2-40B4-BE49-F238E27FC236}">
                <a16:creationId xmlns:a16="http://schemas.microsoft.com/office/drawing/2014/main" id="{88296518-AB27-4390-9BC8-5DE7A7559DEC}"/>
              </a:ext>
            </a:extLst>
          </p:cNvPr>
          <p:cNvGraphicFramePr>
            <a:graphicFrameLocks noGrp="1"/>
          </p:cNvGraphicFramePr>
          <p:nvPr>
            <p:extLst>
              <p:ext uri="{D42A27DB-BD31-4B8C-83A1-F6EECF244321}">
                <p14:modId xmlns:p14="http://schemas.microsoft.com/office/powerpoint/2010/main" val="3281530766"/>
              </p:ext>
            </p:extLst>
          </p:nvPr>
        </p:nvGraphicFramePr>
        <p:xfrm>
          <a:off x="457200" y="5775959"/>
          <a:ext cx="6077970" cy="777240"/>
        </p:xfrm>
        <a:graphic>
          <a:graphicData uri="http://schemas.openxmlformats.org/drawingml/2006/table">
            <a:tbl>
              <a:tblPr firstRow="1" bandRow="1">
                <a:tableStyleId>{5940675A-B579-460E-94D1-54222C63F5DA}</a:tableStyleId>
              </a:tblPr>
              <a:tblGrid>
                <a:gridCol w="3038985">
                  <a:extLst>
                    <a:ext uri="{9D8B030D-6E8A-4147-A177-3AD203B41FA5}">
                      <a16:colId xmlns:a16="http://schemas.microsoft.com/office/drawing/2014/main" val="3216153980"/>
                    </a:ext>
                  </a:extLst>
                </a:gridCol>
                <a:gridCol w="3038985">
                  <a:extLst>
                    <a:ext uri="{9D8B030D-6E8A-4147-A177-3AD203B41FA5}">
                      <a16:colId xmlns:a16="http://schemas.microsoft.com/office/drawing/2014/main" val="1124543900"/>
                    </a:ext>
                  </a:extLst>
                </a:gridCol>
              </a:tblGrid>
              <a:tr h="215444">
                <a:tc gridSpan="2">
                  <a:txBody>
                    <a:bodyPr/>
                    <a:lstStyle/>
                    <a:p>
                      <a:pPr algn="ctr"/>
                      <a:r>
                        <a:rPr lang="en-US" sz="1100" b="1" dirty="0">
                          <a:latin typeface="Verdana" panose="020B0604030504040204" pitchFamily="34" charset="0"/>
                          <a:ea typeface="Verdana" panose="020B0604030504040204" pitchFamily="34" charset="0"/>
                          <a:cs typeface="Times New Roman" panose="02020603050405020304" pitchFamily="18" charset="0"/>
                        </a:rPr>
                        <a:t>Student Details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tc hMerge="1">
                  <a:txBody>
                    <a:bodyPr/>
                    <a:lstStyle/>
                    <a:p>
                      <a:endParaRPr lang="en-US" dirty="0"/>
                    </a:p>
                  </a:txBody>
                  <a:tcPr anchor="ctr"/>
                </a:tc>
                <a:extLst>
                  <a:ext uri="{0D108BD9-81ED-4DB2-BD59-A6C34878D82A}">
                    <a16:rowId xmlns:a16="http://schemas.microsoft.com/office/drawing/2014/main" val="2727054293"/>
                  </a:ext>
                </a:extLst>
              </a:tr>
              <a:tr h="215444">
                <a:tc>
                  <a:txBody>
                    <a:bodyPr/>
                    <a:lstStyle/>
                    <a:p>
                      <a:pPr algn="ctr"/>
                      <a:r>
                        <a:rPr lang="en-US" sz="1100" dirty="0">
                          <a:latin typeface="Verdana" panose="020B0604030504040204" pitchFamily="34" charset="0"/>
                          <a:ea typeface="Verdana" panose="020B0604030504040204" pitchFamily="34" charset="0"/>
                          <a:cs typeface="Times New Roman" panose="02020603050405020304" pitchFamily="18" charset="0"/>
                        </a:rPr>
                        <a:t>Name</a:t>
                      </a:r>
                    </a:p>
                  </a:txBody>
                  <a:tcPr anchor="ctr"/>
                </a:tc>
                <a:tc>
                  <a:txBody>
                    <a:bodyPr/>
                    <a:lstStyle/>
                    <a:p>
                      <a:pPr algn="ctr"/>
                      <a:r>
                        <a:rPr lang="en-US" sz="1100" dirty="0">
                          <a:latin typeface="Verdana" panose="020B0604030504040204" pitchFamily="34" charset="0"/>
                          <a:ea typeface="Verdana" panose="020B0604030504040204" pitchFamily="34" charset="0"/>
                          <a:cs typeface="Times New Roman" panose="02020603050405020304" pitchFamily="18" charset="0"/>
                        </a:rPr>
                        <a:t>ID</a:t>
                      </a:r>
                    </a:p>
                  </a:txBody>
                  <a:tcPr anchor="ctr"/>
                </a:tc>
                <a:extLst>
                  <a:ext uri="{0D108BD9-81ED-4DB2-BD59-A6C34878D82A}">
                    <a16:rowId xmlns:a16="http://schemas.microsoft.com/office/drawing/2014/main" val="436934511"/>
                  </a:ext>
                </a:extLst>
              </a:tr>
              <a:tr h="215444">
                <a:tc>
                  <a:txBody>
                    <a:bodyPr/>
                    <a:lstStyle/>
                    <a:p>
                      <a:pPr algn="ctr"/>
                      <a:r>
                        <a:rPr lang="en-US" sz="1100" b="1" dirty="0">
                          <a:latin typeface="Verdana" panose="020B0604030504040204" pitchFamily="34" charset="0"/>
                          <a:ea typeface="Verdana" panose="020B0604030504040204" pitchFamily="34" charset="0"/>
                          <a:cs typeface="Times New Roman" panose="02020603050405020304" pitchFamily="18" charset="0"/>
                        </a:rPr>
                        <a:t>Md. Shahidul Islam Prodhan</a:t>
                      </a:r>
                    </a:p>
                  </a:txBody>
                  <a:tcPr anchor="ctr"/>
                </a:tc>
                <a:tc>
                  <a:txBody>
                    <a:bodyPr/>
                    <a:lstStyle/>
                    <a:p>
                      <a:pPr algn="ctr"/>
                      <a:r>
                        <a:rPr lang="en-US" sz="1100" b="1" dirty="0">
                          <a:latin typeface="Verdana" panose="020B0604030504040204" pitchFamily="34" charset="0"/>
                          <a:ea typeface="Verdana" panose="020B0604030504040204" pitchFamily="34" charset="0"/>
                          <a:cs typeface="Times New Roman" panose="02020603050405020304" pitchFamily="18" charset="0"/>
                        </a:rPr>
                        <a:t>213902017</a:t>
                      </a:r>
                    </a:p>
                  </a:txBody>
                  <a:tcPr anchor="ctr"/>
                </a:tc>
                <a:extLst>
                  <a:ext uri="{0D108BD9-81ED-4DB2-BD59-A6C34878D82A}">
                    <a16:rowId xmlns:a16="http://schemas.microsoft.com/office/drawing/2014/main" val="1336295084"/>
                  </a:ext>
                </a:extLst>
              </a:tr>
            </a:tbl>
          </a:graphicData>
        </a:graphic>
      </p:graphicFrame>
      <p:graphicFrame>
        <p:nvGraphicFramePr>
          <p:cNvPr id="14" name="Table 13">
            <a:extLst>
              <a:ext uri="{FF2B5EF4-FFF2-40B4-BE49-F238E27FC236}">
                <a16:creationId xmlns:a16="http://schemas.microsoft.com/office/drawing/2014/main" id="{896ABBD9-7A95-4313-9E7B-75240961AFBE}"/>
              </a:ext>
            </a:extLst>
          </p:cNvPr>
          <p:cNvGraphicFramePr>
            <a:graphicFrameLocks noGrp="1"/>
          </p:cNvGraphicFramePr>
          <p:nvPr>
            <p:extLst>
              <p:ext uri="{D42A27DB-BD31-4B8C-83A1-F6EECF244321}">
                <p14:modId xmlns:p14="http://schemas.microsoft.com/office/powerpoint/2010/main" val="3242221246"/>
              </p:ext>
            </p:extLst>
          </p:nvPr>
        </p:nvGraphicFramePr>
        <p:xfrm>
          <a:off x="457200" y="6781799"/>
          <a:ext cx="6077970" cy="1112520"/>
        </p:xfrm>
        <a:graphic>
          <a:graphicData uri="http://schemas.openxmlformats.org/drawingml/2006/table">
            <a:tbl>
              <a:tblPr firstRow="1" bandRow="1">
                <a:tableStyleId>{5940675A-B579-460E-94D1-54222C63F5DA}</a:tableStyleId>
              </a:tblPr>
              <a:tblGrid>
                <a:gridCol w="6077970">
                  <a:extLst>
                    <a:ext uri="{9D8B030D-6E8A-4147-A177-3AD203B41FA5}">
                      <a16:colId xmlns:a16="http://schemas.microsoft.com/office/drawing/2014/main" val="3126370189"/>
                    </a:ext>
                  </a:extLst>
                </a:gridCol>
              </a:tblGrid>
              <a:tr h="370840">
                <a:tc>
                  <a:txBody>
                    <a:bodyPr/>
                    <a:lstStyle/>
                    <a:p>
                      <a:r>
                        <a:rPr lang="en-US" sz="1100" b="1" dirty="0">
                          <a:latin typeface="Verdana" panose="020B0604030504040204" pitchFamily="34" charset="0"/>
                          <a:ea typeface="Verdana" panose="020B0604030504040204" pitchFamily="34" charset="0"/>
                        </a:rPr>
                        <a:t>Lab Assigned Date: </a:t>
                      </a:r>
                      <a:r>
                        <a:rPr lang="en-US" sz="1100" b="0" dirty="0">
                          <a:latin typeface="Verdana" panose="020B0604030504040204" pitchFamily="34" charset="0"/>
                          <a:ea typeface="Verdana" panose="020B0604030504040204" pitchFamily="34" charset="0"/>
                        </a:rPr>
                        <a:t>3</a:t>
                      </a:r>
                      <a:r>
                        <a:rPr lang="en-US" sz="1100" b="0" baseline="30000" dirty="0">
                          <a:latin typeface="Verdana" panose="020B0604030504040204" pitchFamily="34" charset="0"/>
                          <a:ea typeface="Verdana" panose="020B0604030504040204" pitchFamily="34" charset="0"/>
                        </a:rPr>
                        <a:t>rd</a:t>
                      </a:r>
                      <a:r>
                        <a:rPr lang="en-US" sz="1100" b="0" dirty="0">
                          <a:latin typeface="Verdana" panose="020B0604030504040204" pitchFamily="34" charset="0"/>
                          <a:ea typeface="Verdana" panose="020B0604030504040204" pitchFamily="34" charset="0"/>
                        </a:rPr>
                        <a:t> April 2024</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52041023"/>
                  </a:ext>
                </a:extLst>
              </a:tr>
              <a:tr h="370840">
                <a:tc>
                  <a:txBody>
                    <a:bodyPr/>
                    <a:lstStyle/>
                    <a:p>
                      <a:r>
                        <a:rPr lang="en-US" sz="1100" b="1" dirty="0">
                          <a:latin typeface="Verdana" panose="020B0604030504040204" pitchFamily="34" charset="0"/>
                          <a:ea typeface="Verdana" panose="020B0604030504040204" pitchFamily="34" charset="0"/>
                        </a:rPr>
                        <a:t>Submission Date: </a:t>
                      </a:r>
                      <a:r>
                        <a:rPr lang="en-US" sz="1100" b="0" dirty="0">
                          <a:latin typeface="Verdana" panose="020B0604030504040204" pitchFamily="34" charset="0"/>
                          <a:ea typeface="Verdana" panose="020B0604030504040204" pitchFamily="34" charset="0"/>
                        </a:rPr>
                        <a:t>14</a:t>
                      </a:r>
                      <a:r>
                        <a:rPr lang="en-US" sz="1100" b="0" baseline="30000" dirty="0">
                          <a:latin typeface="Verdana" panose="020B0604030504040204" pitchFamily="34" charset="0"/>
                          <a:ea typeface="Verdana" panose="020B0604030504040204" pitchFamily="34" charset="0"/>
                        </a:rPr>
                        <a:t>th</a:t>
                      </a:r>
                      <a:r>
                        <a:rPr lang="en-US" sz="1100" b="0" dirty="0">
                          <a:latin typeface="Verdana" panose="020B0604030504040204" pitchFamily="34" charset="0"/>
                          <a:ea typeface="Verdana" panose="020B0604030504040204" pitchFamily="34" charset="0"/>
                        </a:rPr>
                        <a:t> May 2024</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614526959"/>
                  </a:ext>
                </a:extLst>
              </a:tr>
              <a:tr h="370840">
                <a:tc>
                  <a:txBody>
                    <a:bodyPr/>
                    <a:lstStyle/>
                    <a:p>
                      <a:r>
                        <a:rPr lang="en-US" sz="1100" b="1" dirty="0">
                          <a:latin typeface="Verdana" panose="020B0604030504040204" pitchFamily="34" charset="0"/>
                          <a:ea typeface="Verdana" panose="020B0604030504040204" pitchFamily="34" charset="0"/>
                        </a:rPr>
                        <a:t>Course Teacher’s Name: </a:t>
                      </a:r>
                      <a:r>
                        <a:rPr lang="en-US" sz="1100" b="0" i="0" dirty="0">
                          <a:solidFill>
                            <a:schemeClr val="tx1"/>
                          </a:solidFill>
                          <a:effectLst/>
                          <a:latin typeface="Verdana" panose="020B0604030504040204" pitchFamily="34" charset="0"/>
                          <a:ea typeface="Verdana" panose="020B0604030504040204" pitchFamily="34" charset="0"/>
                          <a:cs typeface="+mn-cs"/>
                        </a:rPr>
                        <a:t>Fairuz </a:t>
                      </a:r>
                      <a:r>
                        <a:rPr lang="en-US" sz="1100" b="0" i="0" dirty="0" err="1">
                          <a:solidFill>
                            <a:schemeClr val="tx1"/>
                          </a:solidFill>
                          <a:effectLst/>
                          <a:latin typeface="Verdana" panose="020B0604030504040204" pitchFamily="34" charset="0"/>
                          <a:ea typeface="Verdana" panose="020B0604030504040204" pitchFamily="34" charset="0"/>
                          <a:cs typeface="+mn-cs"/>
                        </a:rPr>
                        <a:t>Shaiara</a:t>
                      </a:r>
                      <a:r>
                        <a:rPr lang="en-US" sz="1100" b="0" i="0" dirty="0">
                          <a:solidFill>
                            <a:schemeClr val="tx1"/>
                          </a:solidFill>
                          <a:effectLst/>
                          <a:latin typeface="Verdana" panose="020B0604030504040204" pitchFamily="34" charset="0"/>
                          <a:ea typeface="Verdana" panose="020B0604030504040204" pitchFamily="34" charset="0"/>
                          <a:cs typeface="+mn-cs"/>
                        </a:rPr>
                        <a:t>, Lecturer</a:t>
                      </a:r>
                      <a:endParaRPr lang="en-US" sz="1100" b="0" dirty="0">
                        <a:latin typeface="Verdana" panose="020B0604030504040204" pitchFamily="34" charset="0"/>
                        <a:ea typeface="Verdana" panose="020B060403050404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71108089"/>
                  </a:ext>
                </a:extLst>
              </a:tr>
            </a:tbl>
          </a:graphicData>
        </a:graphic>
      </p:graphicFrame>
      <p:sp>
        <p:nvSpPr>
          <p:cNvPr id="15" name="TextBox 14">
            <a:extLst>
              <a:ext uri="{FF2B5EF4-FFF2-40B4-BE49-F238E27FC236}">
                <a16:creationId xmlns:a16="http://schemas.microsoft.com/office/drawing/2014/main" id="{08831DCA-57FB-4C1F-B8A4-BB6E3B50FD52}"/>
              </a:ext>
            </a:extLst>
          </p:cNvPr>
          <p:cNvSpPr txBox="1"/>
          <p:nvPr/>
        </p:nvSpPr>
        <p:spPr>
          <a:xfrm>
            <a:off x="1126927" y="7983378"/>
            <a:ext cx="4604146" cy="246221"/>
          </a:xfrm>
          <a:prstGeom prst="rect">
            <a:avLst/>
          </a:prstGeom>
          <a:noFill/>
        </p:spPr>
        <p:txBody>
          <a:bodyPr wrap="none" rtlCol="0">
            <a:spAutoFit/>
          </a:bodyPr>
          <a:lstStyle/>
          <a:p>
            <a:r>
              <a:rPr lang="en-US" sz="1000" b="1" dirty="0">
                <a:latin typeface="Verdana" panose="020B0604030504040204" pitchFamily="34" charset="0"/>
                <a:ea typeface="Verdana" panose="020B0604030504040204" pitchFamily="34" charset="0"/>
                <a:cs typeface="Times New Roman" panose="02020603050405020304" pitchFamily="18" charset="0"/>
              </a:rPr>
              <a:t>[For Teacher’s use only: </a:t>
            </a:r>
            <a:r>
              <a:rPr lang="en-US" sz="1000" b="1" dirty="0">
                <a:solidFill>
                  <a:schemeClr val="tx2">
                    <a:lumMod val="75000"/>
                  </a:schemeClr>
                </a:solidFill>
                <a:latin typeface="Verdana" panose="020B0604030504040204" pitchFamily="34" charset="0"/>
                <a:ea typeface="Verdana" panose="020B0604030504040204" pitchFamily="34" charset="0"/>
                <a:cs typeface="Times New Roman" panose="02020603050405020304" pitchFamily="18" charset="0"/>
              </a:rPr>
              <a:t>Don’t write anything inside this box</a:t>
            </a:r>
            <a:r>
              <a:rPr lang="en-US" sz="1000" b="1" dirty="0">
                <a:latin typeface="Verdana" panose="020B0604030504040204" pitchFamily="34" charset="0"/>
                <a:ea typeface="Verdana" panose="020B0604030504040204" pitchFamily="34" charset="0"/>
                <a:cs typeface="Times New Roman" panose="02020603050405020304" pitchFamily="18" charset="0"/>
              </a:rPr>
              <a:t>]</a:t>
            </a:r>
          </a:p>
        </p:txBody>
      </p:sp>
      <p:graphicFrame>
        <p:nvGraphicFramePr>
          <p:cNvPr id="17" name="Table 16">
            <a:extLst>
              <a:ext uri="{FF2B5EF4-FFF2-40B4-BE49-F238E27FC236}">
                <a16:creationId xmlns:a16="http://schemas.microsoft.com/office/drawing/2014/main" id="{3AB1B9C2-540B-4D82-B236-FE97A560DE60}"/>
              </a:ext>
            </a:extLst>
          </p:cNvPr>
          <p:cNvGraphicFramePr>
            <a:graphicFrameLocks noGrp="1"/>
          </p:cNvGraphicFramePr>
          <p:nvPr>
            <p:extLst>
              <p:ext uri="{D42A27DB-BD31-4B8C-83A1-F6EECF244321}">
                <p14:modId xmlns:p14="http://schemas.microsoft.com/office/powerpoint/2010/main" val="4254380361"/>
              </p:ext>
            </p:extLst>
          </p:nvPr>
        </p:nvGraphicFramePr>
        <p:xfrm>
          <a:off x="457200" y="8229599"/>
          <a:ext cx="6077970" cy="1219201"/>
        </p:xfrm>
        <a:graphic>
          <a:graphicData uri="http://schemas.openxmlformats.org/drawingml/2006/table">
            <a:tbl>
              <a:tblPr firstRow="1" bandRow="1">
                <a:tableStyleId>{5940675A-B579-460E-94D1-54222C63F5DA}</a:tableStyleId>
              </a:tblPr>
              <a:tblGrid>
                <a:gridCol w="3038985">
                  <a:extLst>
                    <a:ext uri="{9D8B030D-6E8A-4147-A177-3AD203B41FA5}">
                      <a16:colId xmlns:a16="http://schemas.microsoft.com/office/drawing/2014/main" val="3216153980"/>
                    </a:ext>
                  </a:extLst>
                </a:gridCol>
                <a:gridCol w="3038985">
                  <a:extLst>
                    <a:ext uri="{9D8B030D-6E8A-4147-A177-3AD203B41FA5}">
                      <a16:colId xmlns:a16="http://schemas.microsoft.com/office/drawing/2014/main" val="1124543900"/>
                    </a:ext>
                  </a:extLst>
                </a:gridCol>
              </a:tblGrid>
              <a:tr h="346365">
                <a:tc gridSpan="2">
                  <a:txBody>
                    <a:bodyPr/>
                    <a:lstStyle/>
                    <a:p>
                      <a:pPr algn="ctr"/>
                      <a:r>
                        <a:rPr lang="en-US" sz="1100" b="1" dirty="0">
                          <a:latin typeface="Verdana" panose="020B0604030504040204" pitchFamily="34" charset="0"/>
                          <a:ea typeface="Verdana" panose="020B0604030504040204" pitchFamily="34" charset="0"/>
                          <a:cs typeface="Times New Roman" panose="02020603050405020304" pitchFamily="18" charset="0"/>
                        </a:rPr>
                        <a:t>Lab Report Status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tc hMerge="1">
                  <a:txBody>
                    <a:bodyPr/>
                    <a:lstStyle/>
                    <a:p>
                      <a:endParaRPr lang="en-US" dirty="0"/>
                    </a:p>
                  </a:txBody>
                  <a:tcPr anchor="ctr"/>
                </a:tc>
                <a:extLst>
                  <a:ext uri="{0D108BD9-81ED-4DB2-BD59-A6C34878D82A}">
                    <a16:rowId xmlns:a16="http://schemas.microsoft.com/office/drawing/2014/main" val="2727054293"/>
                  </a:ext>
                </a:extLst>
              </a:tr>
              <a:tr h="346365">
                <a:tc>
                  <a:txBody>
                    <a:bodyPr/>
                    <a:lstStyle/>
                    <a:p>
                      <a:pPr algn="l"/>
                      <a:r>
                        <a:rPr lang="en-US" sz="1100" b="1" dirty="0">
                          <a:latin typeface="Verdana" panose="020B0604030504040204" pitchFamily="34" charset="0"/>
                          <a:ea typeface="Verdana" panose="020B0604030504040204" pitchFamily="34" charset="0"/>
                          <a:cs typeface="Times New Roman" panose="02020603050405020304" pitchFamily="18" charset="0"/>
                        </a:rPr>
                        <a:t>Marks:</a:t>
                      </a:r>
                    </a:p>
                  </a:txBody>
                  <a:tcPr anchor="ctr"/>
                </a:tc>
                <a:tc>
                  <a:txBody>
                    <a:bodyPr/>
                    <a:lstStyle/>
                    <a:p>
                      <a:pPr algn="l"/>
                      <a:r>
                        <a:rPr lang="en-US" sz="1100" b="1" dirty="0">
                          <a:latin typeface="Verdana" panose="020B0604030504040204" pitchFamily="34" charset="0"/>
                          <a:ea typeface="Verdana" panose="020B0604030504040204" pitchFamily="34" charset="0"/>
                          <a:cs typeface="Times New Roman" panose="02020603050405020304" pitchFamily="18" charset="0"/>
                        </a:rPr>
                        <a:t>Signature:</a:t>
                      </a:r>
                    </a:p>
                  </a:txBody>
                  <a:tcPr anchor="ctr"/>
                </a:tc>
                <a:extLst>
                  <a:ext uri="{0D108BD9-81ED-4DB2-BD59-A6C34878D82A}">
                    <a16:rowId xmlns:a16="http://schemas.microsoft.com/office/drawing/2014/main" val="436934511"/>
                  </a:ext>
                </a:extLst>
              </a:tr>
              <a:tr h="526471">
                <a:tc>
                  <a:txBody>
                    <a:bodyPr/>
                    <a:lstStyle/>
                    <a:p>
                      <a:pPr algn="l"/>
                      <a:r>
                        <a:rPr lang="en-US" sz="1100" b="1" dirty="0">
                          <a:latin typeface="Verdana" panose="020B0604030504040204" pitchFamily="34" charset="0"/>
                          <a:ea typeface="Verdana" panose="020B0604030504040204" pitchFamily="34" charset="0"/>
                          <a:cs typeface="Times New Roman" panose="02020603050405020304" pitchFamily="18" charset="0"/>
                        </a:rPr>
                        <a:t>Comments:</a:t>
                      </a:r>
                    </a:p>
                  </a:txBody>
                  <a:tcPr anchor="ctr"/>
                </a:tc>
                <a:tc>
                  <a:txBody>
                    <a:bodyPr/>
                    <a:lstStyle/>
                    <a:p>
                      <a:pPr algn="l"/>
                      <a:r>
                        <a:rPr lang="en-US" sz="1100" b="1" dirty="0">
                          <a:latin typeface="Verdana" panose="020B0604030504040204" pitchFamily="34" charset="0"/>
                          <a:ea typeface="Verdana" panose="020B0604030504040204" pitchFamily="34" charset="0"/>
                          <a:cs typeface="Times New Roman" panose="02020603050405020304" pitchFamily="18" charset="0"/>
                        </a:rPr>
                        <a:t>Date:</a:t>
                      </a:r>
                    </a:p>
                  </a:txBody>
                  <a:tcPr anchor="ctr"/>
                </a:tc>
                <a:extLst>
                  <a:ext uri="{0D108BD9-81ED-4DB2-BD59-A6C34878D82A}">
                    <a16:rowId xmlns:a16="http://schemas.microsoft.com/office/drawing/2014/main" val="1336295084"/>
                  </a:ext>
                </a:extLst>
              </a:tr>
            </a:tbl>
          </a:graphicData>
        </a:graphic>
      </p:graphicFrame>
      <p:sp>
        <p:nvSpPr>
          <p:cNvPr id="7" name="TextBox 6">
            <a:extLst>
              <a:ext uri="{FF2B5EF4-FFF2-40B4-BE49-F238E27FC236}">
                <a16:creationId xmlns:a16="http://schemas.microsoft.com/office/drawing/2014/main" id="{15353AE5-E751-E4C5-EF41-7E632EF42B5A}"/>
              </a:ext>
            </a:extLst>
          </p:cNvPr>
          <p:cNvSpPr txBox="1"/>
          <p:nvPr/>
        </p:nvSpPr>
        <p:spPr>
          <a:xfrm>
            <a:off x="457200" y="3581400"/>
            <a:ext cx="6077970" cy="830997"/>
          </a:xfrm>
          <a:prstGeom prst="rect">
            <a:avLst/>
          </a:prstGeom>
          <a:noFill/>
        </p:spPr>
        <p:txBody>
          <a:bodyPr wrap="square" rtlCol="0">
            <a:spAutoFit/>
          </a:bodyPr>
          <a:lstStyle/>
          <a:p>
            <a:pPr algn="just"/>
            <a:r>
              <a:rPr lang="en-US" sz="1200" b="1" u="sng" dirty="0"/>
              <a:t>Problems / Tasks / Domains:</a:t>
            </a:r>
          </a:p>
          <a:p>
            <a:pPr algn="just"/>
            <a:endParaRPr lang="en-US" sz="1200" dirty="0"/>
          </a:p>
          <a:p>
            <a:pPr algn="just"/>
            <a:r>
              <a:rPr lang="en-US" sz="1200" dirty="0"/>
              <a:t>Write a program to perform topological search using IDDFS.</a:t>
            </a:r>
          </a:p>
          <a:p>
            <a:pPr algn="just"/>
            <a:endParaRPr lang="en-US" sz="12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1CB8EA8-88CB-085F-E1BF-DDD383B6E9F0}"/>
              </a:ext>
            </a:extLst>
          </p:cNvPr>
          <p:cNvSpPr>
            <a:spLocks noGrp="1"/>
          </p:cNvSpPr>
          <p:nvPr>
            <p:ph type="body" idx="1"/>
          </p:nvPr>
        </p:nvSpPr>
        <p:spPr>
          <a:xfrm>
            <a:off x="685800" y="609600"/>
            <a:ext cx="5486400" cy="8531566"/>
          </a:xfrm>
        </p:spPr>
        <p:txBody>
          <a:bodyPr/>
          <a:lstStyle/>
          <a:p>
            <a:pPr marL="0" marR="0" algn="just">
              <a:lnSpc>
                <a:spcPct val="115000"/>
              </a:lnSpc>
              <a:spcBef>
                <a:spcPts val="0"/>
              </a:spcBef>
              <a:spcAft>
                <a:spcPts val="0"/>
              </a:spcAft>
            </a:pPr>
            <a:r>
              <a:rPr lang="en-US" sz="1100" b="1" u="sng" dirty="0">
                <a:effectLst/>
                <a:latin typeface="Aptos" panose="020B0004020202020204" pitchFamily="34" charset="0"/>
                <a:ea typeface="Times New Roman" panose="02020603050405020304" pitchFamily="18" charset="0"/>
                <a:cs typeface="Times New Roman" panose="02020603050405020304" pitchFamily="18" charset="0"/>
              </a:rPr>
              <a:t>1. TITLE OF THE LAB REPORT EXPERIMENT</a:t>
            </a:r>
            <a:endParaRPr lang="en-US" sz="1100" dirty="0">
              <a:effectLst/>
              <a:latin typeface="Arial" panose="020B0604020202020204" pitchFamily="34" charset="0"/>
              <a:ea typeface="Arial" panose="020B0604020202020204" pitchFamily="34" charset="0"/>
            </a:endParaRPr>
          </a:p>
          <a:p>
            <a:pPr marL="0" marR="0" algn="just">
              <a:lnSpc>
                <a:spcPct val="115000"/>
              </a:lnSpc>
              <a:spcBef>
                <a:spcPts val="0"/>
              </a:spcBef>
              <a:spcAft>
                <a:spcPts val="0"/>
              </a:spcAft>
            </a:pPr>
            <a:r>
              <a:rPr lang="en-US" sz="1100" b="1" u="none" strike="noStrike" dirty="0">
                <a:effectLst/>
                <a:latin typeface="Aptos" panose="020B0004020202020204" pitchFamily="34" charset="0"/>
                <a:ea typeface="Times New Roman" panose="02020603050405020304" pitchFamily="18" charset="0"/>
                <a:cs typeface="Times New Roman" panose="02020603050405020304" pitchFamily="18" charset="0"/>
              </a:rPr>
              <a:t> </a:t>
            </a:r>
            <a:endParaRPr lang="en-US" sz="1100" dirty="0">
              <a:effectLst/>
              <a:latin typeface="Arial" panose="020B0604020202020204" pitchFamily="34" charset="0"/>
              <a:ea typeface="Arial" panose="020B0604020202020204" pitchFamily="34" charset="0"/>
            </a:endParaRPr>
          </a:p>
          <a:p>
            <a:pPr marL="0" marR="0" algn="just">
              <a:lnSpc>
                <a:spcPct val="115000"/>
              </a:lnSpc>
              <a:spcBef>
                <a:spcPts val="0"/>
              </a:spcBef>
              <a:spcAft>
                <a:spcPts val="0"/>
              </a:spcAft>
            </a:pPr>
            <a:r>
              <a:rPr lang="en-US" sz="1100" dirty="0"/>
              <a:t>Topological search using IDDFS.</a:t>
            </a:r>
            <a:endParaRPr lang="en-US" sz="1100" dirty="0">
              <a:latin typeface="Arial" panose="020B0604020202020204" pitchFamily="34" charset="0"/>
              <a:ea typeface="Arial" panose="020B0604020202020204" pitchFamily="34" charset="0"/>
            </a:endParaRPr>
          </a:p>
          <a:p>
            <a:pPr marL="0" marR="0" algn="just">
              <a:lnSpc>
                <a:spcPct val="115000"/>
              </a:lnSpc>
              <a:spcBef>
                <a:spcPts val="0"/>
              </a:spcBef>
              <a:spcAft>
                <a:spcPts val="0"/>
              </a:spcAft>
            </a:pPr>
            <a:endParaRPr lang="en-US" sz="1100" dirty="0">
              <a:effectLst/>
              <a:latin typeface="Arial" panose="020B0604020202020204" pitchFamily="34" charset="0"/>
              <a:ea typeface="Arial" panose="020B0604020202020204" pitchFamily="34" charset="0"/>
            </a:endParaRPr>
          </a:p>
          <a:p>
            <a:pPr marL="0" marR="0" algn="just">
              <a:lnSpc>
                <a:spcPct val="115000"/>
              </a:lnSpc>
              <a:spcBef>
                <a:spcPts val="0"/>
              </a:spcBef>
              <a:spcAft>
                <a:spcPts val="0"/>
              </a:spcAft>
            </a:pPr>
            <a:r>
              <a:rPr lang="en-US" sz="1100" b="1" u="sng" dirty="0">
                <a:effectLst/>
                <a:latin typeface="Aptos" panose="020B0004020202020204" pitchFamily="34" charset="0"/>
                <a:ea typeface="Times New Roman" panose="02020603050405020304" pitchFamily="18" charset="0"/>
                <a:cs typeface="Times New Roman" panose="02020603050405020304" pitchFamily="18" charset="0"/>
              </a:rPr>
              <a:t>2. OBJECTIVES/AIM</a:t>
            </a:r>
            <a:endParaRPr lang="en-US" sz="1100" dirty="0">
              <a:effectLst/>
              <a:latin typeface="Arial" panose="020B0604020202020204" pitchFamily="34" charset="0"/>
              <a:ea typeface="Arial" panose="020B0604020202020204" pitchFamily="34" charset="0"/>
            </a:endParaRPr>
          </a:p>
          <a:p>
            <a:pPr marL="0" marR="0" algn="just">
              <a:lnSpc>
                <a:spcPct val="115000"/>
              </a:lnSpc>
              <a:spcBef>
                <a:spcPts val="0"/>
              </a:spcBef>
              <a:spcAft>
                <a:spcPts val="0"/>
              </a:spcAft>
            </a:pPr>
            <a:r>
              <a:rPr lang="en-US" sz="1100" dirty="0">
                <a:effectLst/>
                <a:latin typeface="Calibri" panose="020F0502020204030204" pitchFamily="34" charset="0"/>
                <a:ea typeface="Times New Roman" panose="02020603050405020304" pitchFamily="18" charset="0"/>
              </a:rPr>
              <a:t> </a:t>
            </a:r>
            <a:endParaRPr lang="en-US" sz="1100" dirty="0">
              <a:effectLst/>
              <a:latin typeface="Arial" panose="020B0604020202020204" pitchFamily="34" charset="0"/>
              <a:ea typeface="Arial" panose="020B0604020202020204" pitchFamily="34" charset="0"/>
            </a:endParaRPr>
          </a:p>
          <a:p>
            <a:pPr marL="0" marR="0" algn="just">
              <a:lnSpc>
                <a:spcPct val="115000"/>
              </a:lnSpc>
              <a:spcBef>
                <a:spcPts val="0"/>
              </a:spcBef>
              <a:spcAft>
                <a:spcPts val="0"/>
              </a:spcAft>
            </a:pPr>
            <a:r>
              <a:rPr lang="en-US" sz="1100" dirty="0">
                <a:effectLst/>
                <a:latin typeface="Calibri" panose="020F0502020204030204" pitchFamily="34" charset="0"/>
                <a:ea typeface="Times New Roman" panose="02020603050405020304" pitchFamily="18" charset="0"/>
              </a:rPr>
              <a:t>The primary objective of this project is to develop an efficient algorithm for performing a topological sort on a directed acyclic graph (DAG) using an Iterative Deepening Depth-First Search (IDDFS) approach. The key objectives are:</a:t>
            </a:r>
          </a:p>
          <a:p>
            <a:pPr marL="0" marR="0" algn="just">
              <a:lnSpc>
                <a:spcPct val="115000"/>
              </a:lnSpc>
              <a:spcBef>
                <a:spcPts val="0"/>
              </a:spcBef>
              <a:spcAft>
                <a:spcPts val="0"/>
              </a:spcAft>
            </a:pPr>
            <a:endParaRPr lang="en-US" sz="1100" dirty="0">
              <a:effectLst/>
              <a:latin typeface="Calibri" panose="020F0502020204030204" pitchFamily="34" charset="0"/>
              <a:ea typeface="Times New Roman" panose="02020603050405020304" pitchFamily="18" charset="0"/>
            </a:endParaRPr>
          </a:p>
          <a:p>
            <a:pPr marL="171450" marR="0" indent="-171450" algn="just">
              <a:lnSpc>
                <a:spcPct val="115000"/>
              </a:lnSpc>
              <a:spcBef>
                <a:spcPts val="0"/>
              </a:spcBef>
              <a:spcAft>
                <a:spcPts val="0"/>
              </a:spcAft>
              <a:buFont typeface="Arial" panose="020B0604020202020204" pitchFamily="34" charset="0"/>
              <a:buChar char="•"/>
            </a:pPr>
            <a:r>
              <a:rPr lang="en-US" sz="1100" dirty="0"/>
              <a:t>Topological Sorting: Implement a method to arrange the nodes of a DAG in such a way that for every directed edge from node A to node B, node A appears before node B in the ordering. </a:t>
            </a:r>
          </a:p>
          <a:p>
            <a:pPr marL="171450" marR="0" indent="-171450" algn="just">
              <a:lnSpc>
                <a:spcPct val="115000"/>
              </a:lnSpc>
              <a:spcBef>
                <a:spcPts val="0"/>
              </a:spcBef>
              <a:spcAft>
                <a:spcPts val="0"/>
              </a:spcAft>
              <a:buFont typeface="Arial" panose="020B0604020202020204" pitchFamily="34" charset="0"/>
              <a:buChar char="•"/>
            </a:pPr>
            <a:r>
              <a:rPr lang="en-US" sz="1100" dirty="0"/>
              <a:t>Iterative Deepening Depth-First Search (IDDFS): Employ the IDDFS technique to traverse the graph efficiently while maintaining a limit on the depth of exploration.</a:t>
            </a:r>
            <a:endParaRPr lang="en-US" sz="1100" dirty="0">
              <a:latin typeface="Arial" panose="020B0604020202020204" pitchFamily="34" charset="0"/>
              <a:ea typeface="Arial" panose="020B0604020202020204" pitchFamily="34" charset="0"/>
            </a:endParaRPr>
          </a:p>
          <a:p>
            <a:pPr marL="0" marR="0" algn="just">
              <a:lnSpc>
                <a:spcPct val="115000"/>
              </a:lnSpc>
              <a:spcBef>
                <a:spcPts val="0"/>
              </a:spcBef>
              <a:spcAft>
                <a:spcPts val="0"/>
              </a:spcAft>
            </a:pPr>
            <a:endParaRPr lang="en-US" sz="1100" dirty="0">
              <a:effectLst/>
              <a:latin typeface="Arial" panose="020B0604020202020204" pitchFamily="34" charset="0"/>
              <a:ea typeface="Arial" panose="020B0604020202020204" pitchFamily="34" charset="0"/>
            </a:endParaRPr>
          </a:p>
          <a:p>
            <a:pPr algn="just"/>
            <a:r>
              <a:rPr lang="en-US" sz="1100" b="1" u="sng" dirty="0">
                <a:latin typeface="Aptos" panose="020B0004020202020204" pitchFamily="34" charset="0"/>
                <a:ea typeface="Times New Roman" panose="02020603050405020304" pitchFamily="18" charset="0"/>
                <a:cs typeface="Times New Roman" panose="02020603050405020304" pitchFamily="18" charset="0"/>
              </a:rPr>
              <a:t>3</a:t>
            </a:r>
            <a:r>
              <a:rPr lang="en-US" sz="1100" b="1" u="sng" dirty="0">
                <a:effectLst/>
                <a:latin typeface="Aptos" panose="020B0004020202020204" pitchFamily="34" charset="0"/>
                <a:ea typeface="Times New Roman" panose="02020603050405020304" pitchFamily="18" charset="0"/>
                <a:cs typeface="Times New Roman" panose="02020603050405020304" pitchFamily="18" charset="0"/>
              </a:rPr>
              <a:t>. </a:t>
            </a:r>
            <a:r>
              <a:rPr lang="en-US" sz="1100" b="1" u="sng" dirty="0">
                <a:latin typeface="Aptos" panose="020B0004020202020204" pitchFamily="34" charset="0"/>
                <a:ea typeface="Times New Roman" panose="02020603050405020304" pitchFamily="18" charset="0"/>
                <a:cs typeface="Times New Roman" panose="02020603050405020304" pitchFamily="18" charset="0"/>
              </a:rPr>
              <a:t>PROCEDURE / ANALYSIS / DESIGN</a:t>
            </a:r>
          </a:p>
          <a:p>
            <a:pPr algn="just"/>
            <a:endParaRPr lang="en-US" sz="1100" dirty="0">
              <a:latin typeface="+mj-lt"/>
              <a:ea typeface="Arial" panose="020B0604020202020204" pitchFamily="34" charset="0"/>
            </a:endParaRPr>
          </a:p>
          <a:p>
            <a:pPr algn="just"/>
            <a:endParaRPr lang="en-US" sz="1100" dirty="0">
              <a:latin typeface="+mj-lt"/>
              <a:ea typeface="Arial" panose="020B0604020202020204" pitchFamily="34" charset="0"/>
            </a:endParaRPr>
          </a:p>
          <a:p>
            <a:pPr algn="just"/>
            <a:r>
              <a:rPr lang="en-US" sz="1100" dirty="0">
                <a:latin typeface="+mj-lt"/>
                <a:ea typeface="Arial" panose="020B0604020202020204" pitchFamily="34" charset="0"/>
              </a:rPr>
              <a:t>Analysis of Topological Sorting:</a:t>
            </a:r>
          </a:p>
          <a:p>
            <a:pPr marL="457200" indent="-171450" algn="just">
              <a:buFont typeface="Wingdings" panose="05000000000000000000" pitchFamily="2" charset="2"/>
              <a:buChar char="§"/>
            </a:pPr>
            <a:r>
              <a:rPr lang="en-US" sz="1100" dirty="0">
                <a:latin typeface="+mj-lt"/>
                <a:ea typeface="Arial" panose="020B0604020202020204" pitchFamily="34" charset="0"/>
              </a:rPr>
              <a:t>Explored the concept of topological sorting and its significance in various applications, such as task scheduling, dependency resolution, and more. </a:t>
            </a:r>
          </a:p>
          <a:p>
            <a:pPr marL="457200" indent="-171450" algn="just">
              <a:buFont typeface="Wingdings" panose="05000000000000000000" pitchFamily="2" charset="2"/>
              <a:buChar char="§"/>
            </a:pPr>
            <a:r>
              <a:rPr lang="en-US" sz="1100" dirty="0">
                <a:latin typeface="+mj-lt"/>
                <a:ea typeface="Arial" panose="020B0604020202020204" pitchFamily="34" charset="0"/>
              </a:rPr>
              <a:t>Studied existing algorithms for topological sorting, including Kahn's Algorithm, Depth-First Search (DFS), and variations like IDDFS.</a:t>
            </a:r>
          </a:p>
          <a:p>
            <a:pPr marL="171450" indent="-171450" algn="just">
              <a:buFont typeface="Wingdings" panose="05000000000000000000" pitchFamily="2" charset="2"/>
              <a:buChar char="§"/>
            </a:pPr>
            <a:endParaRPr lang="en-US" sz="1100" dirty="0">
              <a:latin typeface="+mj-lt"/>
              <a:ea typeface="Arial" panose="020B0604020202020204" pitchFamily="34" charset="0"/>
            </a:endParaRPr>
          </a:p>
          <a:p>
            <a:pPr algn="l"/>
            <a:r>
              <a:rPr lang="en-US" sz="1100" b="0" i="0" dirty="0">
                <a:solidFill>
                  <a:srgbClr val="0D0D0D"/>
                </a:solidFill>
                <a:effectLst/>
                <a:highlight>
                  <a:srgbClr val="FFFFFF"/>
                </a:highlight>
                <a:latin typeface="Söhne"/>
              </a:rPr>
              <a:t>Design of IDDFS Algorithm:</a:t>
            </a:r>
          </a:p>
          <a:p>
            <a:pPr marL="171450" indent="-171450" algn="just">
              <a:buFont typeface="Wingdings" panose="05000000000000000000" pitchFamily="2" charset="2"/>
              <a:buChar char="§"/>
            </a:pPr>
            <a:endParaRPr lang="en-US" sz="1100" dirty="0">
              <a:solidFill>
                <a:srgbClr val="0D0D0D"/>
              </a:solidFill>
              <a:highlight>
                <a:srgbClr val="FFFFFF"/>
              </a:highlight>
              <a:latin typeface="Söhne"/>
              <a:ea typeface="Arial" panose="020B0604020202020204" pitchFamily="34" charset="0"/>
            </a:endParaRPr>
          </a:p>
          <a:p>
            <a:pPr marL="457200" indent="-228600" algn="just">
              <a:buFont typeface="+mj-lt"/>
              <a:buAutoNum type="arabicPeriod"/>
            </a:pPr>
            <a:r>
              <a:rPr lang="en-US" sz="1100" dirty="0">
                <a:latin typeface="+mj-lt"/>
                <a:ea typeface="Arial" panose="020B0604020202020204" pitchFamily="34" charset="0"/>
              </a:rPr>
              <a:t>Formulated a plan to implement topological sorting using the IDDFS approach.</a:t>
            </a:r>
          </a:p>
          <a:p>
            <a:pPr marL="457200" indent="-228600" algn="just">
              <a:buFont typeface="+mj-lt"/>
              <a:buAutoNum type="arabicPeriod"/>
            </a:pPr>
            <a:r>
              <a:rPr lang="en-US" sz="1100" dirty="0">
                <a:latin typeface="+mj-lt"/>
                <a:ea typeface="Arial" panose="020B0604020202020204" pitchFamily="34" charset="0"/>
              </a:rPr>
              <a:t>Analyzed the advantages of IDDFS over traditional DFS in terms of memory consumption and runtime efficiency.</a:t>
            </a:r>
          </a:p>
          <a:p>
            <a:pPr marL="457200" indent="-228600" algn="just">
              <a:buFont typeface="+mj-lt"/>
              <a:buAutoNum type="arabicPeriod"/>
            </a:pPr>
            <a:r>
              <a:rPr lang="en-US" sz="1100" dirty="0">
                <a:latin typeface="+mj-lt"/>
                <a:ea typeface="Arial" panose="020B0604020202020204" pitchFamily="34" charset="0"/>
              </a:rPr>
              <a:t>Designed the Graph class to represent the graph structure and facilitate the topological sorting process.</a:t>
            </a:r>
          </a:p>
          <a:p>
            <a:pPr marL="457200" indent="-228600" algn="just">
              <a:buFont typeface="+mj-lt"/>
              <a:buAutoNum type="arabicPeriod"/>
            </a:pPr>
            <a:r>
              <a:rPr lang="en-US" sz="1100" dirty="0">
                <a:latin typeface="+mj-lt"/>
                <a:ea typeface="Arial" panose="020B0604020202020204" pitchFamily="34" charset="0"/>
              </a:rPr>
              <a:t>Outlined the DFS-based IDDFS algorithm, emphasizing its iterative nature and depth limitation.</a:t>
            </a:r>
          </a:p>
          <a:p>
            <a:pPr marL="457200" indent="-228600" algn="just">
              <a:buFont typeface="+mj-lt"/>
              <a:buAutoNum type="arabicPeriod"/>
            </a:pPr>
            <a:endParaRPr lang="en-US" sz="1100" dirty="0">
              <a:latin typeface="+mj-lt"/>
              <a:ea typeface="Arial" panose="020B0604020202020204" pitchFamily="34" charset="0"/>
            </a:endParaRPr>
          </a:p>
          <a:p>
            <a:pPr marL="228600" algn="just"/>
            <a:endParaRPr lang="en-US" sz="1100" dirty="0">
              <a:latin typeface="+mj-lt"/>
              <a:ea typeface="Arial" panose="020B0604020202020204" pitchFamily="34" charset="0"/>
            </a:endParaRPr>
          </a:p>
          <a:p>
            <a:pPr algn="just"/>
            <a:r>
              <a:rPr lang="en-US" sz="1100" b="1" u="sng" dirty="0">
                <a:effectLst/>
                <a:latin typeface="Aptos" panose="020B0004020202020204" pitchFamily="34" charset="0"/>
                <a:ea typeface="Times New Roman" panose="02020603050405020304" pitchFamily="18" charset="0"/>
                <a:cs typeface="Times New Roman" panose="02020603050405020304" pitchFamily="18" charset="0"/>
              </a:rPr>
              <a:t>4. </a:t>
            </a:r>
            <a:r>
              <a:rPr lang="en-US" sz="1100" b="1" u="sng" dirty="0">
                <a:latin typeface="Aptos" panose="020B0004020202020204" pitchFamily="34" charset="0"/>
                <a:ea typeface="Times New Roman" panose="02020603050405020304" pitchFamily="18" charset="0"/>
                <a:cs typeface="Times New Roman" panose="02020603050405020304" pitchFamily="18" charset="0"/>
              </a:rPr>
              <a:t>IMPLEMENTATION</a:t>
            </a:r>
          </a:p>
          <a:p>
            <a:pPr algn="just"/>
            <a:endParaRPr lang="en-US" sz="1100" b="1" u="sng" dirty="0">
              <a:latin typeface="Aptos" panose="020B0004020202020204" pitchFamily="34" charset="0"/>
              <a:ea typeface="Times New Roman" panose="02020603050405020304" pitchFamily="18" charset="0"/>
              <a:cs typeface="Times New Roman" panose="02020603050405020304" pitchFamily="18" charset="0"/>
            </a:endParaRPr>
          </a:p>
          <a:p>
            <a:pPr algn="just"/>
            <a:r>
              <a:rPr lang="en-US" sz="1100" dirty="0">
                <a:latin typeface="Aptos" panose="020B0004020202020204" pitchFamily="34" charset="0"/>
                <a:ea typeface="Times New Roman" panose="02020603050405020304" pitchFamily="18" charset="0"/>
                <a:cs typeface="Times New Roman" panose="02020603050405020304" pitchFamily="18" charset="0"/>
              </a:rPr>
              <a:t>The implementation phase involved translating the design into executable code:</a:t>
            </a:r>
          </a:p>
          <a:p>
            <a:pPr algn="just"/>
            <a:endParaRPr lang="en-US" sz="1100" dirty="0">
              <a:latin typeface="Aptos" panose="020B0004020202020204" pitchFamily="34" charset="0"/>
              <a:ea typeface="Times New Roman" panose="02020603050405020304" pitchFamily="18" charset="0"/>
              <a:cs typeface="Times New Roman" panose="02020603050405020304" pitchFamily="18" charset="0"/>
            </a:endParaRPr>
          </a:p>
          <a:p>
            <a:pPr marL="457200" indent="-171450" algn="just">
              <a:buFont typeface="Arial" panose="020B0604020202020204" pitchFamily="34" charset="0"/>
              <a:buChar char="•"/>
            </a:pPr>
            <a:r>
              <a:rPr lang="en-US" sz="1100" dirty="0">
                <a:latin typeface="Aptos" panose="020B0004020202020204" pitchFamily="34" charset="0"/>
                <a:ea typeface="Times New Roman" panose="02020603050405020304" pitchFamily="18" charset="0"/>
                <a:cs typeface="Times New Roman" panose="02020603050405020304" pitchFamily="18" charset="0"/>
              </a:rPr>
              <a:t>Developed a Python script utilizing classes and functions to implement the IDDFS-based topological sorting algorithm.</a:t>
            </a:r>
          </a:p>
          <a:p>
            <a:pPr marL="457200" indent="-171450" algn="just">
              <a:buFont typeface="Arial" panose="020B0604020202020204" pitchFamily="34" charset="0"/>
              <a:buChar char="•"/>
            </a:pPr>
            <a:r>
              <a:rPr lang="en-US" sz="1100" dirty="0">
                <a:latin typeface="Aptos" panose="020B0004020202020204" pitchFamily="34" charset="0"/>
                <a:ea typeface="Times New Roman" panose="02020603050405020304" pitchFamily="18" charset="0"/>
                <a:cs typeface="Times New Roman" panose="02020603050405020304" pitchFamily="18" charset="0"/>
              </a:rPr>
              <a:t>Created a Graph class with methods for adding edges and performing the IDDFS traversal.</a:t>
            </a:r>
          </a:p>
          <a:p>
            <a:pPr marL="457200" indent="-171450" algn="just">
              <a:buFont typeface="Arial" panose="020B0604020202020204" pitchFamily="34" charset="0"/>
              <a:buChar char="•"/>
            </a:pPr>
            <a:r>
              <a:rPr lang="en-US" sz="1100" dirty="0">
                <a:latin typeface="Aptos" panose="020B0004020202020204" pitchFamily="34" charset="0"/>
                <a:ea typeface="Times New Roman" panose="02020603050405020304" pitchFamily="18" charset="0"/>
                <a:cs typeface="Times New Roman" panose="02020603050405020304" pitchFamily="18" charset="0"/>
              </a:rPr>
              <a:t>Translated the adjacency matrix representation of the graph into an adjacency list to facilitate efficient traversal.</a:t>
            </a:r>
          </a:p>
          <a:p>
            <a:pPr marL="457200" indent="-171450" algn="just">
              <a:buFont typeface="Arial" panose="020B0604020202020204" pitchFamily="34" charset="0"/>
              <a:buChar char="•"/>
            </a:pPr>
            <a:r>
              <a:rPr lang="en-US" sz="1100" dirty="0">
                <a:latin typeface="Aptos" panose="020B0004020202020204" pitchFamily="34" charset="0"/>
                <a:ea typeface="Times New Roman" panose="02020603050405020304" pitchFamily="18" charset="0"/>
                <a:cs typeface="Times New Roman" panose="02020603050405020304" pitchFamily="18" charset="0"/>
              </a:rPr>
              <a:t>Ensured proper handling of visited nodes, depth limits, and stack management during the IDDFS traversal.</a:t>
            </a:r>
          </a:p>
        </p:txBody>
      </p:sp>
      <p:sp>
        <p:nvSpPr>
          <p:cNvPr id="4" name="Slide Number Placeholder 3">
            <a:extLst>
              <a:ext uri="{FF2B5EF4-FFF2-40B4-BE49-F238E27FC236}">
                <a16:creationId xmlns:a16="http://schemas.microsoft.com/office/drawing/2014/main" id="{222D55D7-6940-6C8B-D055-DDBFF9A85BB2}"/>
              </a:ext>
            </a:extLst>
          </p:cNvPr>
          <p:cNvSpPr>
            <a:spLocks noGrp="1"/>
          </p:cNvSpPr>
          <p:nvPr>
            <p:ph type="sldNum" sz="quarter" idx="7"/>
          </p:nvPr>
        </p:nvSpPr>
        <p:spPr/>
        <p:txBody>
          <a:bodyPr/>
          <a:lstStyle/>
          <a:p>
            <a:fld id="{B6F15528-21DE-4FAA-801E-634DDDAF4B2B}" type="slidenum">
              <a:rPr lang="en-US" smtClean="0"/>
              <a:t>2</a:t>
            </a:fld>
            <a:endParaRPr lang="en-US"/>
          </a:p>
        </p:txBody>
      </p:sp>
    </p:spTree>
    <p:extLst>
      <p:ext uri="{BB962C8B-B14F-4D97-AF65-F5344CB8AC3E}">
        <p14:creationId xmlns:p14="http://schemas.microsoft.com/office/powerpoint/2010/main" val="18810140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690E79F-0750-4C9F-8CDE-F1F82A01464C}"/>
              </a:ext>
            </a:extLst>
          </p:cNvPr>
          <p:cNvSpPr>
            <a:spLocks noGrp="1"/>
          </p:cNvSpPr>
          <p:nvPr>
            <p:ph type="sldNum" sz="quarter" idx="7"/>
          </p:nvPr>
        </p:nvSpPr>
        <p:spPr>
          <a:xfrm>
            <a:off x="4937760" y="9212580"/>
            <a:ext cx="1577340" cy="276999"/>
          </a:xfrm>
          <a:ln w="9525">
            <a:noFill/>
          </a:ln>
          <a:effectLst/>
        </p:spPr>
        <p:txBody>
          <a:bodyPr/>
          <a:lstStyle/>
          <a:p>
            <a:fld id="{B6F15528-21DE-4FAA-801E-634DDDAF4B2B}" type="slidenum">
              <a:rPr lang="en-US" smtClean="0"/>
              <a:t>3</a:t>
            </a:fld>
            <a:endParaRPr lang="en-US"/>
          </a:p>
        </p:txBody>
      </p:sp>
      <p:sp>
        <p:nvSpPr>
          <p:cNvPr id="6" name="TextBox 5">
            <a:extLst>
              <a:ext uri="{FF2B5EF4-FFF2-40B4-BE49-F238E27FC236}">
                <a16:creationId xmlns:a16="http://schemas.microsoft.com/office/drawing/2014/main" id="{2919E8A9-E3C1-9207-3C88-B41B3F05F601}"/>
              </a:ext>
            </a:extLst>
          </p:cNvPr>
          <p:cNvSpPr txBox="1"/>
          <p:nvPr/>
        </p:nvSpPr>
        <p:spPr>
          <a:xfrm rot="10800000" flipV="1">
            <a:off x="381000" y="457201"/>
            <a:ext cx="5412377" cy="665182"/>
          </a:xfrm>
          <a:prstGeom prst="rect">
            <a:avLst/>
          </a:prstGeom>
          <a:noFill/>
        </p:spPr>
        <p:txBody>
          <a:bodyPr wrap="square">
            <a:spAutoFit/>
          </a:bodyPr>
          <a:lstStyle/>
          <a:p>
            <a:pPr marL="0" marR="0" algn="just">
              <a:lnSpc>
                <a:spcPct val="115000"/>
              </a:lnSpc>
              <a:spcBef>
                <a:spcPts val="0"/>
              </a:spcBef>
              <a:spcAft>
                <a:spcPts val="0"/>
              </a:spcAft>
            </a:pPr>
            <a:r>
              <a:rPr lang="en-US" sz="1100" b="1" u="sng" dirty="0">
                <a:latin typeface="Aptos" panose="020B0004020202020204" pitchFamily="34" charset="0"/>
                <a:ea typeface="Arial" panose="020B0604020202020204" pitchFamily="34" charset="0"/>
                <a:cs typeface="Calibri" panose="020F0502020204030204" pitchFamily="34" charset="0"/>
              </a:rPr>
              <a:t>4. IMPLEMENTATION</a:t>
            </a:r>
          </a:p>
          <a:p>
            <a:pPr marL="0" marR="0" algn="just">
              <a:lnSpc>
                <a:spcPct val="115000"/>
              </a:lnSpc>
              <a:spcBef>
                <a:spcPts val="0"/>
              </a:spcBef>
              <a:spcAft>
                <a:spcPts val="0"/>
              </a:spcAft>
            </a:pPr>
            <a:endParaRPr lang="en-US" sz="1100" dirty="0">
              <a:effectLst/>
              <a:latin typeface="Aptos" panose="020B0004020202020204" pitchFamily="34" charset="0"/>
              <a:ea typeface="Arial" panose="020B0604020202020204" pitchFamily="34" charset="0"/>
              <a:cs typeface="Calibri" panose="020F0502020204030204" pitchFamily="34" charset="0"/>
            </a:endParaRPr>
          </a:p>
          <a:p>
            <a:pPr marL="0" marR="0" algn="just">
              <a:lnSpc>
                <a:spcPct val="115000"/>
              </a:lnSpc>
              <a:spcBef>
                <a:spcPts val="0"/>
              </a:spcBef>
              <a:spcAft>
                <a:spcPts val="0"/>
              </a:spcAft>
            </a:pPr>
            <a:r>
              <a:rPr lang="en-US" sz="1100" dirty="0">
                <a:effectLst/>
                <a:latin typeface="Aptos" panose="020B0004020202020204" pitchFamily="34" charset="0"/>
                <a:ea typeface="Arial" panose="020B0604020202020204" pitchFamily="34" charset="0"/>
                <a:cs typeface="Calibri" panose="020F0502020204030204" pitchFamily="34" charset="0"/>
              </a:rPr>
              <a:t>Code</a:t>
            </a:r>
            <a:endParaRPr lang="en-US" sz="1100" dirty="0">
              <a:effectLst/>
              <a:latin typeface="Arial" panose="020B0604020202020204" pitchFamily="34" charset="0"/>
              <a:ea typeface="Arial" panose="020B0604020202020204" pitchFamily="34" charset="0"/>
            </a:endParaRPr>
          </a:p>
        </p:txBody>
      </p:sp>
      <p:pic>
        <p:nvPicPr>
          <p:cNvPr id="8" name="Picture 7">
            <a:extLst>
              <a:ext uri="{FF2B5EF4-FFF2-40B4-BE49-F238E27FC236}">
                <a16:creationId xmlns:a16="http://schemas.microsoft.com/office/drawing/2014/main" id="{198C625B-300B-66A8-67F5-A98E491DED66}"/>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677487" y="5022254"/>
            <a:ext cx="3503023" cy="2209439"/>
          </a:xfrm>
          <a:prstGeom prst="rect">
            <a:avLst/>
          </a:prstGeom>
          <a:ln w="12700">
            <a:solidFill>
              <a:schemeClr val="tx1"/>
            </a:solidFill>
          </a:ln>
          <a:effectLst>
            <a:outerShdw blurRad="50800" dist="38100" dir="2700000" algn="tl" rotWithShape="0">
              <a:prstClr val="black">
                <a:alpha val="40000"/>
              </a:prstClr>
            </a:outerShdw>
          </a:effectLst>
        </p:spPr>
      </p:pic>
      <p:sp>
        <p:nvSpPr>
          <p:cNvPr id="9" name="TextBox 8">
            <a:extLst>
              <a:ext uri="{FF2B5EF4-FFF2-40B4-BE49-F238E27FC236}">
                <a16:creationId xmlns:a16="http://schemas.microsoft.com/office/drawing/2014/main" id="{46DD297D-F727-D5FA-DDFB-3916CD408A6B}"/>
              </a:ext>
            </a:extLst>
          </p:cNvPr>
          <p:cNvSpPr txBox="1"/>
          <p:nvPr/>
        </p:nvSpPr>
        <p:spPr>
          <a:xfrm>
            <a:off x="304800" y="7556084"/>
            <a:ext cx="3429000" cy="292516"/>
          </a:xfrm>
          <a:prstGeom prst="rect">
            <a:avLst/>
          </a:prstGeom>
          <a:noFill/>
        </p:spPr>
        <p:txBody>
          <a:bodyPr wrap="square">
            <a:spAutoFit/>
          </a:bodyPr>
          <a:lstStyle/>
          <a:p>
            <a:pPr marL="0" marR="0" algn="just">
              <a:lnSpc>
                <a:spcPct val="115000"/>
              </a:lnSpc>
              <a:spcBef>
                <a:spcPts val="0"/>
              </a:spcBef>
              <a:spcAft>
                <a:spcPts val="0"/>
              </a:spcAft>
            </a:pPr>
            <a:r>
              <a:rPr lang="en-US" sz="1200" b="1" u="sng" dirty="0">
                <a:latin typeface="Aptos" panose="020B0004020202020204" pitchFamily="34" charset="0"/>
                <a:ea typeface="Times New Roman" panose="02020603050405020304" pitchFamily="18" charset="0"/>
                <a:cs typeface="Calibri" panose="020F0502020204030204" pitchFamily="34" charset="0"/>
              </a:rPr>
              <a:t>5</a:t>
            </a:r>
            <a:r>
              <a:rPr lang="en-US" sz="1200" b="1" u="sng" dirty="0">
                <a:effectLst/>
                <a:latin typeface="Aptos" panose="020B0004020202020204" pitchFamily="34" charset="0"/>
                <a:ea typeface="Times New Roman" panose="02020603050405020304" pitchFamily="18" charset="0"/>
                <a:cs typeface="Calibri" panose="020F0502020204030204" pitchFamily="34" charset="0"/>
              </a:rPr>
              <a:t>. TEST RESULT / OUTPUT</a:t>
            </a:r>
            <a:endParaRPr lang="en-US" sz="1200" dirty="0">
              <a:effectLst/>
              <a:latin typeface="Arial" panose="020B0604020202020204" pitchFamily="34" charset="0"/>
              <a:ea typeface="Arial" panose="020B0604020202020204" pitchFamily="34" charset="0"/>
            </a:endParaRPr>
          </a:p>
        </p:txBody>
      </p:sp>
      <p:pic>
        <p:nvPicPr>
          <p:cNvPr id="12" name="Picture 11">
            <a:extLst>
              <a:ext uri="{FF2B5EF4-FFF2-40B4-BE49-F238E27FC236}">
                <a16:creationId xmlns:a16="http://schemas.microsoft.com/office/drawing/2014/main" id="{B52F28A1-3FF5-39D5-BDF1-EF417412F915}"/>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243337" y="888543"/>
            <a:ext cx="4371324" cy="3930968"/>
          </a:xfrm>
          <a:prstGeom prst="rect">
            <a:avLst/>
          </a:prstGeom>
          <a:ln w="12700">
            <a:solidFill>
              <a:schemeClr val="tx1"/>
            </a:solidFill>
          </a:ln>
          <a:effectLst>
            <a:outerShdw blurRad="50800" dist="38100" dir="2700000" algn="tl" rotWithShape="0">
              <a:prstClr val="black">
                <a:alpha val="40000"/>
              </a:prstClr>
            </a:outerShdw>
          </a:effectLst>
        </p:spPr>
      </p:pic>
      <p:pic>
        <p:nvPicPr>
          <p:cNvPr id="13" name="Picture 12">
            <a:extLst>
              <a:ext uri="{FF2B5EF4-FFF2-40B4-BE49-F238E27FC236}">
                <a16:creationId xmlns:a16="http://schemas.microsoft.com/office/drawing/2014/main" id="{A35D99CB-A58A-7C95-44BE-059AA73C1202}"/>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1743757" y="8153369"/>
            <a:ext cx="3370481" cy="1373158"/>
          </a:xfrm>
          <a:prstGeom prst="rect">
            <a:avLst/>
          </a:prstGeom>
          <a:ln w="12700">
            <a:solidFill>
              <a:schemeClr val="tx1"/>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7829345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690E79F-0750-4C9F-8CDE-F1F82A01464C}"/>
              </a:ext>
            </a:extLst>
          </p:cNvPr>
          <p:cNvSpPr>
            <a:spLocks noGrp="1"/>
          </p:cNvSpPr>
          <p:nvPr>
            <p:ph type="sldNum" sz="quarter" idx="7"/>
          </p:nvPr>
        </p:nvSpPr>
        <p:spPr/>
        <p:txBody>
          <a:bodyPr/>
          <a:lstStyle/>
          <a:p>
            <a:fld id="{B6F15528-21DE-4FAA-801E-634DDDAF4B2B}" type="slidenum">
              <a:rPr lang="en-US" smtClean="0"/>
              <a:t>4</a:t>
            </a:fld>
            <a:endParaRPr lang="en-US"/>
          </a:p>
        </p:txBody>
      </p:sp>
      <p:sp>
        <p:nvSpPr>
          <p:cNvPr id="15" name="Text Placeholder 2">
            <a:extLst>
              <a:ext uri="{FF2B5EF4-FFF2-40B4-BE49-F238E27FC236}">
                <a16:creationId xmlns:a16="http://schemas.microsoft.com/office/drawing/2014/main" id="{792AC5A8-6E47-2004-6248-575CBB4E71D9}"/>
              </a:ext>
            </a:extLst>
          </p:cNvPr>
          <p:cNvSpPr>
            <a:spLocks noGrp="1"/>
          </p:cNvSpPr>
          <p:nvPr>
            <p:ph type="body" idx="1"/>
          </p:nvPr>
        </p:nvSpPr>
        <p:spPr>
          <a:xfrm>
            <a:off x="609600" y="1076620"/>
            <a:ext cx="5562600" cy="6390980"/>
          </a:xfrm>
        </p:spPr>
        <p:txBody>
          <a:bodyPr/>
          <a:lstStyle/>
          <a:p>
            <a:pPr marL="0" marR="0" algn="just">
              <a:lnSpc>
                <a:spcPct val="115000"/>
              </a:lnSpc>
              <a:spcBef>
                <a:spcPts val="0"/>
              </a:spcBef>
              <a:spcAft>
                <a:spcPts val="0"/>
              </a:spcAft>
            </a:pPr>
            <a:r>
              <a:rPr lang="en-US" sz="1200" b="1" u="sng" dirty="0">
                <a:effectLst/>
                <a:latin typeface="Aptos" panose="020B0004020202020204" pitchFamily="34" charset="0"/>
                <a:ea typeface="Times New Roman" panose="02020603050405020304" pitchFamily="18" charset="0"/>
                <a:cs typeface="Times New Roman" panose="02020603050405020304" pitchFamily="18" charset="0"/>
              </a:rPr>
              <a:t>6. ANALYSIS AND DISCUSSION</a:t>
            </a:r>
            <a:endParaRPr lang="en-US" sz="1100" dirty="0">
              <a:effectLst/>
              <a:latin typeface="Arial" panose="020B0604020202020204" pitchFamily="34" charset="0"/>
              <a:ea typeface="Arial" panose="020B0604020202020204" pitchFamily="34" charset="0"/>
            </a:endParaRPr>
          </a:p>
          <a:p>
            <a:pPr marL="0" marR="0" algn="just">
              <a:lnSpc>
                <a:spcPct val="115000"/>
              </a:lnSpc>
              <a:spcBef>
                <a:spcPts val="0"/>
              </a:spcBef>
              <a:spcAft>
                <a:spcPts val="0"/>
              </a:spcAft>
            </a:pPr>
            <a:r>
              <a:rPr lang="en-US" sz="1100" dirty="0">
                <a:solidFill>
                  <a:srgbClr val="0D0D0D"/>
                </a:solidFill>
                <a:effectLst/>
                <a:latin typeface="Segoe UI" panose="020B0502040204020203" pitchFamily="34" charset="0"/>
                <a:ea typeface="Times New Roman" panose="02020603050405020304" pitchFamily="18" charset="0"/>
              </a:rPr>
              <a:t> </a:t>
            </a:r>
            <a:endParaRPr lang="en-US" sz="1100" dirty="0">
              <a:solidFill>
                <a:srgbClr val="0D0D0D"/>
              </a:solidFill>
              <a:highlight>
                <a:srgbClr val="FFFFFF"/>
              </a:highlight>
            </a:endParaRPr>
          </a:p>
          <a:p>
            <a:pPr marL="115888" marR="0" algn="just">
              <a:lnSpc>
                <a:spcPct val="115000"/>
              </a:lnSpc>
              <a:spcBef>
                <a:spcPts val="0"/>
              </a:spcBef>
              <a:spcAft>
                <a:spcPts val="0"/>
              </a:spcAft>
            </a:pPr>
            <a:r>
              <a:rPr lang="en-US" sz="1100" dirty="0">
                <a:solidFill>
                  <a:srgbClr val="0D0D0D"/>
                </a:solidFill>
                <a:effectLst/>
                <a:latin typeface="+mj-lt"/>
                <a:ea typeface="Arial" panose="020B0604020202020204" pitchFamily="34" charset="0"/>
              </a:rPr>
              <a:t>Upon completion of the implementation, the algorithm underwent rigorous analysis and discussion:</a:t>
            </a:r>
          </a:p>
          <a:p>
            <a:pPr marL="115888" marR="0" algn="just">
              <a:lnSpc>
                <a:spcPct val="115000"/>
              </a:lnSpc>
              <a:spcBef>
                <a:spcPts val="0"/>
              </a:spcBef>
              <a:spcAft>
                <a:spcPts val="0"/>
              </a:spcAft>
            </a:pPr>
            <a:endParaRPr lang="en-US" sz="1100" dirty="0">
              <a:solidFill>
                <a:srgbClr val="0D0D0D"/>
              </a:solidFill>
              <a:effectLst/>
              <a:latin typeface="+mj-lt"/>
              <a:ea typeface="Arial" panose="020B0604020202020204" pitchFamily="34" charset="0"/>
            </a:endParaRPr>
          </a:p>
          <a:p>
            <a:pPr marL="457200" marR="0" indent="-171450" algn="just">
              <a:lnSpc>
                <a:spcPct val="115000"/>
              </a:lnSpc>
              <a:spcBef>
                <a:spcPts val="0"/>
              </a:spcBef>
              <a:spcAft>
                <a:spcPts val="0"/>
              </a:spcAft>
              <a:buFont typeface="Arial" panose="020B0604020202020204" pitchFamily="34" charset="0"/>
              <a:buChar char="•"/>
            </a:pPr>
            <a:r>
              <a:rPr lang="en-US" sz="1100" dirty="0">
                <a:solidFill>
                  <a:srgbClr val="0D0D0D"/>
                </a:solidFill>
                <a:effectLst/>
                <a:latin typeface="+mj-lt"/>
                <a:ea typeface="Arial" panose="020B0604020202020204" pitchFamily="34" charset="0"/>
              </a:rPr>
              <a:t>Correctness Verification: Checked the correctness of the algorithm by validating its output against known DAGs and theoretical expectations.</a:t>
            </a:r>
          </a:p>
          <a:p>
            <a:pPr marL="457200" marR="0" indent="-171450" algn="just">
              <a:lnSpc>
                <a:spcPct val="115000"/>
              </a:lnSpc>
              <a:spcBef>
                <a:spcPts val="0"/>
              </a:spcBef>
              <a:spcAft>
                <a:spcPts val="0"/>
              </a:spcAft>
              <a:buFont typeface="Arial" panose="020B0604020202020204" pitchFamily="34" charset="0"/>
              <a:buChar char="•"/>
            </a:pPr>
            <a:r>
              <a:rPr lang="en-US" sz="1100" dirty="0">
                <a:solidFill>
                  <a:srgbClr val="0D0D0D"/>
                </a:solidFill>
                <a:effectLst/>
                <a:latin typeface="+mj-lt"/>
                <a:ea typeface="Arial" panose="020B0604020202020204" pitchFamily="34" charset="0"/>
              </a:rPr>
              <a:t>Performance Evaluation: Conducted performance testing to assess the algorithm's efficiency in terms of runtime and memory consumption for graphs of varying sizes.</a:t>
            </a:r>
          </a:p>
          <a:p>
            <a:pPr marL="457200" marR="0" indent="-171450" algn="just">
              <a:lnSpc>
                <a:spcPct val="115000"/>
              </a:lnSpc>
              <a:spcBef>
                <a:spcPts val="0"/>
              </a:spcBef>
              <a:spcAft>
                <a:spcPts val="0"/>
              </a:spcAft>
              <a:buFont typeface="Arial" panose="020B0604020202020204" pitchFamily="34" charset="0"/>
              <a:buChar char="•"/>
            </a:pPr>
            <a:r>
              <a:rPr lang="en-US" sz="1100" dirty="0">
                <a:solidFill>
                  <a:srgbClr val="0D0D0D"/>
                </a:solidFill>
                <a:effectLst/>
                <a:latin typeface="+mj-lt"/>
                <a:ea typeface="Arial" panose="020B0604020202020204" pitchFamily="34" charset="0"/>
              </a:rPr>
              <a:t>Scalability Assessment: Evaluated the scalability of the algorithm by analyzing its behavior with increasingly larger graphs.</a:t>
            </a:r>
          </a:p>
          <a:p>
            <a:pPr marL="457200" marR="0" indent="-171450" algn="just">
              <a:lnSpc>
                <a:spcPct val="115000"/>
              </a:lnSpc>
              <a:spcBef>
                <a:spcPts val="0"/>
              </a:spcBef>
              <a:spcAft>
                <a:spcPts val="0"/>
              </a:spcAft>
              <a:buFont typeface="Arial" panose="020B0604020202020204" pitchFamily="34" charset="0"/>
              <a:buChar char="•"/>
            </a:pPr>
            <a:r>
              <a:rPr lang="en-US" sz="1100" dirty="0">
                <a:solidFill>
                  <a:srgbClr val="0D0D0D"/>
                </a:solidFill>
                <a:effectLst/>
                <a:latin typeface="+mj-lt"/>
                <a:ea typeface="Arial" panose="020B0604020202020204" pitchFamily="34" charset="0"/>
              </a:rPr>
              <a:t>Comparison with Other Algorithms: Compared the performance and characteristics of the IDDFS-based approach with traditional DFS and other topological sorting algorithms.</a:t>
            </a:r>
          </a:p>
          <a:p>
            <a:pPr marL="111125" algn="just"/>
            <a:endParaRPr lang="en-US" sz="1100" dirty="0">
              <a:solidFill>
                <a:srgbClr val="0D0D0D"/>
              </a:solidFill>
              <a:highlight>
                <a:srgbClr val="FFFFFF"/>
              </a:highlight>
            </a:endParaRPr>
          </a:p>
          <a:p>
            <a:pPr marL="0" marR="0" algn="just">
              <a:lnSpc>
                <a:spcPct val="115000"/>
              </a:lnSpc>
              <a:spcBef>
                <a:spcPts val="0"/>
              </a:spcBef>
              <a:spcAft>
                <a:spcPts val="0"/>
              </a:spcAft>
            </a:pPr>
            <a:endParaRPr lang="en-US" sz="1100" b="1" u="sng" dirty="0">
              <a:effectLst/>
              <a:latin typeface="Aptos" panose="020B0004020202020204" pitchFamily="34" charset="0"/>
              <a:ea typeface="Times New Roman" panose="02020603050405020304" pitchFamily="18" charset="0"/>
              <a:cs typeface="Times New Roman" panose="02020603050405020304" pitchFamily="18" charset="0"/>
            </a:endParaRPr>
          </a:p>
          <a:p>
            <a:pPr marL="0" marR="0" algn="just">
              <a:lnSpc>
                <a:spcPct val="115000"/>
              </a:lnSpc>
              <a:spcBef>
                <a:spcPts val="0"/>
              </a:spcBef>
              <a:spcAft>
                <a:spcPts val="0"/>
              </a:spcAft>
            </a:pPr>
            <a:endParaRPr lang="en-US" sz="1100" b="1" u="sng" dirty="0">
              <a:latin typeface="Aptos" panose="020B0004020202020204" pitchFamily="34" charset="0"/>
              <a:ea typeface="Times New Roman" panose="02020603050405020304" pitchFamily="18" charset="0"/>
              <a:cs typeface="Times New Roman" panose="02020603050405020304" pitchFamily="18" charset="0"/>
            </a:endParaRPr>
          </a:p>
          <a:p>
            <a:pPr marL="0" marR="0" algn="just">
              <a:lnSpc>
                <a:spcPct val="115000"/>
              </a:lnSpc>
              <a:spcBef>
                <a:spcPts val="0"/>
              </a:spcBef>
              <a:spcAft>
                <a:spcPts val="0"/>
              </a:spcAft>
            </a:pPr>
            <a:endParaRPr lang="en-US" sz="1100" b="1" u="sng" dirty="0">
              <a:effectLst/>
              <a:latin typeface="Aptos" panose="020B0004020202020204" pitchFamily="34" charset="0"/>
              <a:ea typeface="Times New Roman" panose="02020603050405020304" pitchFamily="18" charset="0"/>
              <a:cs typeface="Times New Roman" panose="02020603050405020304" pitchFamily="18" charset="0"/>
            </a:endParaRPr>
          </a:p>
          <a:p>
            <a:pPr marL="0" marR="0" algn="just">
              <a:lnSpc>
                <a:spcPct val="115000"/>
              </a:lnSpc>
              <a:spcBef>
                <a:spcPts val="0"/>
              </a:spcBef>
              <a:spcAft>
                <a:spcPts val="0"/>
              </a:spcAft>
            </a:pPr>
            <a:endParaRPr lang="en-US" sz="1100" b="1" u="sng" dirty="0">
              <a:latin typeface="Aptos" panose="020B0004020202020204" pitchFamily="34" charset="0"/>
              <a:ea typeface="Times New Roman" panose="02020603050405020304" pitchFamily="18" charset="0"/>
              <a:cs typeface="Times New Roman" panose="02020603050405020304" pitchFamily="18" charset="0"/>
            </a:endParaRPr>
          </a:p>
          <a:p>
            <a:pPr marL="0" marR="0" algn="just">
              <a:lnSpc>
                <a:spcPct val="115000"/>
              </a:lnSpc>
              <a:spcBef>
                <a:spcPts val="0"/>
              </a:spcBef>
              <a:spcAft>
                <a:spcPts val="0"/>
              </a:spcAft>
            </a:pPr>
            <a:endParaRPr lang="en-US" sz="1100" b="1" u="sng" dirty="0">
              <a:effectLst/>
              <a:latin typeface="Aptos" panose="020B0004020202020204" pitchFamily="34" charset="0"/>
              <a:ea typeface="Times New Roman" panose="02020603050405020304" pitchFamily="18" charset="0"/>
              <a:cs typeface="Times New Roman" panose="02020603050405020304" pitchFamily="18" charset="0"/>
            </a:endParaRPr>
          </a:p>
          <a:p>
            <a:pPr marL="0" marR="0" algn="just">
              <a:lnSpc>
                <a:spcPct val="115000"/>
              </a:lnSpc>
              <a:spcBef>
                <a:spcPts val="0"/>
              </a:spcBef>
              <a:spcAft>
                <a:spcPts val="0"/>
              </a:spcAft>
            </a:pPr>
            <a:endParaRPr lang="en-US" sz="1100" b="1" u="sng" dirty="0">
              <a:latin typeface="Aptos" panose="020B0004020202020204" pitchFamily="34" charset="0"/>
              <a:ea typeface="Times New Roman" panose="02020603050405020304" pitchFamily="18" charset="0"/>
              <a:cs typeface="Times New Roman" panose="02020603050405020304" pitchFamily="18" charset="0"/>
            </a:endParaRPr>
          </a:p>
          <a:p>
            <a:pPr marL="0" marR="0" algn="just">
              <a:lnSpc>
                <a:spcPct val="115000"/>
              </a:lnSpc>
              <a:spcBef>
                <a:spcPts val="0"/>
              </a:spcBef>
              <a:spcAft>
                <a:spcPts val="0"/>
              </a:spcAft>
            </a:pPr>
            <a:endParaRPr lang="en-US" sz="1100" b="1" u="sng" dirty="0">
              <a:effectLst/>
              <a:latin typeface="Aptos" panose="020B0004020202020204" pitchFamily="34" charset="0"/>
              <a:ea typeface="Times New Roman" panose="02020603050405020304" pitchFamily="18" charset="0"/>
              <a:cs typeface="Times New Roman" panose="02020603050405020304" pitchFamily="18" charset="0"/>
            </a:endParaRPr>
          </a:p>
          <a:p>
            <a:pPr marL="0" marR="0" algn="just">
              <a:lnSpc>
                <a:spcPct val="115000"/>
              </a:lnSpc>
              <a:spcBef>
                <a:spcPts val="0"/>
              </a:spcBef>
              <a:spcAft>
                <a:spcPts val="0"/>
              </a:spcAft>
            </a:pPr>
            <a:endParaRPr lang="en-US" sz="1100" b="1" u="sng" dirty="0">
              <a:effectLst/>
              <a:latin typeface="Aptos" panose="020B0004020202020204" pitchFamily="34" charset="0"/>
              <a:ea typeface="Times New Roman" panose="02020603050405020304" pitchFamily="18" charset="0"/>
              <a:cs typeface="Times New Roman" panose="02020603050405020304" pitchFamily="18" charset="0"/>
            </a:endParaRPr>
          </a:p>
          <a:p>
            <a:pPr marL="0" marR="0" algn="just">
              <a:lnSpc>
                <a:spcPct val="115000"/>
              </a:lnSpc>
              <a:spcBef>
                <a:spcPts val="0"/>
              </a:spcBef>
              <a:spcAft>
                <a:spcPts val="0"/>
              </a:spcAft>
            </a:pPr>
            <a:endParaRPr lang="en-US" sz="1100" b="1" u="sng" dirty="0">
              <a:effectLst/>
              <a:latin typeface="Aptos" panose="020B0004020202020204" pitchFamily="34" charset="0"/>
              <a:ea typeface="Times New Roman" panose="02020603050405020304" pitchFamily="18" charset="0"/>
              <a:cs typeface="Times New Roman" panose="02020603050405020304" pitchFamily="18" charset="0"/>
            </a:endParaRPr>
          </a:p>
          <a:p>
            <a:pPr marL="0" marR="0" algn="just">
              <a:lnSpc>
                <a:spcPct val="115000"/>
              </a:lnSpc>
              <a:spcBef>
                <a:spcPts val="0"/>
              </a:spcBef>
              <a:spcAft>
                <a:spcPts val="0"/>
              </a:spcAft>
            </a:pPr>
            <a:r>
              <a:rPr lang="en-US" sz="1100" b="1" u="sng" dirty="0">
                <a:effectLst/>
                <a:latin typeface="Aptos" panose="020B0004020202020204" pitchFamily="34" charset="0"/>
                <a:ea typeface="Times New Roman" panose="02020603050405020304" pitchFamily="18" charset="0"/>
                <a:cs typeface="Times New Roman" panose="02020603050405020304" pitchFamily="18" charset="0"/>
              </a:rPr>
              <a:t>7. SUMMARY</a:t>
            </a:r>
            <a:endParaRPr lang="en-US" sz="1100" dirty="0">
              <a:effectLst/>
              <a:latin typeface="Arial" panose="020B0604020202020204" pitchFamily="34" charset="0"/>
              <a:ea typeface="Arial" panose="020B0604020202020204" pitchFamily="34" charset="0"/>
            </a:endParaRPr>
          </a:p>
          <a:p>
            <a:pPr marL="0" marR="0" algn="just">
              <a:lnSpc>
                <a:spcPct val="115000"/>
              </a:lnSpc>
              <a:spcBef>
                <a:spcPts val="0"/>
              </a:spcBef>
              <a:spcAft>
                <a:spcPts val="0"/>
              </a:spcAft>
            </a:pPr>
            <a:r>
              <a:rPr lang="en-US" sz="1100" dirty="0">
                <a:solidFill>
                  <a:srgbClr val="0D0D0D"/>
                </a:solidFill>
                <a:effectLst/>
                <a:latin typeface="Segoe UI" panose="020B0502040204020203" pitchFamily="34" charset="0"/>
                <a:ea typeface="Arial" panose="020B0604020202020204" pitchFamily="34" charset="0"/>
              </a:rPr>
              <a:t> </a:t>
            </a:r>
            <a:endParaRPr lang="en-US" sz="1100" dirty="0">
              <a:effectLst/>
              <a:latin typeface="Arial" panose="020B0604020202020204" pitchFamily="34" charset="0"/>
              <a:ea typeface="Arial" panose="020B0604020202020204" pitchFamily="34" charset="0"/>
            </a:endParaRPr>
          </a:p>
          <a:p>
            <a:pPr algn="just">
              <a:lnSpc>
                <a:spcPct val="115000"/>
              </a:lnSpc>
            </a:pPr>
            <a:r>
              <a:rPr lang="en-US" sz="1100" dirty="0">
                <a:solidFill>
                  <a:srgbClr val="0D0D0D"/>
                </a:solidFill>
                <a:effectLst/>
                <a:latin typeface="+mj-lt"/>
                <a:ea typeface="Arial" panose="020B0604020202020204" pitchFamily="34" charset="0"/>
              </a:rPr>
              <a:t>In summary, this chapter outlined the objectives, procedure, implementation details, analysis, and discussion pertaining to the development of an IDDFS-based topological sorting algorithm. The project successfully achieved its primary objective of implementing an efficient algorithm for topological sorting while utilizing the iterative deepening approach for improved traversal efficiency. The following chapters will delve deeper into the results obtained from the analysis and discuss potential areas for further research and optimization.</a:t>
            </a:r>
            <a:endParaRPr lang="en-US" sz="1100" dirty="0">
              <a:solidFill>
                <a:srgbClr val="0D0D0D"/>
              </a:solidFill>
              <a:effectLst/>
              <a:latin typeface="Segoe UI" panose="020B0502040204020203" pitchFamily="34" charset="0"/>
              <a:ea typeface="Arial" panose="020B0604020202020204" pitchFamily="34" charset="0"/>
            </a:endParaRPr>
          </a:p>
          <a:p>
            <a:pPr marL="0" marR="0" algn="just">
              <a:lnSpc>
                <a:spcPct val="115000"/>
              </a:lnSpc>
              <a:spcBef>
                <a:spcPts val="0"/>
              </a:spcBef>
              <a:spcAft>
                <a:spcPts val="0"/>
              </a:spcAft>
            </a:pPr>
            <a:endParaRPr lang="en-US" sz="1100" dirty="0">
              <a:solidFill>
                <a:srgbClr val="0D0D0D"/>
              </a:solidFill>
              <a:effectLst/>
              <a:latin typeface="Segoe UI" panose="020B0502040204020203" pitchFamily="34" charset="0"/>
              <a:ea typeface="Arial" panose="020B0604020202020204" pitchFamily="34" charset="0"/>
            </a:endParaRPr>
          </a:p>
          <a:p>
            <a:pPr algn="just"/>
            <a:endParaRPr lang="en-US" sz="1100" dirty="0"/>
          </a:p>
        </p:txBody>
      </p:sp>
    </p:spTree>
    <p:extLst>
      <p:ext uri="{BB962C8B-B14F-4D97-AF65-F5344CB8AC3E}">
        <p14:creationId xmlns:p14="http://schemas.microsoft.com/office/powerpoint/2010/main" val="6224427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1153</TotalTime>
  <Words>654</Words>
  <Application>Microsoft Office PowerPoint</Application>
  <PresentationFormat>A4 Paper (210x297 mm)</PresentationFormat>
  <Paragraphs>89</Paragraphs>
  <Slides>4</Slides>
  <Notes>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vt:i4>
      </vt:variant>
    </vt:vector>
  </HeadingPairs>
  <TitlesOfParts>
    <vt:vector size="14" baseType="lpstr">
      <vt:lpstr>Aptos</vt:lpstr>
      <vt:lpstr>Arial</vt:lpstr>
      <vt:lpstr>Calibri</vt:lpstr>
      <vt:lpstr>Cambria</vt:lpstr>
      <vt:lpstr>Segoe UI</vt:lpstr>
      <vt:lpstr>Segoe UI Semibold</vt:lpstr>
      <vt:lpstr>Söhne</vt:lpstr>
      <vt:lpstr>Verdana</vt:lpstr>
      <vt:lpstr>Wingdings</vt:lpstr>
      <vt:lpstr>Office Theme</vt:lpstr>
      <vt:lpstr>Green University of Bangladesh</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Shahidul Islam</dc:creator>
  <cp:lastModifiedBy>Luthfa Bushra</cp:lastModifiedBy>
  <cp:revision>206</cp:revision>
  <dcterms:created xsi:type="dcterms:W3CDTF">2021-12-01T04:21:00Z</dcterms:created>
  <dcterms:modified xsi:type="dcterms:W3CDTF">2024-05-19T16:28:59Z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2021-11-14T00:00:00Z</vt:filetime>
  </property>
  <property fmtid="{D5CDD505-2E9C-101B-9397-08002B2CF9AE}" pid="3" name="Creator">
    <vt:lpwstr>Microsoft® PowerPoint® 2019</vt:lpwstr>
  </property>
  <property fmtid="{D5CDD505-2E9C-101B-9397-08002B2CF9AE}" pid="4" name="LastSaved">
    <vt:filetime>2021-12-01T00:00:00Z</vt:filetime>
  </property>
</Properties>
</file>