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59" r:id="rId3"/>
    <p:sldId id="257" r:id="rId4"/>
    <p:sldId id="261" r:id="rId5"/>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810"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19-May-24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19-May-24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2</a:t>
            </a:fld>
            <a:endParaRPr lang="en-US"/>
          </a:p>
        </p:txBody>
      </p:sp>
    </p:spTree>
    <p:extLst>
      <p:ext uri="{BB962C8B-B14F-4D97-AF65-F5344CB8AC3E}">
        <p14:creationId xmlns:p14="http://schemas.microsoft.com/office/powerpoint/2010/main" val="96897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42844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19-May-24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19-May-24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19-May-24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19-May-24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19-May-24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19-May-24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05</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2691844088"/>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Assigned Date: </a:t>
                      </a:r>
                      <a:r>
                        <a:rPr lang="en-US" sz="1100" b="0" dirty="0">
                          <a:latin typeface="Verdana" panose="020B0604030504040204" pitchFamily="34" charset="0"/>
                          <a:ea typeface="Verdana" panose="020B0604030504040204" pitchFamily="34" charset="0"/>
                        </a:rPr>
                        <a:t>7</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May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14</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May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3505200" cy="1569660"/>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r>
              <a:rPr lang="en-US" sz="1200" dirty="0"/>
              <a:t>Implement Graph Coloring Algorithm</a:t>
            </a:r>
          </a:p>
          <a:p>
            <a:pPr algn="just"/>
            <a:endParaRPr lang="en-US" sz="1200" dirty="0"/>
          </a:p>
          <a:p>
            <a:pPr algn="just"/>
            <a:r>
              <a:rPr lang="en-US" sz="1200" dirty="0"/>
              <a:t>Use the following map to perform graph coloring algorithm -Hints: convert it into Adjacency List. Write a program to perform graph coloring algorithm which take input as text file from computer. </a:t>
            </a:r>
          </a:p>
        </p:txBody>
      </p:sp>
      <p:pic>
        <p:nvPicPr>
          <p:cNvPr id="10" name="Picture 9">
            <a:extLst>
              <a:ext uri="{FF2B5EF4-FFF2-40B4-BE49-F238E27FC236}">
                <a16:creationId xmlns:a16="http://schemas.microsoft.com/office/drawing/2014/main" id="{80C9F54D-D0BC-D24B-4E26-4D7959F7D7AC}"/>
              </a:ext>
            </a:extLst>
          </p:cNvPr>
          <p:cNvPicPr>
            <a:picLocks noChangeAspect="1"/>
          </p:cNvPicPr>
          <p:nvPr/>
        </p:nvPicPr>
        <p:blipFill>
          <a:blip r:embed="rId3"/>
          <a:stretch>
            <a:fillRect/>
          </a:stretch>
        </p:blipFill>
        <p:spPr>
          <a:xfrm>
            <a:off x="4451538" y="3549223"/>
            <a:ext cx="1949262" cy="16346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685800" y="381000"/>
            <a:ext cx="5486400" cy="8793946"/>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t>Graph Coloring Algorithm</a:t>
            </a: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t>The primary objective of this project is to implement and analyze a graph coloring algorithm. Specifically, the goals are:</a:t>
            </a:r>
          </a:p>
          <a:p>
            <a:pPr marL="0" marR="0" algn="just">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100" dirty="0"/>
              <a:t>To understand the concept of graph coloring and its applications.</a:t>
            </a:r>
          </a:p>
          <a:p>
            <a:pPr marL="171450" marR="0" indent="-171450" algn="just">
              <a:lnSpc>
                <a:spcPct val="115000"/>
              </a:lnSpc>
              <a:spcBef>
                <a:spcPts val="0"/>
              </a:spcBef>
              <a:spcAft>
                <a:spcPts val="0"/>
              </a:spcAft>
              <a:buFont typeface="Arial" panose="020B0604020202020204" pitchFamily="34" charset="0"/>
              <a:buChar char="•"/>
            </a:pPr>
            <a:r>
              <a:rPr lang="en-US" sz="1100" dirty="0"/>
              <a:t>To analyze the efficiency and effectiveness of the implemented algorithm and discuss potential improvements or extensions to the algorithm.</a:t>
            </a:r>
          </a:p>
          <a:p>
            <a:pPr marL="171450" marR="0" indent="-171450" algn="just">
              <a:lnSpc>
                <a:spcPct val="115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a:p>
            <a:pPr algn="just"/>
            <a:r>
              <a:rPr lang="en-US" sz="1100" dirty="0"/>
              <a:t>Procedure</a:t>
            </a:r>
          </a:p>
          <a:p>
            <a:pPr marL="457200" indent="-228600" algn="just">
              <a:buFont typeface="+mj-lt"/>
              <a:buAutoNum type="arabicPeriod"/>
            </a:pPr>
            <a:r>
              <a:rPr lang="en-US" sz="1100" dirty="0">
                <a:latin typeface="+mj-lt"/>
                <a:ea typeface="Arial" panose="020B0604020202020204" pitchFamily="34" charset="0"/>
              </a:rPr>
              <a:t>Understanding Graph Coloring: Initially, we familiarized ourselves with the concept of graph coloring, which is a fundamental problem in graph theory.</a:t>
            </a:r>
          </a:p>
          <a:p>
            <a:pPr marL="457200" indent="-228600" algn="just">
              <a:buFont typeface="+mj-lt"/>
              <a:buAutoNum type="arabicPeriod"/>
            </a:pPr>
            <a:r>
              <a:rPr lang="en-US" sz="1100" dirty="0">
                <a:latin typeface="+mj-lt"/>
                <a:ea typeface="Arial" panose="020B0604020202020204" pitchFamily="34" charset="0"/>
              </a:rPr>
              <a:t>Algorithm Selection: We chose to implement a backtracking-based graph coloring algorithm due to its simplicity and effectiveness for small to medium-sized graphs.</a:t>
            </a:r>
          </a:p>
          <a:p>
            <a:pPr marL="457200" indent="-228600" algn="just">
              <a:buFont typeface="+mj-lt"/>
              <a:buAutoNum type="arabicPeriod"/>
            </a:pPr>
            <a:r>
              <a:rPr lang="en-US" sz="1100" dirty="0">
                <a:latin typeface="+mj-lt"/>
                <a:ea typeface="Arial" panose="020B0604020202020204" pitchFamily="34" charset="0"/>
              </a:rPr>
              <a:t>Algorithm Design: We designed the algorithm, considering factors such as vertex ordering, backtracking strategy, and color selection.</a:t>
            </a:r>
          </a:p>
          <a:p>
            <a:pPr marL="457200" indent="-228600" algn="just">
              <a:buFont typeface="+mj-lt"/>
              <a:buAutoNum type="arabicPeriod"/>
            </a:pPr>
            <a:r>
              <a:rPr lang="en-US" sz="1100" dirty="0">
                <a:latin typeface="+mj-lt"/>
                <a:ea typeface="Arial" panose="020B0604020202020204" pitchFamily="34" charset="0"/>
              </a:rPr>
              <a:t>Implementation: The algorithm was translated into Python code, following object-oriented design principles to encapsulate graph data and algorithm logic.</a:t>
            </a:r>
          </a:p>
          <a:p>
            <a:pPr marL="457200" indent="-228600" algn="l">
              <a:buFont typeface="+mj-lt"/>
              <a:buAutoNum type="arabicPeriod"/>
            </a:pPr>
            <a:endParaRPr lang="en-US" sz="1100" b="0" i="0" dirty="0">
              <a:solidFill>
                <a:srgbClr val="0D0D0D"/>
              </a:solidFill>
              <a:effectLst/>
              <a:highlight>
                <a:srgbClr val="FFFFFF"/>
              </a:highlight>
              <a:latin typeface="Söhne"/>
            </a:endParaRPr>
          </a:p>
          <a:p>
            <a:pPr algn="just"/>
            <a:r>
              <a:rPr lang="en-US" sz="1100" dirty="0"/>
              <a:t>Analysis</a:t>
            </a:r>
          </a:p>
          <a:p>
            <a:pPr marL="457200" indent="-228600" algn="just">
              <a:buFont typeface="+mj-lt"/>
              <a:buAutoNum type="arabicPeriod"/>
            </a:pPr>
            <a:r>
              <a:rPr lang="en-US" sz="1100" dirty="0">
                <a:latin typeface="+mj-lt"/>
                <a:ea typeface="Arial" panose="020B0604020202020204" pitchFamily="34" charset="0"/>
              </a:rPr>
              <a:t>Complexity Analysis: We analyzed the time complexity of the algorithm in terms of the number of vertices and edges in the graph.</a:t>
            </a:r>
          </a:p>
          <a:p>
            <a:pPr marL="457200" indent="-228600" algn="just">
              <a:buFont typeface="+mj-lt"/>
              <a:buAutoNum type="arabicPeriod"/>
            </a:pPr>
            <a:r>
              <a:rPr lang="en-US" sz="1100" dirty="0">
                <a:latin typeface="+mj-lt"/>
                <a:ea typeface="Arial" panose="020B0604020202020204" pitchFamily="34" charset="0"/>
              </a:rPr>
              <a:t>Space Complexity: We examined the space requirements of the algorithm, particularly concerning memory usage.</a:t>
            </a:r>
          </a:p>
          <a:p>
            <a:pPr marL="457200" indent="-228600" algn="just">
              <a:buFont typeface="+mj-lt"/>
              <a:buAutoNum type="arabicPeriod"/>
            </a:pPr>
            <a:r>
              <a:rPr lang="en-US" sz="1100" dirty="0">
                <a:latin typeface="+mj-lt"/>
                <a:ea typeface="Arial" panose="020B0604020202020204" pitchFamily="34" charset="0"/>
              </a:rPr>
              <a:t>Performance Considerations: We discussed potential performance bottlenecks and strategies for optimization.</a:t>
            </a:r>
          </a:p>
          <a:p>
            <a:pPr marL="457200" indent="-228600" algn="just">
              <a:buFont typeface="+mj-lt"/>
              <a:buAutoNum type="arabicPeriod"/>
            </a:pPr>
            <a:endParaRPr lang="en-US" sz="1100" dirty="0">
              <a:solidFill>
                <a:srgbClr val="0D0D0D"/>
              </a:solidFill>
              <a:highlight>
                <a:srgbClr val="FFFFFF"/>
              </a:highlight>
              <a:latin typeface="+mj-lt"/>
              <a:ea typeface="Arial" panose="020B0604020202020204" pitchFamily="34" charset="0"/>
            </a:endParaRPr>
          </a:p>
          <a:p>
            <a:pPr algn="just"/>
            <a:r>
              <a:rPr lang="en-US" sz="1100" dirty="0"/>
              <a:t>Design</a:t>
            </a:r>
          </a:p>
          <a:p>
            <a:pPr marL="457200" indent="-228600" algn="just">
              <a:buFont typeface="+mj-lt"/>
              <a:buAutoNum type="arabicPeriod"/>
            </a:pPr>
            <a:r>
              <a:rPr lang="en-US" sz="1100" dirty="0">
                <a:latin typeface="+mj-lt"/>
                <a:ea typeface="Arial" panose="020B0604020202020204" pitchFamily="34" charset="0"/>
              </a:rPr>
              <a:t>Data Representation: The graph data was represented using an adjacency matrix to facilitate efficient traversal and color assignment.</a:t>
            </a:r>
          </a:p>
          <a:p>
            <a:pPr marL="457200" indent="-228600" algn="just">
              <a:buFont typeface="+mj-lt"/>
              <a:buAutoNum type="arabicPeriod"/>
            </a:pPr>
            <a:r>
              <a:rPr lang="en-US" sz="1100" dirty="0">
                <a:latin typeface="+mj-lt"/>
                <a:ea typeface="Arial" panose="020B0604020202020204" pitchFamily="34" charset="0"/>
              </a:rPr>
              <a:t>Modularity: The algorithm was designed as a class to promote code reusability and maintainability.</a:t>
            </a:r>
          </a:p>
          <a:p>
            <a:pPr marL="457200" indent="-228600" algn="just">
              <a:buFont typeface="+mj-lt"/>
              <a:buAutoNum type="arabicPeriod"/>
            </a:pPr>
            <a:r>
              <a:rPr lang="en-US" sz="1100" dirty="0">
                <a:latin typeface="+mj-lt"/>
                <a:ea typeface="Arial" panose="020B0604020202020204" pitchFamily="34" charset="0"/>
              </a:rPr>
              <a:t>Input/Output Handling: The algorithm can read graph data from an external file and output the colored graph representation.</a:t>
            </a:r>
            <a:endParaRPr lang="en-US" sz="1100" dirty="0">
              <a:solidFill>
                <a:srgbClr val="0D0D0D"/>
              </a:solidFill>
              <a:highlight>
                <a:srgbClr val="FFFFFF"/>
              </a:highlight>
              <a:latin typeface="Söhne"/>
              <a:ea typeface="Arial" panose="020B0604020202020204" pitchFamily="34" charset="0"/>
            </a:endParaRPr>
          </a:p>
          <a:p>
            <a:pPr marL="228600" algn="just"/>
            <a:endParaRPr lang="en-US" sz="1100" dirty="0">
              <a:latin typeface="+mj-lt"/>
              <a:ea typeface="Arial" panose="020B0604020202020204" pitchFamily="34" charset="0"/>
            </a:endParaRPr>
          </a:p>
          <a:p>
            <a:pPr marL="228600" algn="just"/>
            <a:endParaRPr lang="en-US" sz="1100" dirty="0">
              <a:latin typeface="+mj-lt"/>
              <a:ea typeface="Arial" panose="020B0604020202020204" pitchFamily="34" charset="0"/>
            </a:endParaRPr>
          </a:p>
          <a:p>
            <a:pPr algn="just"/>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4.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IMPLEMENTATION</a:t>
            </a:r>
          </a:p>
          <a:p>
            <a:pPr algn="just"/>
            <a:endParaRPr lang="en-US" sz="1100" dirty="0">
              <a:latin typeface="Aptos" panose="020B0004020202020204" pitchFamily="34" charset="0"/>
              <a:ea typeface="Times New Roman" panose="02020603050405020304" pitchFamily="18" charset="0"/>
              <a:cs typeface="Times New Roman" panose="02020603050405020304" pitchFamily="18" charset="0"/>
            </a:endParaRPr>
          </a:p>
          <a:p>
            <a:pPr marL="457200" indent="-171450" algn="just">
              <a:buFont typeface="Arial" panose="020B0604020202020204" pitchFamily="34" charset="0"/>
              <a:buChar char="•"/>
            </a:pPr>
            <a:r>
              <a:rPr lang="en-US" sz="1100" dirty="0" err="1">
                <a:latin typeface="Aptos" panose="020B0004020202020204" pitchFamily="34" charset="0"/>
                <a:ea typeface="Times New Roman" panose="02020603050405020304" pitchFamily="18" charset="0"/>
                <a:cs typeface="Times New Roman" panose="02020603050405020304" pitchFamily="18" charset="0"/>
              </a:rPr>
              <a:t>GraphColoring</a:t>
            </a:r>
            <a:r>
              <a:rPr lang="en-US" sz="1100" dirty="0">
                <a:latin typeface="Aptos" panose="020B0004020202020204" pitchFamily="34" charset="0"/>
                <a:ea typeface="Times New Roman" panose="02020603050405020304" pitchFamily="18" charset="0"/>
                <a:cs typeface="Times New Roman" panose="02020603050405020304" pitchFamily="18" charset="0"/>
              </a:rPr>
              <a:t> Class: A class encapsulating the graph coloring algorithm, including methods for graph initialization, backtracking, and color assignment.</a:t>
            </a:r>
          </a:p>
          <a:p>
            <a:pPr marL="457200" indent="-171450" algn="just">
              <a:buFont typeface="Arial" panose="020B0604020202020204" pitchFamily="34" charset="0"/>
              <a:buChar char="•"/>
            </a:pPr>
            <a:r>
              <a:rPr lang="en-US" sz="1100" dirty="0">
                <a:latin typeface="Aptos" panose="020B0004020202020204" pitchFamily="34" charset="0"/>
                <a:ea typeface="Times New Roman" panose="02020603050405020304" pitchFamily="18" charset="0"/>
                <a:cs typeface="Times New Roman" panose="02020603050405020304" pitchFamily="18" charset="0"/>
              </a:rPr>
              <a:t>Input Processing: Reading graph data from an external file and parsing it into the appropriate data structures.</a:t>
            </a:r>
          </a:p>
          <a:p>
            <a:pPr marL="457200" indent="-171450" algn="just">
              <a:buFont typeface="Arial" panose="020B0604020202020204" pitchFamily="34" charset="0"/>
              <a:buChar char="•"/>
            </a:pPr>
            <a:r>
              <a:rPr lang="en-US" sz="1100" dirty="0">
                <a:latin typeface="Aptos" panose="020B0004020202020204" pitchFamily="34" charset="0"/>
                <a:ea typeface="Times New Roman" panose="02020603050405020304" pitchFamily="18" charset="0"/>
                <a:cs typeface="Times New Roman" panose="02020603050405020304" pitchFamily="18" charset="0"/>
              </a:rPr>
              <a:t>Output Display: Displaying the colored graph representation using the chosen color palette.</a:t>
            </a: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dirty="0"/>
          </a:p>
        </p:txBody>
      </p:sp>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rot="10800000" flipV="1">
            <a:off x="381000" y="705938"/>
            <a:ext cx="5412377" cy="665182"/>
          </a:xfrm>
          <a:prstGeom prst="rect">
            <a:avLst/>
          </a:prstGeom>
          <a:noFill/>
        </p:spPr>
        <p:txBody>
          <a:bodyPr wrap="square">
            <a:spAutoFit/>
          </a:bodyPr>
          <a:lstStyle/>
          <a:p>
            <a:pPr marL="0" marR="0" algn="just">
              <a:lnSpc>
                <a:spcPct val="115000"/>
              </a:lnSpc>
              <a:spcBef>
                <a:spcPts val="0"/>
              </a:spcBef>
              <a:spcAft>
                <a:spcPts val="0"/>
              </a:spcAft>
            </a:pPr>
            <a:r>
              <a:rPr lang="en-US" sz="1100" b="1" u="sng" dirty="0">
                <a:latin typeface="Aptos" panose="020B0004020202020204" pitchFamily="34" charset="0"/>
                <a:ea typeface="Arial" panose="020B0604020202020204" pitchFamily="34" charset="0"/>
                <a:cs typeface="Calibri" panose="020F0502020204030204" pitchFamily="34" charset="0"/>
              </a:rPr>
              <a:t>4. IMPLEMENTATION</a:t>
            </a:r>
          </a:p>
          <a:p>
            <a:pPr marL="0" marR="0" algn="just">
              <a:lnSpc>
                <a:spcPct val="115000"/>
              </a:lnSpc>
              <a:spcBef>
                <a:spcPts val="0"/>
              </a:spcBef>
              <a:spcAft>
                <a:spcPts val="0"/>
              </a:spcAft>
            </a:pPr>
            <a:endParaRPr lang="en-US" sz="1100" dirty="0">
              <a:effectLst/>
              <a:latin typeface="Aptos" panose="020B0004020202020204" pitchFamily="34" charset="0"/>
              <a:ea typeface="Arial" panose="020B0604020202020204" pitchFamily="34" charset="0"/>
              <a:cs typeface="Calibri" panose="020F0502020204030204" pitchFamily="34" charset="0"/>
            </a:endParaRPr>
          </a:p>
          <a:p>
            <a:pPr marL="0" marR="0" algn="just">
              <a:lnSpc>
                <a:spcPct val="115000"/>
              </a:lnSpc>
              <a:spcBef>
                <a:spcPts val="0"/>
              </a:spcBef>
              <a:spcAft>
                <a:spcPts val="0"/>
              </a:spcAft>
            </a:pPr>
            <a:r>
              <a:rPr lang="en-US" sz="1100" dirty="0">
                <a:effectLst/>
                <a:latin typeface="Aptos" panose="020B0004020202020204" pitchFamily="34" charset="0"/>
                <a:ea typeface="Arial" panose="020B0604020202020204" pitchFamily="34" charset="0"/>
                <a:cs typeface="Calibri" panose="020F0502020204030204" pitchFamily="34" charset="0"/>
              </a:rPr>
              <a:t>Code</a:t>
            </a:r>
            <a:endParaRPr lang="en-US" sz="11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6DD297D-F727-D5FA-DDFB-3916CD408A6B}"/>
              </a:ext>
            </a:extLst>
          </p:cNvPr>
          <p:cNvSpPr txBox="1"/>
          <p:nvPr/>
        </p:nvSpPr>
        <p:spPr>
          <a:xfrm>
            <a:off x="304800" y="6477000"/>
            <a:ext cx="34290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12" name="Picture 11">
            <a:extLst>
              <a:ext uri="{FF2B5EF4-FFF2-40B4-BE49-F238E27FC236}">
                <a16:creationId xmlns:a16="http://schemas.microsoft.com/office/drawing/2014/main" id="{B52F28A1-3FF5-39D5-BDF1-EF417412F9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3044" y="1481221"/>
            <a:ext cx="3099122" cy="4157579"/>
          </a:xfrm>
          <a:prstGeom prst="rect">
            <a:avLst/>
          </a:prstGeom>
          <a:ln w="12700">
            <a:solidFill>
              <a:schemeClr val="tx1"/>
            </a:solid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A35D99CB-A58A-7C95-44BE-059AA73C12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1469" y="7060521"/>
            <a:ext cx="5235063" cy="2235879"/>
          </a:xfrm>
          <a:prstGeom prst="rect">
            <a:avLst/>
          </a:prstGeom>
          <a:ln w="12700">
            <a:solidFill>
              <a:schemeClr val="tx1"/>
            </a:solidFill>
          </a:ln>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79FDC17E-C492-5E88-00C6-1ECC50D003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9949" y="1481221"/>
            <a:ext cx="3153194" cy="4157579"/>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15" name="Text Placeholder 2">
            <a:extLst>
              <a:ext uri="{FF2B5EF4-FFF2-40B4-BE49-F238E27FC236}">
                <a16:creationId xmlns:a16="http://schemas.microsoft.com/office/drawing/2014/main" id="{792AC5A8-6E47-2004-6248-575CBB4E71D9}"/>
              </a:ext>
            </a:extLst>
          </p:cNvPr>
          <p:cNvSpPr>
            <a:spLocks noGrp="1"/>
          </p:cNvSpPr>
          <p:nvPr>
            <p:ph type="body" idx="1"/>
          </p:nvPr>
        </p:nvSpPr>
        <p:spPr>
          <a:xfrm>
            <a:off x="609600" y="1076620"/>
            <a:ext cx="5562600" cy="6027035"/>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Times New Roman" panose="02020603050405020304" pitchFamily="18" charset="0"/>
              </a:rPr>
              <a:t> </a:t>
            </a:r>
            <a:endParaRPr lang="en-US" sz="1100" dirty="0">
              <a:solidFill>
                <a:srgbClr val="0D0D0D"/>
              </a:solidFill>
              <a:highlight>
                <a:srgbClr val="FFFFFF"/>
              </a:highlight>
            </a:endParaRPr>
          </a:p>
          <a:p>
            <a:pPr marR="0" algn="just">
              <a:lnSpc>
                <a:spcPct val="115000"/>
              </a:lnSpc>
              <a:spcBef>
                <a:spcPts val="0"/>
              </a:spcBef>
              <a:spcAft>
                <a:spcPts val="0"/>
              </a:spcAft>
            </a:pPr>
            <a:r>
              <a:rPr lang="en-US" sz="1100" dirty="0">
                <a:solidFill>
                  <a:srgbClr val="0D0D0D"/>
                </a:solidFill>
                <a:effectLst/>
                <a:latin typeface="+mj-lt"/>
                <a:ea typeface="Arial" panose="020B0604020202020204" pitchFamily="34" charset="0"/>
              </a:rPr>
              <a:t>Here, the implemented backtracking algorithm shows promising efficiency, particularly for small to medium-sized graphs. Its time complexity is influenced by factors such as vertex ordering and the number of colors available, with potential for exponential growth in worst-case scenarios. However, through optimization techniques like intelligent vertex ordering, performance can be significantly enhanced. The algorithm demonstrates effective utilization of space, primarily dependent on memory requirements for storing graph data and color assignments. In terms of solution quality, the algorithm generally produces satisfactory results, though its performance may degrade on larger and denser graphs. Overall, while the algorithm exhibits strengths in efficiency and solution quality for moderate-sized instances, further enhancements could improve its scalability and effectiveness on larger datasets.</a:t>
            </a:r>
            <a:endParaRPr lang="en-US" sz="1100" dirty="0">
              <a:solidFill>
                <a:srgbClr val="0D0D0D"/>
              </a:solidFill>
              <a:highlight>
                <a:srgbClr val="FFFFFF"/>
              </a:highlight>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algn="just">
              <a:lnSpc>
                <a:spcPct val="115000"/>
              </a:lnSpc>
            </a:pPr>
            <a:r>
              <a:rPr lang="en-US" sz="1100" dirty="0"/>
              <a:t>In summary, this lab report aimed to implement and analyze a graph coloring algorithm in Python. Through a structured procedure involving understanding, designing, and implementing the algorithm, we achieved the objectives set forth at the outset of the project. The analysis and discussion provided insights into the algorithm's efficiency, effectiveness, and potential areas for improvement. Overall, this project contributes to the understanding and application of graph coloring algorithms in various domains.</a:t>
            </a:r>
            <a:endParaRPr lang="en-US" sz="1100" dirty="0">
              <a:solidFill>
                <a:srgbClr val="0D0D0D"/>
              </a:solidFill>
              <a:effectLst/>
              <a:latin typeface="Segoe UI" panose="020B0502040204020203" pitchFamily="34" charset="0"/>
              <a:ea typeface="Arial" panose="020B0604020202020204" pitchFamily="34" charset="0"/>
            </a:endParaRPr>
          </a:p>
          <a:p>
            <a:pPr algn="just"/>
            <a:endParaRPr lang="en-US" sz="1100" dirty="0"/>
          </a:p>
        </p:txBody>
      </p:sp>
    </p:spTree>
    <p:extLst>
      <p:ext uri="{BB962C8B-B14F-4D97-AF65-F5344CB8AC3E}">
        <p14:creationId xmlns:p14="http://schemas.microsoft.com/office/powerpoint/2010/main" val="62244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TotalTime>
  <Words>739</Words>
  <Application>Microsoft Office PowerPoint</Application>
  <PresentationFormat>A4 Paper (210x297 mm)</PresentationFormat>
  <Paragraphs>86</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Aptos</vt:lpstr>
      <vt:lpstr>Arial</vt:lpstr>
      <vt:lpstr>Calibri</vt:lpstr>
      <vt:lpstr>Cambria</vt:lpstr>
      <vt:lpstr>Segoe UI</vt:lpstr>
      <vt:lpstr>Segoe UI Semibold</vt:lpstr>
      <vt:lpstr>Söhne</vt:lpstr>
      <vt:lpstr>Verdana</vt:lpstr>
      <vt:lpstr>Office Theme</vt:lpstr>
      <vt:lpstr>Green University of Bangladesh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209</cp:revision>
  <dcterms:created xsi:type="dcterms:W3CDTF">2021-12-01T04:21:00Z</dcterms:created>
  <dcterms:modified xsi:type="dcterms:W3CDTF">2024-05-19T16:35:09Z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