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7"/>
  </p:handoutMasterIdLst>
  <p:sldIdLst>
    <p:sldId id="256" r:id="rId2"/>
    <p:sldId id="259" r:id="rId3"/>
    <p:sldId id="257" r:id="rId4"/>
    <p:sldId id="261" r:id="rId5"/>
  </p:sldIdLst>
  <p:sldSz cx="6858000" cy="9906000" type="A4"/>
  <p:notesSz cx="68580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594"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2295E7-3029-4610-A484-737538A5FEE2}"/>
              </a:ext>
            </a:extLst>
          </p:cNvPr>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B15D18-E91B-4FB6-9C9A-CFAE854747BF}"/>
              </a:ext>
            </a:extLst>
          </p:cNvPr>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0367031E-2F65-4B49-9A18-1F0F8A188ECF}" type="datetimeFigureOut">
              <a:rPr lang="en-US" smtClean="0"/>
              <a:t>07-May-24</a:t>
            </a:fld>
            <a:endParaRPr lang="en-US"/>
          </a:p>
        </p:txBody>
      </p:sp>
      <p:sp>
        <p:nvSpPr>
          <p:cNvPr id="4" name="Footer Placeholder 3">
            <a:extLst>
              <a:ext uri="{FF2B5EF4-FFF2-40B4-BE49-F238E27FC236}">
                <a16:creationId xmlns:a16="http://schemas.microsoft.com/office/drawing/2014/main" id="{EFB64B12-2D7F-44FE-A553-0DB20FD0AB84}"/>
              </a:ext>
            </a:extLst>
          </p:cNvPr>
          <p:cNvSpPr>
            <a:spLocks noGrp="1"/>
          </p:cNvSpPr>
          <p:nvPr>
            <p:ph type="ftr" sz="quarter" idx="2"/>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8AEF68-F514-4F2A-B4F8-20FFAA0B3EDD}"/>
              </a:ext>
            </a:extLst>
          </p:cNvPr>
          <p:cNvSpPr>
            <a:spLocks noGrp="1"/>
          </p:cNvSpPr>
          <p:nvPr>
            <p:ph type="sldNum" sz="quarter" idx="3"/>
          </p:nvPr>
        </p:nvSpPr>
        <p:spPr>
          <a:xfrm>
            <a:off x="3884613" y="9409113"/>
            <a:ext cx="2971800" cy="496887"/>
          </a:xfrm>
          <a:prstGeom prst="rect">
            <a:avLst/>
          </a:prstGeom>
        </p:spPr>
        <p:txBody>
          <a:bodyPr vert="horz" lIns="91440" tIns="45720" rIns="91440" bIns="45720" rtlCol="0" anchor="b"/>
          <a:lstStyle>
            <a:lvl1pPr algn="r">
              <a:defRPr sz="1200"/>
            </a:lvl1pPr>
          </a:lstStyle>
          <a:p>
            <a:fld id="{954E6915-1759-468C-9C7D-6CBC9B6E5722}" type="slidenum">
              <a:rPr lang="en-US" smtClean="0"/>
              <a:t>‹#›</a:t>
            </a:fld>
            <a:endParaRPr lang="en-US"/>
          </a:p>
        </p:txBody>
      </p:sp>
    </p:spTree>
    <p:extLst>
      <p:ext uri="{BB962C8B-B14F-4D97-AF65-F5344CB8AC3E}">
        <p14:creationId xmlns:p14="http://schemas.microsoft.com/office/powerpoint/2010/main" val="1320268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C80D2142-5855-42E8-823D-8CCDE2D2A38C}" type="datetimeFigureOut">
              <a:rPr lang="en-US" smtClean="0"/>
              <a:t>07-May-24</a:t>
            </a:fld>
            <a:endParaRPr lang="en-US"/>
          </a:p>
        </p:txBody>
      </p:sp>
      <p:sp>
        <p:nvSpPr>
          <p:cNvPr id="4" name="Slide Image Placeholder 3"/>
          <p:cNvSpPr>
            <a:spLocks noGrp="1" noRot="1" noChangeAspect="1"/>
          </p:cNvSpPr>
          <p:nvPr>
            <p:ph type="sldImg" idx="2"/>
          </p:nvPr>
        </p:nvSpPr>
        <p:spPr>
          <a:xfrm>
            <a:off x="2271713" y="1238250"/>
            <a:ext cx="2314575"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67263"/>
            <a:ext cx="5486400" cy="39004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09113"/>
            <a:ext cx="2971800" cy="496887"/>
          </a:xfrm>
          <a:prstGeom prst="rect">
            <a:avLst/>
          </a:prstGeom>
        </p:spPr>
        <p:txBody>
          <a:bodyPr vert="horz" lIns="91440" tIns="45720" rIns="91440" bIns="45720" rtlCol="0" anchor="b"/>
          <a:lstStyle>
            <a:lvl1pPr algn="r">
              <a:defRPr sz="1200"/>
            </a:lvl1pPr>
          </a:lstStyle>
          <a:p>
            <a:fld id="{1496F2F3-62B2-4EAB-8E94-727BE980C536}" type="slidenum">
              <a:rPr lang="en-US" smtClean="0"/>
              <a:t>‹#›</a:t>
            </a:fld>
            <a:endParaRPr lang="en-US"/>
          </a:p>
        </p:txBody>
      </p:sp>
    </p:spTree>
    <p:extLst>
      <p:ext uri="{BB962C8B-B14F-4D97-AF65-F5344CB8AC3E}">
        <p14:creationId xmlns:p14="http://schemas.microsoft.com/office/powerpoint/2010/main" val="5598467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4</a:t>
            </a:fld>
            <a:endParaRPr lang="en-US"/>
          </a:p>
        </p:txBody>
      </p:sp>
    </p:spTree>
    <p:extLst>
      <p:ext uri="{BB962C8B-B14F-4D97-AF65-F5344CB8AC3E}">
        <p14:creationId xmlns:p14="http://schemas.microsoft.com/office/powerpoint/2010/main" val="428449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3070860"/>
            <a:ext cx="5829300" cy="208025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547360"/>
            <a:ext cx="4800600" cy="2476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A2ECF3-20D8-4492-9DAF-E5F84ACC8B93}" type="datetime1">
              <a:rPr lang="en-US" smtClean="0"/>
              <a:t>07-May-24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99A429-D95A-4988-8AC1-97E86653D797}" type="datetime1">
              <a:rPr lang="en-US" smtClean="0"/>
              <a:t>07-May-24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sz="half" idx="2"/>
          </p:nvPr>
        </p:nvSpPr>
        <p:spPr>
          <a:xfrm>
            <a:off x="342900" y="2278380"/>
            <a:ext cx="298323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8380"/>
            <a:ext cx="2983230" cy="653796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9A1B367-CFB7-4DA8-9FD5-400B8F338BBD}" type="datetime1">
              <a:rPr lang="en-US" smtClean="0"/>
              <a:t>07-May-24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501642C-86C2-430E-8624-1857125FD2F2}" type="datetime1">
              <a:rPr lang="en-US" smtClean="0"/>
              <a:t>07-May-24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C178ECC-6E01-4D2A-BB20-91516C7E44BA}" type="datetime1">
              <a:rPr lang="en-US" smtClean="0"/>
              <a:t>07-May-24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29892" y="1600580"/>
            <a:ext cx="3998214" cy="360680"/>
          </a:xfrm>
          <a:prstGeom prst="rect">
            <a:avLst/>
          </a:prstGeom>
        </p:spPr>
        <p:txBody>
          <a:bodyPr wrap="square" lIns="0" tIns="0" rIns="0" bIns="0">
            <a:spAutoFit/>
          </a:bodyPr>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a:xfrm>
            <a:off x="342900" y="2278380"/>
            <a:ext cx="617220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31720" y="9212580"/>
            <a:ext cx="2194560" cy="4953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9212580"/>
            <a:ext cx="1577340" cy="495300"/>
          </a:xfrm>
          <a:prstGeom prst="rect">
            <a:avLst/>
          </a:prstGeom>
        </p:spPr>
        <p:txBody>
          <a:bodyPr wrap="square" lIns="0" tIns="0" rIns="0" bIns="0">
            <a:spAutoFit/>
          </a:bodyPr>
          <a:lstStyle>
            <a:lvl1pPr algn="l">
              <a:defRPr>
                <a:solidFill>
                  <a:schemeClr val="tx1">
                    <a:tint val="75000"/>
                  </a:schemeClr>
                </a:solidFill>
              </a:defRPr>
            </a:lvl1pPr>
          </a:lstStyle>
          <a:p>
            <a:fld id="{3287B639-15FA-495F-A080-22363F8B8E59}" type="datetime1">
              <a:rPr lang="en-US" smtClean="0"/>
              <a:t>07-May-24</a:t>
            </a:fld>
            <a:endParaRPr lang="en-US"/>
          </a:p>
        </p:txBody>
      </p:sp>
      <p:sp>
        <p:nvSpPr>
          <p:cNvPr id="6" name="Holder 6"/>
          <p:cNvSpPr>
            <a:spLocks noGrp="1"/>
          </p:cNvSpPr>
          <p:nvPr>
            <p:ph type="sldNum" sz="quarter" idx="7"/>
          </p:nvPr>
        </p:nvSpPr>
        <p:spPr>
          <a:xfrm>
            <a:off x="4937760" y="9212580"/>
            <a:ext cx="1577340" cy="4953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0338" y="914400"/>
            <a:ext cx="3997325" cy="289182"/>
          </a:xfrm>
          <a:prstGeom prst="rect">
            <a:avLst/>
          </a:prstGeom>
        </p:spPr>
        <p:txBody>
          <a:bodyPr vert="horz" wrap="square" lIns="0" tIns="12065" rIns="0" bIns="0" rtlCol="0">
            <a:spAutoFit/>
          </a:bodyPr>
          <a:lstStyle/>
          <a:p>
            <a:pPr marL="12700" algn="ctr">
              <a:lnSpc>
                <a:spcPct val="100000"/>
              </a:lnSpc>
              <a:spcBef>
                <a:spcPts val="95"/>
              </a:spcBef>
            </a:pPr>
            <a:r>
              <a:rPr sz="1800" spc="-10" dirty="0"/>
              <a:t>Green</a:t>
            </a:r>
            <a:r>
              <a:rPr sz="1800" dirty="0"/>
              <a:t> </a:t>
            </a:r>
            <a:r>
              <a:rPr sz="1800" spc="-5" dirty="0"/>
              <a:t>University </a:t>
            </a:r>
            <a:r>
              <a:rPr sz="1800" spc="-25" dirty="0"/>
              <a:t>of</a:t>
            </a:r>
            <a:r>
              <a:rPr sz="1800" spc="-15" dirty="0"/>
              <a:t> </a:t>
            </a:r>
            <a:r>
              <a:rPr sz="1800" spc="-5" dirty="0"/>
              <a:t>Bangladesh</a:t>
            </a:r>
          </a:p>
        </p:txBody>
      </p:sp>
      <p:pic>
        <p:nvPicPr>
          <p:cNvPr id="4" name="object 4"/>
          <p:cNvPicPr/>
          <p:nvPr/>
        </p:nvPicPr>
        <p:blipFill>
          <a:blip r:embed="rId2" cstate="print"/>
          <a:stretch>
            <a:fillRect/>
          </a:stretch>
        </p:blipFill>
        <p:spPr>
          <a:xfrm>
            <a:off x="3064315" y="152400"/>
            <a:ext cx="729371" cy="705210"/>
          </a:xfrm>
          <a:prstGeom prst="rect">
            <a:avLst/>
          </a:prstGeom>
        </p:spPr>
      </p:pic>
      <p:sp>
        <p:nvSpPr>
          <p:cNvPr id="8" name="TextBox 7">
            <a:extLst>
              <a:ext uri="{FF2B5EF4-FFF2-40B4-BE49-F238E27FC236}">
                <a16:creationId xmlns:a16="http://schemas.microsoft.com/office/drawing/2014/main" id="{36AF41B4-5832-486B-8C02-0DBD93140D7D}"/>
              </a:ext>
            </a:extLst>
          </p:cNvPr>
          <p:cNvSpPr txBox="1"/>
          <p:nvPr/>
        </p:nvSpPr>
        <p:spPr>
          <a:xfrm>
            <a:off x="1049985" y="1319922"/>
            <a:ext cx="4785477" cy="738664"/>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Department of Computer Science and Engineering (CSE)</a:t>
            </a:r>
          </a:p>
          <a:p>
            <a:pPr algn="ctr"/>
            <a:r>
              <a:rPr lang="en-US" sz="1400" dirty="0">
                <a:latin typeface="Cambria" panose="02040503050406030204" pitchFamily="18" charset="0"/>
                <a:ea typeface="Cambria" panose="02040503050406030204" pitchFamily="18" charset="0"/>
              </a:rPr>
              <a:t>Faculty of Sciences and Engineering</a:t>
            </a:r>
          </a:p>
          <a:p>
            <a:pPr algn="ctr"/>
            <a:r>
              <a:rPr lang="en-US" sz="1400" dirty="0">
                <a:latin typeface="Cambria" panose="02040503050406030204" pitchFamily="18" charset="0"/>
                <a:ea typeface="Cambria" panose="02040503050406030204" pitchFamily="18" charset="0"/>
              </a:rPr>
              <a:t>Spring 2024, B.Sc. in CSE (DAY)</a:t>
            </a:r>
          </a:p>
        </p:txBody>
      </p:sp>
      <p:sp>
        <p:nvSpPr>
          <p:cNvPr id="9" name="TextBox 8">
            <a:extLst>
              <a:ext uri="{FF2B5EF4-FFF2-40B4-BE49-F238E27FC236}">
                <a16:creationId xmlns:a16="http://schemas.microsoft.com/office/drawing/2014/main" id="{1AFFEC96-4D28-49B7-95A7-97E5F1EF6DA7}"/>
              </a:ext>
            </a:extLst>
          </p:cNvPr>
          <p:cNvSpPr txBox="1"/>
          <p:nvPr/>
        </p:nvSpPr>
        <p:spPr>
          <a:xfrm>
            <a:off x="1066815" y="2339370"/>
            <a:ext cx="4724370" cy="954107"/>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Lab Report NO # 06</a:t>
            </a:r>
          </a:p>
          <a:p>
            <a:pPr algn="ctr"/>
            <a:endParaRPr lang="en-US" sz="1400" b="1" dirty="0">
              <a:latin typeface="Cambria" panose="02040503050406030204" pitchFamily="18" charset="0"/>
              <a:ea typeface="Cambria" panose="02040503050406030204" pitchFamily="18" charset="0"/>
            </a:endParaRPr>
          </a:p>
          <a:p>
            <a:pPr algn="ctr"/>
            <a:r>
              <a:rPr lang="en-US" sz="1400" b="1" dirty="0">
                <a:latin typeface="Cambria" panose="02040503050406030204" pitchFamily="18" charset="0"/>
                <a:ea typeface="Cambria" panose="02040503050406030204" pitchFamily="18" charset="0"/>
              </a:rPr>
              <a:t>Course Title: Artificial Intelligence Lab</a:t>
            </a:r>
          </a:p>
          <a:p>
            <a:pPr algn="ctr"/>
            <a:r>
              <a:rPr lang="en-US" sz="1400" b="1" dirty="0">
                <a:latin typeface="Cambria" panose="02040503050406030204" pitchFamily="18" charset="0"/>
                <a:ea typeface="Cambria" panose="02040503050406030204" pitchFamily="18" charset="0"/>
              </a:rPr>
              <a:t>Course Code: CSE 316		Section: CSE 213 – D1</a:t>
            </a:r>
          </a:p>
        </p:txBody>
      </p:sp>
      <p:graphicFrame>
        <p:nvGraphicFramePr>
          <p:cNvPr id="12" name="Table 11">
            <a:extLst>
              <a:ext uri="{FF2B5EF4-FFF2-40B4-BE49-F238E27FC236}">
                <a16:creationId xmlns:a16="http://schemas.microsoft.com/office/drawing/2014/main" id="{88296518-AB27-4390-9BC8-5DE7A7559DEC}"/>
              </a:ext>
            </a:extLst>
          </p:cNvPr>
          <p:cNvGraphicFramePr>
            <a:graphicFrameLocks noGrp="1"/>
          </p:cNvGraphicFramePr>
          <p:nvPr>
            <p:extLst>
              <p:ext uri="{D42A27DB-BD31-4B8C-83A1-F6EECF244321}">
                <p14:modId xmlns:p14="http://schemas.microsoft.com/office/powerpoint/2010/main" val="3281530766"/>
              </p:ext>
            </p:extLst>
          </p:nvPr>
        </p:nvGraphicFramePr>
        <p:xfrm>
          <a:off x="457200" y="5775959"/>
          <a:ext cx="6077970" cy="777240"/>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215444">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Student Details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Name</a:t>
                      </a: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ID</a:t>
                      </a:r>
                    </a:p>
                  </a:txBody>
                  <a:tcPr anchor="ctr"/>
                </a:tc>
                <a:extLst>
                  <a:ext uri="{0D108BD9-81ED-4DB2-BD59-A6C34878D82A}">
                    <a16:rowId xmlns:a16="http://schemas.microsoft.com/office/drawing/2014/main" val="436934511"/>
                  </a:ext>
                </a:extLst>
              </a:tr>
              <a:tr h="215444">
                <a:tc>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Md. Shahidul Islam Prodhan</a:t>
                      </a:r>
                    </a:p>
                  </a:txBody>
                  <a:tcPr anchor="ctr"/>
                </a:tc>
                <a:tc>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213902017</a:t>
                      </a:r>
                    </a:p>
                  </a:txBody>
                  <a:tcPr anchor="ctr"/>
                </a:tc>
                <a:extLst>
                  <a:ext uri="{0D108BD9-81ED-4DB2-BD59-A6C34878D82A}">
                    <a16:rowId xmlns:a16="http://schemas.microsoft.com/office/drawing/2014/main" val="1336295084"/>
                  </a:ext>
                </a:extLst>
              </a:tr>
            </a:tbl>
          </a:graphicData>
        </a:graphic>
      </p:graphicFrame>
      <p:graphicFrame>
        <p:nvGraphicFramePr>
          <p:cNvPr id="14" name="Table 13">
            <a:extLst>
              <a:ext uri="{FF2B5EF4-FFF2-40B4-BE49-F238E27FC236}">
                <a16:creationId xmlns:a16="http://schemas.microsoft.com/office/drawing/2014/main" id="{896ABBD9-7A95-4313-9E7B-75240961AFBE}"/>
              </a:ext>
            </a:extLst>
          </p:cNvPr>
          <p:cNvGraphicFramePr>
            <a:graphicFrameLocks noGrp="1"/>
          </p:cNvGraphicFramePr>
          <p:nvPr>
            <p:extLst>
              <p:ext uri="{D42A27DB-BD31-4B8C-83A1-F6EECF244321}">
                <p14:modId xmlns:p14="http://schemas.microsoft.com/office/powerpoint/2010/main" val="2921525398"/>
              </p:ext>
            </p:extLst>
          </p:nvPr>
        </p:nvGraphicFramePr>
        <p:xfrm>
          <a:off x="457200" y="6781799"/>
          <a:ext cx="6077970" cy="1112520"/>
        </p:xfrm>
        <a:graphic>
          <a:graphicData uri="http://schemas.openxmlformats.org/drawingml/2006/table">
            <a:tbl>
              <a:tblPr firstRow="1" bandRow="1">
                <a:tableStyleId>{5940675A-B579-460E-94D1-54222C63F5DA}</a:tableStyleId>
              </a:tblPr>
              <a:tblGrid>
                <a:gridCol w="6077970">
                  <a:extLst>
                    <a:ext uri="{9D8B030D-6E8A-4147-A177-3AD203B41FA5}">
                      <a16:colId xmlns:a16="http://schemas.microsoft.com/office/drawing/2014/main" val="3126370189"/>
                    </a:ext>
                  </a:extLst>
                </a:gridCol>
              </a:tblGrid>
              <a:tr h="370840">
                <a:tc>
                  <a:txBody>
                    <a:bodyPr/>
                    <a:lstStyle/>
                    <a:p>
                      <a:r>
                        <a:rPr lang="en-US" sz="1100" b="1" dirty="0">
                          <a:latin typeface="Verdana" panose="020B0604030504040204" pitchFamily="34" charset="0"/>
                          <a:ea typeface="Verdana" panose="020B0604030504040204" pitchFamily="34" charset="0"/>
                        </a:rPr>
                        <a:t>Lab Assigned Date: </a:t>
                      </a:r>
                      <a:r>
                        <a:rPr lang="en-US" sz="1100" b="0" dirty="0">
                          <a:latin typeface="Verdana" panose="020B0604030504040204" pitchFamily="34" charset="0"/>
                          <a:ea typeface="Verdana" panose="020B0604030504040204" pitchFamily="34" charset="0"/>
                        </a:rPr>
                        <a:t>7</a:t>
                      </a:r>
                      <a:r>
                        <a:rPr lang="en-US" sz="1100" b="0" baseline="30000" dirty="0">
                          <a:latin typeface="Verdana" panose="020B0604030504040204" pitchFamily="34" charset="0"/>
                          <a:ea typeface="Verdana" panose="020B0604030504040204" pitchFamily="34" charset="0"/>
                        </a:rPr>
                        <a:t>th</a:t>
                      </a:r>
                      <a:r>
                        <a:rPr lang="en-US" sz="1100" b="0" dirty="0">
                          <a:latin typeface="Verdana" panose="020B0604030504040204" pitchFamily="34" charset="0"/>
                          <a:ea typeface="Verdana" panose="020B0604030504040204" pitchFamily="34" charset="0"/>
                        </a:rPr>
                        <a:t> May 2024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2041023"/>
                  </a:ext>
                </a:extLst>
              </a:tr>
              <a:tr h="370840">
                <a:tc>
                  <a:txBody>
                    <a:bodyPr/>
                    <a:lstStyle/>
                    <a:p>
                      <a:r>
                        <a:rPr lang="en-US" sz="1100" b="1" dirty="0">
                          <a:latin typeface="Verdana" panose="020B0604030504040204" pitchFamily="34" charset="0"/>
                          <a:ea typeface="Verdana" panose="020B0604030504040204" pitchFamily="34" charset="0"/>
                        </a:rPr>
                        <a:t>Submission Date: </a:t>
                      </a:r>
                      <a:r>
                        <a:rPr lang="en-US" sz="1100" b="0" dirty="0">
                          <a:latin typeface="Verdana" panose="020B0604030504040204" pitchFamily="34" charset="0"/>
                          <a:ea typeface="Verdana" panose="020B0604030504040204" pitchFamily="34" charset="0"/>
                        </a:rPr>
                        <a:t>7</a:t>
                      </a:r>
                      <a:r>
                        <a:rPr lang="en-US" sz="1100" b="0" baseline="30000" dirty="0">
                          <a:latin typeface="Verdana" panose="020B0604030504040204" pitchFamily="34" charset="0"/>
                          <a:ea typeface="Verdana" panose="020B0604030504040204" pitchFamily="34" charset="0"/>
                        </a:rPr>
                        <a:t>th</a:t>
                      </a:r>
                      <a:r>
                        <a:rPr lang="en-US" sz="1100" b="0" dirty="0">
                          <a:latin typeface="Verdana" panose="020B0604030504040204" pitchFamily="34" charset="0"/>
                          <a:ea typeface="Verdana" panose="020B0604030504040204" pitchFamily="34" charset="0"/>
                        </a:rPr>
                        <a:t> May 2024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526959"/>
                  </a:ext>
                </a:extLst>
              </a:tr>
              <a:tr h="370840">
                <a:tc>
                  <a:txBody>
                    <a:bodyPr/>
                    <a:lstStyle/>
                    <a:p>
                      <a:r>
                        <a:rPr lang="en-US" sz="1100" b="1" dirty="0">
                          <a:latin typeface="Verdana" panose="020B0604030504040204" pitchFamily="34" charset="0"/>
                          <a:ea typeface="Verdana" panose="020B0604030504040204" pitchFamily="34" charset="0"/>
                        </a:rPr>
                        <a:t>Course Teacher’s Name: </a:t>
                      </a:r>
                      <a:r>
                        <a:rPr lang="en-US" sz="1100" b="0" i="0" dirty="0">
                          <a:solidFill>
                            <a:schemeClr val="tx1"/>
                          </a:solidFill>
                          <a:effectLst/>
                          <a:latin typeface="Verdana" panose="020B0604030504040204" pitchFamily="34" charset="0"/>
                          <a:ea typeface="Verdana" panose="020B0604030504040204" pitchFamily="34" charset="0"/>
                          <a:cs typeface="+mn-cs"/>
                        </a:rPr>
                        <a:t>Fairuz </a:t>
                      </a:r>
                      <a:r>
                        <a:rPr lang="en-US" sz="1100" b="0" i="0" dirty="0" err="1">
                          <a:solidFill>
                            <a:schemeClr val="tx1"/>
                          </a:solidFill>
                          <a:effectLst/>
                          <a:latin typeface="Verdana" panose="020B0604030504040204" pitchFamily="34" charset="0"/>
                          <a:ea typeface="Verdana" panose="020B0604030504040204" pitchFamily="34" charset="0"/>
                          <a:cs typeface="+mn-cs"/>
                        </a:rPr>
                        <a:t>Shaiara</a:t>
                      </a:r>
                      <a:r>
                        <a:rPr lang="en-US" sz="1100" b="0" i="0" dirty="0">
                          <a:solidFill>
                            <a:schemeClr val="tx1"/>
                          </a:solidFill>
                          <a:effectLst/>
                          <a:latin typeface="Verdana" panose="020B0604030504040204" pitchFamily="34" charset="0"/>
                          <a:ea typeface="Verdana" panose="020B0604030504040204" pitchFamily="34" charset="0"/>
                          <a:cs typeface="+mn-cs"/>
                        </a:rPr>
                        <a:t>, Lecturer</a:t>
                      </a:r>
                      <a:endParaRPr lang="en-US" sz="1100" b="0"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1108089"/>
                  </a:ext>
                </a:extLst>
              </a:tr>
            </a:tbl>
          </a:graphicData>
        </a:graphic>
      </p:graphicFrame>
      <p:sp>
        <p:nvSpPr>
          <p:cNvPr id="15" name="TextBox 14">
            <a:extLst>
              <a:ext uri="{FF2B5EF4-FFF2-40B4-BE49-F238E27FC236}">
                <a16:creationId xmlns:a16="http://schemas.microsoft.com/office/drawing/2014/main" id="{08831DCA-57FB-4C1F-B8A4-BB6E3B50FD52}"/>
              </a:ext>
            </a:extLst>
          </p:cNvPr>
          <p:cNvSpPr txBox="1"/>
          <p:nvPr/>
        </p:nvSpPr>
        <p:spPr>
          <a:xfrm>
            <a:off x="1126927" y="7983378"/>
            <a:ext cx="4604146" cy="246221"/>
          </a:xfrm>
          <a:prstGeom prst="rect">
            <a:avLst/>
          </a:prstGeom>
          <a:noFill/>
        </p:spPr>
        <p:txBody>
          <a:bodyPr wrap="none" rtlCol="0">
            <a:spAutoFit/>
          </a:bodyPr>
          <a:lstStyle/>
          <a:p>
            <a:r>
              <a:rPr lang="en-US" sz="1000" b="1" dirty="0">
                <a:latin typeface="Verdana" panose="020B0604030504040204" pitchFamily="34" charset="0"/>
                <a:ea typeface="Verdana" panose="020B0604030504040204" pitchFamily="34" charset="0"/>
                <a:cs typeface="Times New Roman" panose="02020603050405020304" pitchFamily="18" charset="0"/>
              </a:rPr>
              <a:t>[For Teacher’s use only: </a:t>
            </a:r>
            <a:r>
              <a:rPr lang="en-US" sz="1000" b="1" dirty="0">
                <a:solidFill>
                  <a:schemeClr val="tx2">
                    <a:lumMod val="75000"/>
                  </a:schemeClr>
                </a:solidFill>
                <a:latin typeface="Verdana" panose="020B0604030504040204" pitchFamily="34" charset="0"/>
                <a:ea typeface="Verdana" panose="020B0604030504040204" pitchFamily="34" charset="0"/>
                <a:cs typeface="Times New Roman" panose="02020603050405020304" pitchFamily="18" charset="0"/>
              </a:rPr>
              <a:t>Don’t write anything inside this box</a:t>
            </a:r>
            <a:r>
              <a:rPr lang="en-US" sz="1000" b="1" dirty="0">
                <a:latin typeface="Verdana" panose="020B0604030504040204" pitchFamily="34" charset="0"/>
                <a:ea typeface="Verdan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3AB1B9C2-540B-4D82-B236-FE97A560DE60}"/>
              </a:ext>
            </a:extLst>
          </p:cNvPr>
          <p:cNvGraphicFramePr>
            <a:graphicFrameLocks noGrp="1"/>
          </p:cNvGraphicFramePr>
          <p:nvPr>
            <p:extLst>
              <p:ext uri="{D42A27DB-BD31-4B8C-83A1-F6EECF244321}">
                <p14:modId xmlns:p14="http://schemas.microsoft.com/office/powerpoint/2010/main" val="4254380361"/>
              </p:ext>
            </p:extLst>
          </p:nvPr>
        </p:nvGraphicFramePr>
        <p:xfrm>
          <a:off x="457200" y="8229599"/>
          <a:ext cx="6077970" cy="1219201"/>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346365">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Lab Report Status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346365">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Marks: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Signature:</a:t>
                      </a:r>
                    </a:p>
                  </a:txBody>
                  <a:tcPr anchor="ctr"/>
                </a:tc>
                <a:extLst>
                  <a:ext uri="{0D108BD9-81ED-4DB2-BD59-A6C34878D82A}">
                    <a16:rowId xmlns:a16="http://schemas.microsoft.com/office/drawing/2014/main" val="436934511"/>
                  </a:ext>
                </a:extLst>
              </a:tr>
              <a:tr h="526471">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Comments: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Date:</a:t>
                      </a:r>
                    </a:p>
                  </a:txBody>
                  <a:tcPr anchor="ctr"/>
                </a:tc>
                <a:extLst>
                  <a:ext uri="{0D108BD9-81ED-4DB2-BD59-A6C34878D82A}">
                    <a16:rowId xmlns:a16="http://schemas.microsoft.com/office/drawing/2014/main" val="1336295084"/>
                  </a:ext>
                </a:extLst>
              </a:tr>
            </a:tbl>
          </a:graphicData>
        </a:graphic>
      </p:graphicFrame>
      <p:sp>
        <p:nvSpPr>
          <p:cNvPr id="7" name="TextBox 6">
            <a:extLst>
              <a:ext uri="{FF2B5EF4-FFF2-40B4-BE49-F238E27FC236}">
                <a16:creationId xmlns:a16="http://schemas.microsoft.com/office/drawing/2014/main" id="{15353AE5-E751-E4C5-EF41-7E632EF42B5A}"/>
              </a:ext>
            </a:extLst>
          </p:cNvPr>
          <p:cNvSpPr txBox="1"/>
          <p:nvPr/>
        </p:nvSpPr>
        <p:spPr>
          <a:xfrm>
            <a:off x="457200" y="3581400"/>
            <a:ext cx="6077970" cy="830997"/>
          </a:xfrm>
          <a:prstGeom prst="rect">
            <a:avLst/>
          </a:prstGeom>
          <a:noFill/>
        </p:spPr>
        <p:txBody>
          <a:bodyPr wrap="square" rtlCol="0">
            <a:spAutoFit/>
          </a:bodyPr>
          <a:lstStyle/>
          <a:p>
            <a:pPr algn="just"/>
            <a:r>
              <a:rPr lang="en-US" sz="1200" b="1" u="sng" dirty="0"/>
              <a:t>Problems / Tasks / Domains:</a:t>
            </a:r>
          </a:p>
          <a:p>
            <a:pPr algn="just"/>
            <a:endParaRPr lang="en-US" sz="1200" dirty="0"/>
          </a:p>
          <a:p>
            <a:pPr algn="just"/>
            <a:endParaRPr lang="en-US" sz="1200" dirty="0"/>
          </a:p>
          <a:p>
            <a:pPr algn="just"/>
            <a:endParaRPr lang="en-US" sz="1200" dirty="0"/>
          </a:p>
        </p:txBody>
      </p:sp>
      <p:pic>
        <p:nvPicPr>
          <p:cNvPr id="5" name="Picture 4">
            <a:extLst>
              <a:ext uri="{FF2B5EF4-FFF2-40B4-BE49-F238E27FC236}">
                <a16:creationId xmlns:a16="http://schemas.microsoft.com/office/drawing/2014/main" id="{BFDB0810-E209-D5AC-1953-30F400B7A732}"/>
              </a:ext>
            </a:extLst>
          </p:cNvPr>
          <p:cNvPicPr>
            <a:picLocks noChangeAspect="1"/>
          </p:cNvPicPr>
          <p:nvPr/>
        </p:nvPicPr>
        <p:blipFill>
          <a:blip r:embed="rId3"/>
          <a:stretch>
            <a:fillRect/>
          </a:stretch>
        </p:blipFill>
        <p:spPr>
          <a:xfrm>
            <a:off x="1142373" y="3941231"/>
            <a:ext cx="4724400" cy="16008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CB8EA8-88CB-085F-E1BF-DDD383B6E9F0}"/>
              </a:ext>
            </a:extLst>
          </p:cNvPr>
          <p:cNvSpPr>
            <a:spLocks noGrp="1"/>
          </p:cNvSpPr>
          <p:nvPr>
            <p:ph type="body" idx="1"/>
          </p:nvPr>
        </p:nvSpPr>
        <p:spPr>
          <a:xfrm>
            <a:off x="685800" y="609600"/>
            <a:ext cx="5486400" cy="8353825"/>
          </a:xfrm>
        </p:spPr>
        <p:txBody>
          <a:bodyPr/>
          <a:lstStyle/>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1. TITLE OF THE LAB REPORT EXPERIMENT</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b="1" u="none" strike="noStrike" dirty="0">
                <a:effectLst/>
                <a:latin typeface="Aptos" panose="020B0004020202020204" pitchFamily="34" charset="0"/>
                <a:ea typeface="Times New Roman" panose="02020603050405020304" pitchFamily="18" charset="0"/>
                <a:cs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t>Solve N-Queen Problem Using Backtracking Algorithm.</a:t>
            </a:r>
            <a:endParaRPr lang="en-US" sz="1100" dirty="0">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2. OBJECTIVES/AIM</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effectLst/>
                <a:latin typeface="Calibri" panose="020F0502020204030204" pitchFamily="34" charset="0"/>
                <a:ea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Times New Roman" panose="02020603050405020304" pitchFamily="18" charset="0"/>
              </a:rPr>
              <a:t>To understand how backtrack algorithm performs to solve constraint satisfaction problem</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Times New Roman" panose="02020603050405020304" pitchFamily="18" charset="0"/>
              </a:rPr>
              <a:t>To understand how N-queen problem is solvable by using backtrack method.</a:t>
            </a:r>
            <a:endParaRPr lang="en-US" sz="1100" dirty="0">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p>
            <a:pPr algn="just"/>
            <a:r>
              <a:rPr lang="en-US" sz="1100" b="1" u="sng" dirty="0">
                <a:latin typeface="Aptos" panose="020B0004020202020204" pitchFamily="34" charset="0"/>
                <a:ea typeface="Times New Roman" panose="02020603050405020304" pitchFamily="18" charset="0"/>
                <a:cs typeface="Times New Roman" panose="02020603050405020304" pitchFamily="18" charset="0"/>
              </a:rPr>
              <a:t>3</a:t>
            </a: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 </a:t>
            </a:r>
            <a:r>
              <a:rPr lang="en-US" sz="1100" b="1" u="sng" dirty="0">
                <a:latin typeface="Aptos" panose="020B0004020202020204" pitchFamily="34" charset="0"/>
                <a:ea typeface="Times New Roman" panose="02020603050405020304" pitchFamily="18" charset="0"/>
                <a:cs typeface="Times New Roman" panose="02020603050405020304" pitchFamily="18" charset="0"/>
              </a:rPr>
              <a:t>PROCEDURE / ANALYSIS / DESIGN</a:t>
            </a:r>
          </a:p>
          <a:p>
            <a:pPr algn="just"/>
            <a:endParaRPr lang="en-US" sz="1100" dirty="0">
              <a:latin typeface="+mj-lt"/>
              <a:ea typeface="Arial" panose="020B0604020202020204" pitchFamily="34" charset="0"/>
            </a:endParaRPr>
          </a:p>
          <a:p>
            <a:pPr algn="l"/>
            <a:r>
              <a:rPr lang="en-US" sz="1100" b="1" i="0" dirty="0">
                <a:solidFill>
                  <a:srgbClr val="0D0D0D"/>
                </a:solidFill>
                <a:effectLst/>
                <a:highlight>
                  <a:srgbClr val="FFFFFF"/>
                </a:highlight>
                <a:latin typeface="Söhne"/>
              </a:rPr>
              <a:t>Procedure:</a:t>
            </a:r>
          </a:p>
          <a:p>
            <a:pPr algn="l"/>
            <a:r>
              <a:rPr lang="en-US" sz="1100" b="0" i="0" dirty="0">
                <a:solidFill>
                  <a:srgbClr val="0D0D0D"/>
                </a:solidFill>
                <a:effectLst/>
                <a:highlight>
                  <a:srgbClr val="FFFFFF"/>
                </a:highlight>
                <a:latin typeface="Söhne"/>
              </a:rPr>
              <a:t>The N-Queens problem-solving approach implemented in this report follows a backtracking algorithm. The procedure involves recursively exploring all possible placements of queens on the chessboard, ensuring that no two queens attack each other.</a:t>
            </a:r>
          </a:p>
          <a:p>
            <a:pPr algn="just"/>
            <a:endParaRPr lang="en-US" sz="1100" dirty="0">
              <a:latin typeface="+mj-lt"/>
              <a:ea typeface="Arial" panose="020B0604020202020204" pitchFamily="34" charset="0"/>
            </a:endParaRPr>
          </a:p>
          <a:p>
            <a:pPr algn="just"/>
            <a:r>
              <a:rPr lang="en-US" sz="1100" b="1" dirty="0">
                <a:latin typeface="+mj-lt"/>
                <a:ea typeface="Arial" panose="020B0604020202020204" pitchFamily="34" charset="0"/>
              </a:rPr>
              <a:t>Analysis:</a:t>
            </a:r>
          </a:p>
          <a:p>
            <a:pPr marL="171450" indent="-171450" algn="just">
              <a:buFont typeface="Arial" panose="020B0604020202020204" pitchFamily="34" charset="0"/>
              <a:buChar char="•"/>
            </a:pPr>
            <a:r>
              <a:rPr lang="en-US" sz="1100" b="1" dirty="0">
                <a:latin typeface="+mj-lt"/>
                <a:ea typeface="Arial" panose="020B0604020202020204" pitchFamily="34" charset="0"/>
              </a:rPr>
              <a:t>Initialization:</a:t>
            </a:r>
          </a:p>
          <a:p>
            <a:pPr marL="403225" indent="-228600" algn="just">
              <a:buFont typeface="+mj-lt"/>
              <a:buAutoNum type="arabicPeriod"/>
            </a:pPr>
            <a:r>
              <a:rPr lang="en-US" sz="1100" dirty="0">
                <a:latin typeface="+mj-lt"/>
                <a:ea typeface="Arial" panose="020B0604020202020204" pitchFamily="34" charset="0"/>
              </a:rPr>
              <a:t>The program starts by taking user input for the number of queens to be placed on the chessboard.</a:t>
            </a:r>
          </a:p>
          <a:p>
            <a:pPr marL="403225" indent="-228600" algn="just">
              <a:buFont typeface="+mj-lt"/>
              <a:buAutoNum type="arabicPeriod"/>
            </a:pPr>
            <a:r>
              <a:rPr lang="en-US" sz="1100" dirty="0">
                <a:latin typeface="+mj-lt"/>
                <a:ea typeface="Arial" panose="020B0604020202020204" pitchFamily="34" charset="0"/>
              </a:rPr>
              <a:t>An instance of the </a:t>
            </a:r>
            <a:r>
              <a:rPr lang="en-US" sz="1100" dirty="0" err="1">
                <a:latin typeface="+mj-lt"/>
                <a:ea typeface="Arial" panose="020B0604020202020204" pitchFamily="34" charset="0"/>
              </a:rPr>
              <a:t>NQueen</a:t>
            </a:r>
            <a:r>
              <a:rPr lang="en-US" sz="1100" dirty="0">
                <a:latin typeface="+mj-lt"/>
                <a:ea typeface="Arial" panose="020B0604020202020204" pitchFamily="34" charset="0"/>
              </a:rPr>
              <a:t> class is created with the input value.</a:t>
            </a:r>
          </a:p>
          <a:p>
            <a:pPr algn="just"/>
            <a:endParaRPr lang="en-US" sz="1100" dirty="0">
              <a:latin typeface="+mj-lt"/>
              <a:ea typeface="Arial" panose="020B0604020202020204" pitchFamily="34" charset="0"/>
            </a:endParaRPr>
          </a:p>
          <a:p>
            <a:pPr marL="171450" indent="-171450" algn="just">
              <a:buFont typeface="Arial" panose="020B0604020202020204" pitchFamily="34" charset="0"/>
              <a:buChar char="•"/>
            </a:pPr>
            <a:r>
              <a:rPr lang="en-US" sz="1100" b="1" dirty="0">
                <a:latin typeface="+mj-lt"/>
                <a:ea typeface="Arial" panose="020B0604020202020204" pitchFamily="34" charset="0"/>
              </a:rPr>
              <a:t>Backtracking Algorithm:</a:t>
            </a:r>
          </a:p>
          <a:p>
            <a:pPr marL="403225" indent="-228600" algn="just">
              <a:buFont typeface="+mj-lt"/>
              <a:buAutoNum type="arabicPeriod"/>
            </a:pPr>
            <a:r>
              <a:rPr lang="en-US" sz="1100" dirty="0">
                <a:latin typeface="+mj-lt"/>
                <a:ea typeface="Arial" panose="020B0604020202020204" pitchFamily="34" charset="0"/>
              </a:rPr>
              <a:t>The program utilizes a backtracking algorithm to explore all possible configurations of queen placements.</a:t>
            </a:r>
          </a:p>
          <a:p>
            <a:pPr marL="403225" indent="-228600" algn="just">
              <a:buFont typeface="+mj-lt"/>
              <a:buAutoNum type="arabicPeriod"/>
            </a:pPr>
            <a:r>
              <a:rPr lang="en-US" sz="1100" dirty="0">
                <a:latin typeface="+mj-lt"/>
                <a:ea typeface="Arial" panose="020B0604020202020204" pitchFamily="34" charset="0"/>
              </a:rPr>
              <a:t>The </a:t>
            </a:r>
            <a:r>
              <a:rPr lang="en-US" sz="1100" dirty="0" err="1">
                <a:latin typeface="+mj-lt"/>
                <a:ea typeface="Arial" panose="020B0604020202020204" pitchFamily="34" charset="0"/>
              </a:rPr>
              <a:t>solve_nq_util</a:t>
            </a:r>
            <a:r>
              <a:rPr lang="en-US" sz="1100" dirty="0">
                <a:latin typeface="+mj-lt"/>
                <a:ea typeface="Arial" panose="020B0604020202020204" pitchFamily="34" charset="0"/>
              </a:rPr>
              <a:t> method recursively tries to place queens on the board, column by column, while ensuring that no two queens attack each other.</a:t>
            </a:r>
          </a:p>
          <a:p>
            <a:pPr marL="403225" indent="-228600" algn="just">
              <a:buFont typeface="+mj-lt"/>
              <a:buAutoNum type="arabicPeriod"/>
            </a:pPr>
            <a:r>
              <a:rPr lang="en-US" sz="1100" dirty="0">
                <a:latin typeface="+mj-lt"/>
                <a:ea typeface="Arial" panose="020B0604020202020204" pitchFamily="34" charset="0"/>
              </a:rPr>
              <a:t>If a solution is found, it is appended to the list of solutions.</a:t>
            </a:r>
          </a:p>
          <a:p>
            <a:pPr algn="just"/>
            <a:endParaRPr lang="en-US" sz="1100" dirty="0">
              <a:latin typeface="+mj-lt"/>
              <a:ea typeface="Arial" panose="020B0604020202020204" pitchFamily="34" charset="0"/>
            </a:endParaRPr>
          </a:p>
          <a:p>
            <a:pPr marL="171450" indent="-171450" algn="just">
              <a:buFont typeface="Arial" panose="020B0604020202020204" pitchFamily="34" charset="0"/>
              <a:buChar char="•"/>
            </a:pPr>
            <a:r>
              <a:rPr lang="en-US" sz="1100" b="1" dirty="0">
                <a:latin typeface="+mj-lt"/>
                <a:ea typeface="Arial" panose="020B0604020202020204" pitchFamily="34" charset="0"/>
              </a:rPr>
              <a:t>Printing Solutions:</a:t>
            </a:r>
          </a:p>
          <a:p>
            <a:pPr marL="403225" indent="-228600" algn="just">
              <a:buFont typeface="+mj-lt"/>
              <a:buAutoNum type="arabicPeriod"/>
            </a:pPr>
            <a:r>
              <a:rPr lang="en-US" sz="1100" dirty="0">
                <a:latin typeface="+mj-lt"/>
                <a:ea typeface="Arial" panose="020B0604020202020204" pitchFamily="34" charset="0"/>
              </a:rPr>
              <a:t>Once all solutions are found, the program prints the total number of distinct solutions and then prints each solution's configuration.</a:t>
            </a:r>
          </a:p>
          <a:p>
            <a:pPr algn="just"/>
            <a:endParaRPr lang="en-US" sz="1100" dirty="0">
              <a:latin typeface="+mj-lt"/>
              <a:ea typeface="Arial" panose="020B0604020202020204" pitchFamily="34" charset="0"/>
            </a:endParaRPr>
          </a:p>
          <a:p>
            <a:pPr algn="just"/>
            <a:endParaRPr lang="en-US" sz="1100" dirty="0">
              <a:latin typeface="+mj-lt"/>
              <a:ea typeface="Arial" panose="020B0604020202020204" pitchFamily="34" charset="0"/>
            </a:endParaRPr>
          </a:p>
          <a:p>
            <a:pPr algn="just"/>
            <a:r>
              <a:rPr lang="en-US" sz="1100" b="1" dirty="0">
                <a:latin typeface="+mj-lt"/>
                <a:ea typeface="Arial" panose="020B0604020202020204" pitchFamily="34" charset="0"/>
              </a:rPr>
              <a:t>Design:</a:t>
            </a:r>
          </a:p>
          <a:p>
            <a:pPr algn="just"/>
            <a:endParaRPr lang="en-US" sz="1100" dirty="0">
              <a:latin typeface="+mj-lt"/>
              <a:ea typeface="Arial" panose="020B0604020202020204" pitchFamily="34" charset="0"/>
            </a:endParaRPr>
          </a:p>
          <a:p>
            <a:pPr marL="171450" indent="-171450" algn="just">
              <a:buFont typeface="Arial" panose="020B0604020202020204" pitchFamily="34" charset="0"/>
              <a:buChar char="•"/>
            </a:pPr>
            <a:r>
              <a:rPr lang="en-US" sz="1100" b="1" dirty="0">
                <a:latin typeface="+mj-lt"/>
                <a:ea typeface="Arial" panose="020B0604020202020204" pitchFamily="34" charset="0"/>
              </a:rPr>
              <a:t>Class Structure:</a:t>
            </a:r>
          </a:p>
          <a:p>
            <a:pPr marL="347663" indent="-228600" algn="just">
              <a:buFont typeface="+mj-lt"/>
              <a:buAutoNum type="arabicPeriod"/>
            </a:pPr>
            <a:r>
              <a:rPr lang="en-US" sz="1100" dirty="0">
                <a:latin typeface="+mj-lt"/>
                <a:ea typeface="Arial" panose="020B0604020202020204" pitchFamily="34" charset="0"/>
              </a:rPr>
              <a:t>The program is structured around the </a:t>
            </a:r>
            <a:r>
              <a:rPr lang="en-US" sz="1100" dirty="0" err="1">
                <a:latin typeface="+mj-lt"/>
                <a:ea typeface="Arial" panose="020B0604020202020204" pitchFamily="34" charset="0"/>
              </a:rPr>
              <a:t>NQueen</a:t>
            </a:r>
            <a:r>
              <a:rPr lang="en-US" sz="1100" dirty="0">
                <a:latin typeface="+mj-lt"/>
                <a:ea typeface="Arial" panose="020B0604020202020204" pitchFamily="34" charset="0"/>
              </a:rPr>
              <a:t> class, which encapsulates the methods and attributes necessary for solving the N-Queens problem.</a:t>
            </a:r>
          </a:p>
          <a:p>
            <a:pPr marL="347663" indent="-228600" algn="just">
              <a:buFont typeface="+mj-lt"/>
              <a:buAutoNum type="arabicPeriod"/>
            </a:pPr>
            <a:r>
              <a:rPr lang="en-US" sz="1100" dirty="0">
                <a:latin typeface="+mj-lt"/>
                <a:ea typeface="Arial" panose="020B0604020202020204" pitchFamily="34" charset="0"/>
              </a:rPr>
              <a:t>Methods such as </a:t>
            </a:r>
            <a:r>
              <a:rPr lang="en-US" sz="1100" dirty="0" err="1">
                <a:latin typeface="+mj-lt"/>
                <a:ea typeface="Arial" panose="020B0604020202020204" pitchFamily="34" charset="0"/>
              </a:rPr>
              <a:t>print_solution</a:t>
            </a:r>
            <a:r>
              <a:rPr lang="en-US" sz="1100" dirty="0">
                <a:latin typeface="+mj-lt"/>
                <a:ea typeface="Arial" panose="020B0604020202020204" pitchFamily="34" charset="0"/>
              </a:rPr>
              <a:t>, </a:t>
            </a:r>
            <a:r>
              <a:rPr lang="en-US" sz="1100" dirty="0" err="1">
                <a:latin typeface="+mj-lt"/>
                <a:ea typeface="Arial" panose="020B0604020202020204" pitchFamily="34" charset="0"/>
              </a:rPr>
              <a:t>is_safe</a:t>
            </a:r>
            <a:r>
              <a:rPr lang="en-US" sz="1100" dirty="0">
                <a:latin typeface="+mj-lt"/>
                <a:ea typeface="Arial" panose="020B0604020202020204" pitchFamily="34" charset="0"/>
              </a:rPr>
              <a:t>, </a:t>
            </a:r>
            <a:r>
              <a:rPr lang="en-US" sz="1100" dirty="0" err="1">
                <a:latin typeface="+mj-lt"/>
                <a:ea typeface="Arial" panose="020B0604020202020204" pitchFamily="34" charset="0"/>
              </a:rPr>
              <a:t>solve_nq_util</a:t>
            </a:r>
            <a:r>
              <a:rPr lang="en-US" sz="1100" dirty="0">
                <a:latin typeface="+mj-lt"/>
                <a:ea typeface="Arial" panose="020B0604020202020204" pitchFamily="34" charset="0"/>
              </a:rPr>
              <a:t>, and </a:t>
            </a:r>
            <a:r>
              <a:rPr lang="en-US" sz="1100" dirty="0" err="1">
                <a:latin typeface="+mj-lt"/>
                <a:ea typeface="Arial" panose="020B0604020202020204" pitchFamily="34" charset="0"/>
              </a:rPr>
              <a:t>solve_nq</a:t>
            </a:r>
            <a:r>
              <a:rPr lang="en-US" sz="1100" dirty="0">
                <a:latin typeface="+mj-lt"/>
                <a:ea typeface="Arial" panose="020B0604020202020204" pitchFamily="34" charset="0"/>
              </a:rPr>
              <a:t> are defined within the class to facilitate the solution process.</a:t>
            </a:r>
          </a:p>
          <a:p>
            <a:pPr algn="just"/>
            <a:endParaRPr lang="en-US" sz="1100" dirty="0">
              <a:latin typeface="+mj-lt"/>
              <a:ea typeface="Arial" panose="020B0604020202020204" pitchFamily="34" charset="0"/>
            </a:endParaRPr>
          </a:p>
          <a:p>
            <a:pPr marL="171450" indent="-171450" algn="just">
              <a:buFont typeface="Arial" panose="020B0604020202020204" pitchFamily="34" charset="0"/>
              <a:buChar char="•"/>
            </a:pPr>
            <a:r>
              <a:rPr lang="en-US" sz="1100" b="1" dirty="0">
                <a:latin typeface="+mj-lt"/>
                <a:ea typeface="Arial" panose="020B0604020202020204" pitchFamily="34" charset="0"/>
              </a:rPr>
              <a:t>Data Storage:</a:t>
            </a:r>
          </a:p>
          <a:p>
            <a:pPr algn="just"/>
            <a:r>
              <a:rPr lang="en-US" sz="1100" dirty="0">
                <a:latin typeface="+mj-lt"/>
                <a:ea typeface="Arial" panose="020B0604020202020204" pitchFamily="34" charset="0"/>
              </a:rPr>
              <a:t>Solutions are stored in a list within the </a:t>
            </a:r>
            <a:r>
              <a:rPr lang="en-US" sz="1100" dirty="0" err="1">
                <a:latin typeface="+mj-lt"/>
                <a:ea typeface="Arial" panose="020B0604020202020204" pitchFamily="34" charset="0"/>
              </a:rPr>
              <a:t>NQueen</a:t>
            </a:r>
            <a:r>
              <a:rPr lang="en-US" sz="1100" dirty="0">
                <a:latin typeface="+mj-lt"/>
                <a:ea typeface="Arial" panose="020B0604020202020204" pitchFamily="34" charset="0"/>
              </a:rPr>
              <a:t> class, allowing for easy retrieval and printing.</a:t>
            </a:r>
          </a:p>
          <a:p>
            <a:pPr algn="just"/>
            <a:endParaRPr lang="en-US" sz="1100" dirty="0">
              <a:latin typeface="+mj-lt"/>
              <a:ea typeface="Arial" panose="020B0604020202020204" pitchFamily="34" charset="0"/>
            </a:endParaRPr>
          </a:p>
          <a:p>
            <a:pPr marL="171450" indent="-171450" algn="just">
              <a:buFont typeface="Arial" panose="020B0604020202020204" pitchFamily="34" charset="0"/>
              <a:buChar char="•"/>
            </a:pPr>
            <a:r>
              <a:rPr lang="en-US" sz="1100" b="1" dirty="0">
                <a:latin typeface="+mj-lt"/>
                <a:ea typeface="Arial" panose="020B0604020202020204" pitchFamily="34" charset="0"/>
              </a:rPr>
              <a:t>User Interaction:</a:t>
            </a:r>
          </a:p>
          <a:p>
            <a:pPr algn="just"/>
            <a:r>
              <a:rPr lang="en-US" sz="1100" dirty="0">
                <a:latin typeface="+mj-lt"/>
                <a:ea typeface="Arial" panose="020B0604020202020204" pitchFamily="34" charset="0"/>
              </a:rPr>
              <a:t>The program interacts with the user through the console, prompting for the number of queens to be placed on the chessboard.</a:t>
            </a:r>
          </a:p>
        </p:txBody>
      </p:sp>
      <p:sp>
        <p:nvSpPr>
          <p:cNvPr id="4" name="Slide Number Placeholder 3">
            <a:extLst>
              <a:ext uri="{FF2B5EF4-FFF2-40B4-BE49-F238E27FC236}">
                <a16:creationId xmlns:a16="http://schemas.microsoft.com/office/drawing/2014/main" id="{222D55D7-6940-6C8B-D055-DDBFF9A85BB2}"/>
              </a:ext>
            </a:extLst>
          </p:cNvPr>
          <p:cNvSpPr>
            <a:spLocks noGrp="1"/>
          </p:cNvSpPr>
          <p:nvPr>
            <p:ph type="sldNum" sz="quarter" idx="7"/>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188101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90E79F-0750-4C9F-8CDE-F1F82A01464C}"/>
              </a:ext>
            </a:extLst>
          </p:cNvPr>
          <p:cNvSpPr>
            <a:spLocks noGrp="1"/>
          </p:cNvSpPr>
          <p:nvPr>
            <p:ph type="sldNum" sz="quarter" idx="7"/>
          </p:nvPr>
        </p:nvSpPr>
        <p:spPr>
          <a:xfrm>
            <a:off x="4937760" y="9212580"/>
            <a:ext cx="1577340" cy="276999"/>
          </a:xfrm>
          <a:ln w="9525">
            <a:noFill/>
          </a:ln>
          <a:effectLst/>
        </p:spPr>
        <p:txBody>
          <a:bodyPr/>
          <a:lstStyle/>
          <a:p>
            <a:fld id="{B6F15528-21DE-4FAA-801E-634DDDAF4B2B}" type="slidenum">
              <a:rPr lang="en-US" smtClean="0"/>
              <a:t>3</a:t>
            </a:fld>
            <a:endParaRPr lang="en-US"/>
          </a:p>
        </p:txBody>
      </p:sp>
      <p:sp>
        <p:nvSpPr>
          <p:cNvPr id="6" name="TextBox 5">
            <a:extLst>
              <a:ext uri="{FF2B5EF4-FFF2-40B4-BE49-F238E27FC236}">
                <a16:creationId xmlns:a16="http://schemas.microsoft.com/office/drawing/2014/main" id="{2919E8A9-E3C1-9207-3C88-B41B3F05F601}"/>
              </a:ext>
            </a:extLst>
          </p:cNvPr>
          <p:cNvSpPr txBox="1"/>
          <p:nvPr/>
        </p:nvSpPr>
        <p:spPr>
          <a:xfrm rot="10800000" flipV="1">
            <a:off x="381000" y="152401"/>
            <a:ext cx="5412377" cy="275845"/>
          </a:xfrm>
          <a:prstGeom prst="rect">
            <a:avLst/>
          </a:prstGeom>
          <a:noFill/>
        </p:spPr>
        <p:txBody>
          <a:bodyPr wrap="square">
            <a:spAutoFit/>
          </a:bodyPr>
          <a:lstStyle/>
          <a:p>
            <a:pPr marL="0" marR="0" algn="just">
              <a:lnSpc>
                <a:spcPct val="115000"/>
              </a:lnSpc>
              <a:spcBef>
                <a:spcPts val="0"/>
              </a:spcBef>
              <a:spcAft>
                <a:spcPts val="0"/>
              </a:spcAft>
            </a:pPr>
            <a:r>
              <a:rPr lang="en-US" sz="1100" b="1" u="sng" dirty="0">
                <a:latin typeface="Aptos" panose="020B0004020202020204" pitchFamily="34" charset="0"/>
                <a:ea typeface="Arial" panose="020B0604020202020204" pitchFamily="34" charset="0"/>
                <a:cs typeface="Calibri" panose="020F0502020204030204" pitchFamily="34" charset="0"/>
              </a:rPr>
              <a:t>4. IMPLEMENTATION</a:t>
            </a:r>
            <a:endParaRPr lang="en-US" sz="11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6DD297D-F727-D5FA-DDFB-3916CD408A6B}"/>
              </a:ext>
            </a:extLst>
          </p:cNvPr>
          <p:cNvSpPr txBox="1"/>
          <p:nvPr/>
        </p:nvSpPr>
        <p:spPr>
          <a:xfrm>
            <a:off x="304800" y="3810000"/>
            <a:ext cx="3429000" cy="292516"/>
          </a:xfrm>
          <a:prstGeom prst="rect">
            <a:avLst/>
          </a:prstGeom>
          <a:noFill/>
        </p:spPr>
        <p:txBody>
          <a:bodyPr wrap="square">
            <a:spAutoFit/>
          </a:bodyPr>
          <a:lstStyle/>
          <a:p>
            <a:pPr marL="0" marR="0" algn="just">
              <a:lnSpc>
                <a:spcPct val="115000"/>
              </a:lnSpc>
              <a:spcBef>
                <a:spcPts val="0"/>
              </a:spcBef>
              <a:spcAft>
                <a:spcPts val="0"/>
              </a:spcAft>
            </a:pPr>
            <a:r>
              <a:rPr lang="en-US" sz="1200" b="1" u="sng" dirty="0">
                <a:latin typeface="Aptos" panose="020B0004020202020204" pitchFamily="34" charset="0"/>
                <a:ea typeface="Times New Roman" panose="02020603050405020304" pitchFamily="18" charset="0"/>
                <a:cs typeface="Calibri" panose="020F0502020204030204" pitchFamily="34" charset="0"/>
              </a:rPr>
              <a:t>5</a:t>
            </a:r>
            <a:r>
              <a:rPr lang="en-US" sz="1200" b="1" u="sng" dirty="0">
                <a:effectLst/>
                <a:latin typeface="Aptos" panose="020B0004020202020204" pitchFamily="34" charset="0"/>
                <a:ea typeface="Times New Roman" panose="02020603050405020304" pitchFamily="18" charset="0"/>
                <a:cs typeface="Calibri" panose="020F0502020204030204" pitchFamily="34" charset="0"/>
              </a:rPr>
              <a:t>. TEST RESULT / OUTPUT</a:t>
            </a:r>
            <a:endParaRPr lang="en-US" sz="1200" dirty="0">
              <a:effectLst/>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5C88ADE8-DE8E-358F-1493-8692CC787FCF}"/>
              </a:ext>
            </a:extLst>
          </p:cNvPr>
          <p:cNvPicPr>
            <a:picLocks noChangeAspect="1"/>
          </p:cNvPicPr>
          <p:nvPr/>
        </p:nvPicPr>
        <p:blipFill>
          <a:blip r:embed="rId2"/>
          <a:stretch>
            <a:fillRect/>
          </a:stretch>
        </p:blipFill>
        <p:spPr>
          <a:xfrm>
            <a:off x="3542135" y="533400"/>
            <a:ext cx="3093922" cy="3119199"/>
          </a:xfrm>
          <a:prstGeom prst="rect">
            <a:avLst/>
          </a:prstGeom>
          <a:ln w="9525">
            <a:solidFill>
              <a:schemeClr val="tx1"/>
            </a:solid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FDF36274-F718-932B-44B0-D97F58A40E87}"/>
              </a:ext>
            </a:extLst>
          </p:cNvPr>
          <p:cNvPicPr>
            <a:picLocks noChangeAspect="1"/>
          </p:cNvPicPr>
          <p:nvPr/>
        </p:nvPicPr>
        <p:blipFill rotWithShape="1">
          <a:blip r:embed="rId3"/>
          <a:srcRect r="6600"/>
          <a:stretch/>
        </p:blipFill>
        <p:spPr>
          <a:xfrm>
            <a:off x="236648" y="533400"/>
            <a:ext cx="3164925" cy="2969558"/>
          </a:xfrm>
          <a:prstGeom prst="rect">
            <a:avLst/>
          </a:prstGeom>
          <a:ln w="9525">
            <a:solidFill>
              <a:schemeClr val="tx1"/>
            </a:solidFill>
          </a:ln>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231C8825-8F18-E5C9-2025-2B4F6F4D1DC9}"/>
              </a:ext>
            </a:extLst>
          </p:cNvPr>
          <p:cNvPicPr>
            <a:picLocks noChangeAspect="1"/>
          </p:cNvPicPr>
          <p:nvPr/>
        </p:nvPicPr>
        <p:blipFill rotWithShape="1">
          <a:blip r:embed="rId4"/>
          <a:srcRect r="49875" b="40128"/>
          <a:stretch/>
        </p:blipFill>
        <p:spPr>
          <a:xfrm>
            <a:off x="1981200" y="4463391"/>
            <a:ext cx="2090553" cy="1632609"/>
          </a:xfrm>
          <a:prstGeom prst="rect">
            <a:avLst/>
          </a:prstGeom>
          <a:ln w="9525">
            <a:solidFill>
              <a:schemeClr val="tx1"/>
            </a:solidFill>
          </a:ln>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E7BE1698-B0AE-8FC1-1982-9266F321FCB4}"/>
              </a:ext>
            </a:extLst>
          </p:cNvPr>
          <p:cNvPicPr>
            <a:picLocks noChangeAspect="1"/>
          </p:cNvPicPr>
          <p:nvPr/>
        </p:nvPicPr>
        <p:blipFill>
          <a:blip r:embed="rId5"/>
          <a:stretch>
            <a:fillRect/>
          </a:stretch>
        </p:blipFill>
        <p:spPr>
          <a:xfrm>
            <a:off x="1828800" y="6253402"/>
            <a:ext cx="1421077" cy="3311157"/>
          </a:xfrm>
          <a:prstGeom prst="rect">
            <a:avLst/>
          </a:prstGeom>
          <a:ln w="9525">
            <a:solidFill>
              <a:schemeClr val="tx1"/>
            </a:solidFill>
          </a:ln>
          <a:effectLst>
            <a:outerShdw blurRad="50800" dist="38100" dir="2700000" algn="tl" rotWithShape="0">
              <a:prstClr val="black">
                <a:alpha val="40000"/>
              </a:prstClr>
            </a:outerShdw>
          </a:effectLst>
        </p:spPr>
      </p:pic>
      <p:sp>
        <p:nvSpPr>
          <p:cNvPr id="15" name="TextBox 14">
            <a:extLst>
              <a:ext uri="{FF2B5EF4-FFF2-40B4-BE49-F238E27FC236}">
                <a16:creationId xmlns:a16="http://schemas.microsoft.com/office/drawing/2014/main" id="{C4F0F0B6-DBC8-8A0C-45A8-86E331073CD3}"/>
              </a:ext>
            </a:extLst>
          </p:cNvPr>
          <p:cNvSpPr txBox="1"/>
          <p:nvPr/>
        </p:nvSpPr>
        <p:spPr>
          <a:xfrm>
            <a:off x="334523" y="4135283"/>
            <a:ext cx="817853" cy="261610"/>
          </a:xfrm>
          <a:prstGeom prst="rect">
            <a:avLst/>
          </a:prstGeom>
          <a:noFill/>
        </p:spPr>
        <p:txBody>
          <a:bodyPr wrap="none" rtlCol="0">
            <a:spAutoFit/>
          </a:bodyPr>
          <a:lstStyle/>
          <a:p>
            <a:r>
              <a:rPr lang="en-US" sz="1100" dirty="0"/>
              <a:t>Test Cases:</a:t>
            </a:r>
          </a:p>
        </p:txBody>
      </p:sp>
      <p:graphicFrame>
        <p:nvGraphicFramePr>
          <p:cNvPr id="16" name="Table 15">
            <a:extLst>
              <a:ext uri="{FF2B5EF4-FFF2-40B4-BE49-F238E27FC236}">
                <a16:creationId xmlns:a16="http://schemas.microsoft.com/office/drawing/2014/main" id="{F173DCCE-90B9-CE6D-3FC1-8EC651B73DF4}"/>
              </a:ext>
            </a:extLst>
          </p:cNvPr>
          <p:cNvGraphicFramePr>
            <a:graphicFrameLocks noGrp="1"/>
          </p:cNvGraphicFramePr>
          <p:nvPr>
            <p:extLst>
              <p:ext uri="{D42A27DB-BD31-4B8C-83A1-F6EECF244321}">
                <p14:modId xmlns:p14="http://schemas.microsoft.com/office/powerpoint/2010/main" val="1738513445"/>
              </p:ext>
            </p:extLst>
          </p:nvPr>
        </p:nvGraphicFramePr>
        <p:xfrm>
          <a:off x="293607" y="4463390"/>
          <a:ext cx="1334420" cy="2623208"/>
        </p:xfrm>
        <a:graphic>
          <a:graphicData uri="http://schemas.openxmlformats.org/drawingml/2006/table">
            <a:tbl>
              <a:tblPr firstRow="1" bandRow="1">
                <a:tableStyleId>{5C22544A-7EE6-4342-B048-85BDC9FD1C3A}</a:tableStyleId>
              </a:tblPr>
              <a:tblGrid>
                <a:gridCol w="667210">
                  <a:extLst>
                    <a:ext uri="{9D8B030D-6E8A-4147-A177-3AD203B41FA5}">
                      <a16:colId xmlns:a16="http://schemas.microsoft.com/office/drawing/2014/main" val="2788187186"/>
                    </a:ext>
                  </a:extLst>
                </a:gridCol>
                <a:gridCol w="667210">
                  <a:extLst>
                    <a:ext uri="{9D8B030D-6E8A-4147-A177-3AD203B41FA5}">
                      <a16:colId xmlns:a16="http://schemas.microsoft.com/office/drawing/2014/main" val="2308365644"/>
                    </a:ext>
                  </a:extLst>
                </a:gridCol>
              </a:tblGrid>
              <a:tr h="862898">
                <a:tc>
                  <a:txBody>
                    <a:bodyPr/>
                    <a:lstStyle/>
                    <a:p>
                      <a:r>
                        <a:rPr lang="en-US" sz="1100" dirty="0"/>
                        <a:t>Num of n (queen)</a:t>
                      </a:r>
                    </a:p>
                  </a:txBody>
                  <a:tcPr/>
                </a:tc>
                <a:tc>
                  <a:txBody>
                    <a:bodyPr/>
                    <a:lstStyle/>
                    <a:p>
                      <a:r>
                        <a:rPr lang="en-US" sz="1100" dirty="0"/>
                        <a:t>Num of Total Distinct Solution</a:t>
                      </a:r>
                    </a:p>
                  </a:txBody>
                  <a:tcPr/>
                </a:tc>
                <a:extLst>
                  <a:ext uri="{0D108BD9-81ED-4DB2-BD59-A6C34878D82A}">
                    <a16:rowId xmlns:a16="http://schemas.microsoft.com/office/drawing/2014/main" val="4254388367"/>
                  </a:ext>
                </a:extLst>
              </a:tr>
              <a:tr h="293385">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3734155858"/>
                  </a:ext>
                </a:extLst>
              </a:tr>
              <a:tr h="293385">
                <a:tc>
                  <a:txBody>
                    <a:bodyPr/>
                    <a:lstStyle/>
                    <a:p>
                      <a:r>
                        <a:rPr lang="en-US" sz="1100" dirty="0"/>
                        <a:t>2</a:t>
                      </a:r>
                    </a:p>
                  </a:txBody>
                  <a:tcPr/>
                </a:tc>
                <a:tc>
                  <a:txBody>
                    <a:bodyPr/>
                    <a:lstStyle/>
                    <a:p>
                      <a:r>
                        <a:rPr lang="en-US" sz="1100" dirty="0"/>
                        <a:t>0</a:t>
                      </a:r>
                    </a:p>
                  </a:txBody>
                  <a:tcPr/>
                </a:tc>
                <a:extLst>
                  <a:ext uri="{0D108BD9-81ED-4DB2-BD59-A6C34878D82A}">
                    <a16:rowId xmlns:a16="http://schemas.microsoft.com/office/drawing/2014/main" val="342509036"/>
                  </a:ext>
                </a:extLst>
              </a:tr>
              <a:tr h="293385">
                <a:tc>
                  <a:txBody>
                    <a:bodyPr/>
                    <a:lstStyle/>
                    <a:p>
                      <a:r>
                        <a:rPr lang="en-US" sz="1100" dirty="0"/>
                        <a:t>3</a:t>
                      </a:r>
                    </a:p>
                  </a:txBody>
                  <a:tcPr/>
                </a:tc>
                <a:tc>
                  <a:txBody>
                    <a:bodyPr/>
                    <a:lstStyle/>
                    <a:p>
                      <a:r>
                        <a:rPr lang="en-US" sz="1100" dirty="0"/>
                        <a:t>0</a:t>
                      </a:r>
                    </a:p>
                  </a:txBody>
                  <a:tcPr/>
                </a:tc>
                <a:extLst>
                  <a:ext uri="{0D108BD9-81ED-4DB2-BD59-A6C34878D82A}">
                    <a16:rowId xmlns:a16="http://schemas.microsoft.com/office/drawing/2014/main" val="2798087321"/>
                  </a:ext>
                </a:extLst>
              </a:tr>
              <a:tr h="293385">
                <a:tc>
                  <a:txBody>
                    <a:bodyPr/>
                    <a:lstStyle/>
                    <a:p>
                      <a:r>
                        <a:rPr lang="en-US" sz="1100" dirty="0"/>
                        <a:t>4</a:t>
                      </a:r>
                    </a:p>
                  </a:txBody>
                  <a:tcPr/>
                </a:tc>
                <a:tc>
                  <a:txBody>
                    <a:bodyPr/>
                    <a:lstStyle/>
                    <a:p>
                      <a:r>
                        <a:rPr lang="en-US" sz="1100" dirty="0"/>
                        <a:t>2</a:t>
                      </a:r>
                    </a:p>
                  </a:txBody>
                  <a:tcPr/>
                </a:tc>
                <a:extLst>
                  <a:ext uri="{0D108BD9-81ED-4DB2-BD59-A6C34878D82A}">
                    <a16:rowId xmlns:a16="http://schemas.microsoft.com/office/drawing/2014/main" val="4014897089"/>
                  </a:ext>
                </a:extLst>
              </a:tr>
              <a:tr h="293385">
                <a:tc>
                  <a:txBody>
                    <a:bodyPr/>
                    <a:lstStyle/>
                    <a:p>
                      <a:r>
                        <a:rPr lang="en-US" sz="1100" dirty="0"/>
                        <a:t>5</a:t>
                      </a:r>
                    </a:p>
                  </a:txBody>
                  <a:tcPr/>
                </a:tc>
                <a:tc>
                  <a:txBody>
                    <a:bodyPr/>
                    <a:lstStyle/>
                    <a:p>
                      <a:r>
                        <a:rPr lang="en-US" sz="1100" dirty="0"/>
                        <a:t>10</a:t>
                      </a:r>
                    </a:p>
                  </a:txBody>
                  <a:tcPr/>
                </a:tc>
                <a:extLst>
                  <a:ext uri="{0D108BD9-81ED-4DB2-BD59-A6C34878D82A}">
                    <a16:rowId xmlns:a16="http://schemas.microsoft.com/office/drawing/2014/main" val="1634583587"/>
                  </a:ext>
                </a:extLst>
              </a:tr>
              <a:tr h="293385">
                <a:tc>
                  <a:txBody>
                    <a:bodyPr/>
                    <a:lstStyle/>
                    <a:p>
                      <a:r>
                        <a:rPr lang="en-US" sz="1100" dirty="0"/>
                        <a:t>6</a:t>
                      </a:r>
                    </a:p>
                  </a:txBody>
                  <a:tcPr/>
                </a:tc>
                <a:tc>
                  <a:txBody>
                    <a:bodyPr/>
                    <a:lstStyle/>
                    <a:p>
                      <a:r>
                        <a:rPr lang="en-US" sz="1100" dirty="0"/>
                        <a:t>4</a:t>
                      </a:r>
                    </a:p>
                  </a:txBody>
                  <a:tcPr/>
                </a:tc>
                <a:extLst>
                  <a:ext uri="{0D108BD9-81ED-4DB2-BD59-A6C34878D82A}">
                    <a16:rowId xmlns:a16="http://schemas.microsoft.com/office/drawing/2014/main" val="3226142531"/>
                  </a:ext>
                </a:extLst>
              </a:tr>
            </a:tbl>
          </a:graphicData>
        </a:graphic>
      </p:graphicFrame>
      <p:pic>
        <p:nvPicPr>
          <p:cNvPr id="18" name="Picture 17">
            <a:extLst>
              <a:ext uri="{FF2B5EF4-FFF2-40B4-BE49-F238E27FC236}">
                <a16:creationId xmlns:a16="http://schemas.microsoft.com/office/drawing/2014/main" id="{EF89F2C1-A241-8A11-D257-6B6786A5D614}"/>
              </a:ext>
            </a:extLst>
          </p:cNvPr>
          <p:cNvPicPr>
            <a:picLocks noChangeAspect="1"/>
          </p:cNvPicPr>
          <p:nvPr/>
        </p:nvPicPr>
        <p:blipFill>
          <a:blip r:embed="rId6"/>
          <a:stretch>
            <a:fillRect/>
          </a:stretch>
        </p:blipFill>
        <p:spPr>
          <a:xfrm>
            <a:off x="3342567" y="6249909"/>
            <a:ext cx="1334419" cy="3314650"/>
          </a:xfrm>
          <a:prstGeom prst="rect">
            <a:avLst/>
          </a:prstGeom>
          <a:ln w="9525">
            <a:solidFill>
              <a:schemeClr val="tx1"/>
            </a:solidFill>
          </a:ln>
          <a:effectLst>
            <a:outerShdw blurRad="50800" dist="38100" dir="2700000" algn="tl" rotWithShape="0">
              <a:prstClr val="black">
                <a:alpha val="40000"/>
              </a:prstClr>
            </a:outerShdw>
          </a:effectLst>
        </p:spPr>
      </p:pic>
      <p:pic>
        <p:nvPicPr>
          <p:cNvPr id="20" name="Picture 19">
            <a:extLst>
              <a:ext uri="{FF2B5EF4-FFF2-40B4-BE49-F238E27FC236}">
                <a16:creationId xmlns:a16="http://schemas.microsoft.com/office/drawing/2014/main" id="{6D4A359E-5ED6-39A4-9781-70D6F83283D7}"/>
              </a:ext>
            </a:extLst>
          </p:cNvPr>
          <p:cNvPicPr>
            <a:picLocks noChangeAspect="1"/>
          </p:cNvPicPr>
          <p:nvPr/>
        </p:nvPicPr>
        <p:blipFill>
          <a:blip r:embed="rId7"/>
          <a:stretch>
            <a:fillRect/>
          </a:stretch>
        </p:blipFill>
        <p:spPr>
          <a:xfrm>
            <a:off x="4949177" y="6237625"/>
            <a:ext cx="1382792" cy="3515975"/>
          </a:xfrm>
          <a:prstGeom prst="rect">
            <a:avLst/>
          </a:prstGeom>
          <a:ln w="9525">
            <a:solidFill>
              <a:schemeClr val="tx1"/>
            </a:solidFill>
          </a:ln>
          <a:effectLst>
            <a:outerShdw blurRad="50800" dist="38100" dir="2700000" algn="tl" rotWithShape="0">
              <a:prstClr val="black">
                <a:alpha val="40000"/>
              </a:prstClr>
            </a:outerShdw>
          </a:effectLst>
        </p:spPr>
      </p:pic>
      <p:pic>
        <p:nvPicPr>
          <p:cNvPr id="21" name="Picture 20">
            <a:extLst>
              <a:ext uri="{FF2B5EF4-FFF2-40B4-BE49-F238E27FC236}">
                <a16:creationId xmlns:a16="http://schemas.microsoft.com/office/drawing/2014/main" id="{BD1E573F-3C1F-B298-5C4D-7D01571D6C7D}"/>
              </a:ext>
            </a:extLst>
          </p:cNvPr>
          <p:cNvPicPr>
            <a:picLocks noChangeAspect="1"/>
          </p:cNvPicPr>
          <p:nvPr/>
        </p:nvPicPr>
        <p:blipFill rotWithShape="1">
          <a:blip r:embed="rId4"/>
          <a:srcRect t="55920" r="49875"/>
          <a:stretch/>
        </p:blipFill>
        <p:spPr>
          <a:xfrm>
            <a:off x="4424547" y="4463390"/>
            <a:ext cx="2090553" cy="1201971"/>
          </a:xfrm>
          <a:prstGeom prst="rect">
            <a:avLst/>
          </a:prstGeom>
          <a:ln w="9525">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8293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90E79F-0750-4C9F-8CDE-F1F82A01464C}"/>
              </a:ext>
            </a:extLst>
          </p:cNvPr>
          <p:cNvSpPr>
            <a:spLocks noGrp="1"/>
          </p:cNvSpPr>
          <p:nvPr>
            <p:ph type="sldNum" sz="quarter" idx="7"/>
          </p:nvPr>
        </p:nvSpPr>
        <p:spPr/>
        <p:txBody>
          <a:bodyPr/>
          <a:lstStyle/>
          <a:p>
            <a:fld id="{B6F15528-21DE-4FAA-801E-634DDDAF4B2B}" type="slidenum">
              <a:rPr lang="en-US" smtClean="0"/>
              <a:t>4</a:t>
            </a:fld>
            <a:endParaRPr lang="en-US"/>
          </a:p>
        </p:txBody>
      </p:sp>
      <p:sp>
        <p:nvSpPr>
          <p:cNvPr id="15" name="Text Placeholder 2">
            <a:extLst>
              <a:ext uri="{FF2B5EF4-FFF2-40B4-BE49-F238E27FC236}">
                <a16:creationId xmlns:a16="http://schemas.microsoft.com/office/drawing/2014/main" id="{792AC5A8-6E47-2004-6248-575CBB4E71D9}"/>
              </a:ext>
            </a:extLst>
          </p:cNvPr>
          <p:cNvSpPr>
            <a:spLocks noGrp="1"/>
          </p:cNvSpPr>
          <p:nvPr>
            <p:ph type="body" idx="1"/>
          </p:nvPr>
        </p:nvSpPr>
        <p:spPr>
          <a:xfrm>
            <a:off x="609600" y="609600"/>
            <a:ext cx="5562600" cy="5612306"/>
          </a:xfrm>
        </p:spPr>
        <p:txBody>
          <a:bodyPr/>
          <a:lstStyle/>
          <a:p>
            <a:pPr marL="0" marR="0" algn="just">
              <a:lnSpc>
                <a:spcPct val="115000"/>
              </a:lnSpc>
              <a:spcBef>
                <a:spcPts val="0"/>
              </a:spcBef>
              <a:spcAft>
                <a:spcPts val="0"/>
              </a:spcAft>
            </a:pPr>
            <a:r>
              <a:rPr lang="en-US" sz="1200" b="1" u="sng" dirty="0">
                <a:effectLst/>
                <a:latin typeface="Aptos" panose="020B0004020202020204" pitchFamily="34" charset="0"/>
                <a:ea typeface="Times New Roman" panose="02020603050405020304" pitchFamily="18" charset="0"/>
                <a:cs typeface="Times New Roman" panose="02020603050405020304" pitchFamily="18" charset="0"/>
              </a:rPr>
              <a:t>6. ANALYSIS AND DISCUSSION</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solidFill>
                  <a:srgbClr val="0D0D0D"/>
                </a:solidFill>
                <a:effectLst/>
                <a:latin typeface="Segoe UI" panose="020B0502040204020203" pitchFamily="34" charset="0"/>
                <a:ea typeface="Times New Roman" panose="02020603050405020304" pitchFamily="18" charset="0"/>
              </a:rPr>
              <a:t> </a:t>
            </a:r>
            <a:endParaRPr lang="en-US" sz="1100" dirty="0">
              <a:solidFill>
                <a:srgbClr val="0D0D0D"/>
              </a:solidFill>
              <a:highlight>
                <a:srgbClr val="FFFFFF"/>
              </a:highlight>
            </a:endParaRPr>
          </a:p>
          <a:p>
            <a:pPr marL="115888" marR="0" algn="just">
              <a:lnSpc>
                <a:spcPct val="115000"/>
              </a:lnSpc>
              <a:spcBef>
                <a:spcPts val="0"/>
              </a:spcBef>
              <a:spcAft>
                <a:spcPts val="0"/>
              </a:spcAft>
            </a:pPr>
            <a:r>
              <a:rPr lang="en-US" sz="1100" dirty="0">
                <a:solidFill>
                  <a:srgbClr val="0D0D0D"/>
                </a:solidFill>
                <a:effectLst/>
                <a:latin typeface="+mj-lt"/>
                <a:ea typeface="Arial" panose="020B0604020202020204" pitchFamily="34" charset="0"/>
              </a:rPr>
              <a:t>The implemented N-Queens solver exhibits robustness in finding valid configurations while adhering to the problem's constraints. It effectively utilizes a backtracking algorithm to explore all possible placements, ensuring correctness in the solutions. However, its efficiency is contingent on the board size, with larger sizes leading to exponential growth in computation time. Memory usage could also become a concern, especially for larger boards with numerous solutions. The program's user interface is intuitive, simplifying user interaction and solution presentation. Nonetheless, addressing symmetries to eliminate duplicate solutions remains a key area for improvement, enhancing solution accuracy. Overall, while the solver effectively tackles the N-Queens problem, enhancements in efficiency, memory management, and symmetry handling could further optimize its performance.</a:t>
            </a:r>
          </a:p>
          <a:p>
            <a:pPr marL="111125" algn="just"/>
            <a:endParaRPr lang="en-US" sz="1100" dirty="0">
              <a:solidFill>
                <a:srgbClr val="0D0D0D"/>
              </a:solidFill>
              <a:highlight>
                <a:srgbClr val="FFFFFF"/>
              </a:highlight>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7. SUMMARY</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solidFill>
                  <a:srgbClr val="0D0D0D"/>
                </a:solidFill>
                <a:effectLst/>
                <a:latin typeface="Segoe UI" panose="020B0502040204020203"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p>
            <a:pPr algn="just">
              <a:lnSpc>
                <a:spcPct val="115000"/>
              </a:lnSpc>
            </a:pPr>
            <a:r>
              <a:rPr lang="en-US" sz="1100" dirty="0">
                <a:solidFill>
                  <a:srgbClr val="0D0D0D"/>
                </a:solidFill>
                <a:effectLst/>
                <a:latin typeface="+mj-lt"/>
                <a:ea typeface="Arial" panose="020B0604020202020204" pitchFamily="34" charset="0"/>
              </a:rPr>
              <a:t>In summary, the implemented solution effectively solves the N-Queens problem using a backtracking algorithm. It provides a robust framework for finding and printing all distinct solutions for a given board size. While the solution correctly identifies solutions and interacts with the user, further enhancements could be made to improve efficiency and handle symmetries to ensure that only unique solutions are counted.</a:t>
            </a:r>
            <a:endParaRPr lang="en-US" sz="1100" dirty="0">
              <a:solidFill>
                <a:srgbClr val="0D0D0D"/>
              </a:solidFill>
              <a:effectLst/>
              <a:latin typeface="Segoe UI" panose="020B0502040204020203" pitchFamily="34" charset="0"/>
              <a:ea typeface="Arial" panose="020B0604020202020204" pitchFamily="34" charset="0"/>
            </a:endParaRPr>
          </a:p>
          <a:p>
            <a:pPr marL="0" marR="0" algn="just">
              <a:lnSpc>
                <a:spcPct val="115000"/>
              </a:lnSpc>
              <a:spcBef>
                <a:spcPts val="0"/>
              </a:spcBef>
              <a:spcAft>
                <a:spcPts val="0"/>
              </a:spcAft>
            </a:pPr>
            <a:endParaRPr lang="en-US" sz="1100" dirty="0">
              <a:solidFill>
                <a:srgbClr val="0D0D0D"/>
              </a:solidFill>
              <a:effectLst/>
              <a:latin typeface="Segoe UI" panose="020B0502040204020203" pitchFamily="34" charset="0"/>
              <a:ea typeface="Arial" panose="020B0604020202020204" pitchFamily="34" charset="0"/>
            </a:endParaRPr>
          </a:p>
          <a:p>
            <a:pPr algn="just"/>
            <a:endParaRPr lang="en-US" sz="1100" dirty="0"/>
          </a:p>
        </p:txBody>
      </p:sp>
    </p:spTree>
    <p:extLst>
      <p:ext uri="{BB962C8B-B14F-4D97-AF65-F5344CB8AC3E}">
        <p14:creationId xmlns:p14="http://schemas.microsoft.com/office/powerpoint/2010/main" val="622442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1133</TotalTime>
  <Words>683</Words>
  <Application>Microsoft Office PowerPoint</Application>
  <PresentationFormat>A4 Paper (210x297 mm)</PresentationFormat>
  <Paragraphs>98</Paragraphs>
  <Slides>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Aptos</vt:lpstr>
      <vt:lpstr>Arial</vt:lpstr>
      <vt:lpstr>Calibri</vt:lpstr>
      <vt:lpstr>Cambria</vt:lpstr>
      <vt:lpstr>Segoe UI</vt:lpstr>
      <vt:lpstr>Segoe UI Semibold</vt:lpstr>
      <vt:lpstr>Söhne</vt:lpstr>
      <vt:lpstr>Verdana</vt:lpstr>
      <vt:lpstr>Office Theme</vt:lpstr>
      <vt:lpstr>Green University of Bangladesh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Shahidul Islam</dc:creator>
  <cp:lastModifiedBy>Luthfa Bushra</cp:lastModifiedBy>
  <cp:revision>208</cp:revision>
  <dcterms:created xsi:type="dcterms:W3CDTF">2021-12-01T04:21:00Z</dcterms:created>
  <dcterms:modified xsi:type="dcterms:W3CDTF">2024-05-07T08:11:39Z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2021-11-14T00:00:00Z</vt:filetime>
  </property>
  <property fmtid="{D5CDD505-2E9C-101B-9397-08002B2CF9AE}" pid="3" name="Creator">
    <vt:lpwstr>Microsoft® PowerPoint® 2019</vt:lpwstr>
  </property>
  <property fmtid="{D5CDD505-2E9C-101B-9397-08002B2CF9AE}" pid="4" name="LastSaved">
    <vt:filetime>2021-12-01T00:00:00Z</vt:filetime>
  </property>
</Properties>
</file>