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3F17-BE27-4591-9784-ACC869F310F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D064-0386-4975-8CEC-5B8BB347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9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3F17-BE27-4591-9784-ACC869F310F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D064-0386-4975-8CEC-5B8BB347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7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3F17-BE27-4591-9784-ACC869F310F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D064-0386-4975-8CEC-5B8BB347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4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3F17-BE27-4591-9784-ACC869F310F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D064-0386-4975-8CEC-5B8BB347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7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3F17-BE27-4591-9784-ACC869F310F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D064-0386-4975-8CEC-5B8BB347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2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3F17-BE27-4591-9784-ACC869F310F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D064-0386-4975-8CEC-5B8BB347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3F17-BE27-4591-9784-ACC869F310F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D064-0386-4975-8CEC-5B8BB347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7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3F17-BE27-4591-9784-ACC869F310F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D064-0386-4975-8CEC-5B8BB347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0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3F17-BE27-4591-9784-ACC869F310F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D064-0386-4975-8CEC-5B8BB347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5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3F17-BE27-4591-9784-ACC869F310F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D064-0386-4975-8CEC-5B8BB347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3F17-BE27-4591-9784-ACC869F310F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D064-0386-4975-8CEC-5B8BB347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13F17-BE27-4591-9784-ACC869F310F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FD064-0386-4975-8CEC-5B8BB347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8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039" y="593569"/>
            <a:ext cx="1576959" cy="85868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58" y="4866517"/>
            <a:ext cx="5973740" cy="18390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84" y="3235656"/>
            <a:ext cx="5938214" cy="15171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39" y="322176"/>
            <a:ext cx="1990725" cy="12477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4268" y="-26538"/>
            <a:ext cx="185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Inv_active_power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6672" y="1031102"/>
            <a:ext cx="1792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Inv_rated_power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34322" y="1738444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Inv_A_volt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167293" y="1717826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Inv_B_volt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019778" y="1717826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Inv_C_volt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743065" y="1717826"/>
            <a:ext cx="1561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Inv_Frequency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3534" y="2149096"/>
            <a:ext cx="1792812" cy="93088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594" y="2149096"/>
            <a:ext cx="1792812" cy="93088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4463" y="2149096"/>
            <a:ext cx="1792812" cy="93088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7257" y="2149096"/>
            <a:ext cx="1792812" cy="930883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545305" y="1863116"/>
            <a:ext cx="1698037" cy="1216863"/>
            <a:chOff x="6762944" y="287427"/>
            <a:chExt cx="3228975" cy="121686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62944" y="287427"/>
              <a:ext cx="3228975" cy="43815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62944" y="684213"/>
              <a:ext cx="3228975" cy="43815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62944" y="1066140"/>
              <a:ext cx="3228975" cy="438150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879197" y="1861142"/>
            <a:ext cx="123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Inv_A_Curr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79197" y="2284227"/>
            <a:ext cx="123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Inv_B_Curr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3313" y="2680810"/>
            <a:ext cx="123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Inv_C_Curr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4106" y="4295980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KW last 24 Hours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04290" y="6015199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KWh last 31 Days VS Savings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14509" y="237984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Yield Today KWh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6739023" y="324573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394959"/>
                </a:solidFill>
              </a:rPr>
              <a:t>101</a:t>
            </a:r>
            <a:endParaRPr lang="en-US" sz="4000" dirty="0">
              <a:solidFill>
                <a:srgbClr val="394959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143199" y="279505"/>
            <a:ext cx="2116900" cy="1183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233559" y="838059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Yield Total KWh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6538998" y="896073"/>
            <a:ext cx="1483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394959"/>
                </a:solidFill>
              </a:rPr>
              <a:t>10021</a:t>
            </a:r>
            <a:endParaRPr lang="en-US" sz="4000" dirty="0">
              <a:solidFill>
                <a:srgbClr val="394959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421769" y="237984"/>
            <a:ext cx="1585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Inverter Max Production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8946283" y="324573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394959"/>
                </a:solidFill>
              </a:rPr>
              <a:t>101</a:t>
            </a:r>
            <a:endParaRPr lang="en-US" sz="4000" dirty="0">
              <a:solidFill>
                <a:srgbClr val="394959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350459" y="279505"/>
            <a:ext cx="2116900" cy="1183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402704" y="892107"/>
            <a:ext cx="931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Recorded On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8706016" y="1073980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94959"/>
                </a:solidFill>
              </a:rPr>
              <a:t>12 MAR 2022</a:t>
            </a:r>
            <a:endParaRPr lang="en-US" dirty="0">
              <a:solidFill>
                <a:srgbClr val="394959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90070" y="237984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PKR SAVED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4514584" y="324573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394959"/>
                </a:solidFill>
              </a:rPr>
              <a:t>101</a:t>
            </a:r>
            <a:endParaRPr lang="en-US" sz="4000" dirty="0">
              <a:solidFill>
                <a:srgbClr val="394959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872402" y="279505"/>
            <a:ext cx="2163258" cy="1183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009120" y="838059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TREES SAVED</a:t>
            </a:r>
            <a:endParaRPr 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4314559" y="896073"/>
            <a:ext cx="1483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394959"/>
                </a:solidFill>
              </a:rPr>
              <a:t>10021</a:t>
            </a:r>
            <a:endParaRPr lang="en-US" sz="4000" dirty="0">
              <a:solidFill>
                <a:srgbClr val="394959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92340" y="320028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Inverter ID</a:t>
            </a:r>
            <a:endParaRPr lang="en-US" sz="1100" dirty="0"/>
          </a:p>
        </p:txBody>
      </p:sp>
      <p:sp>
        <p:nvSpPr>
          <p:cNvPr id="65" name="Rectangle 64"/>
          <p:cNvSpPr/>
          <p:nvPr/>
        </p:nvSpPr>
        <p:spPr>
          <a:xfrm>
            <a:off x="6821029" y="3241806"/>
            <a:ext cx="3599039" cy="1511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931500" y="3200285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Inverter Brand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8037147" y="3397855"/>
            <a:ext cx="782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394959"/>
                </a:solidFill>
              </a:rPr>
              <a:t>Growatt</a:t>
            </a:r>
            <a:endParaRPr lang="en-US" sz="1400" dirty="0">
              <a:solidFill>
                <a:srgbClr val="394959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172466" y="33978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94959"/>
                </a:solidFill>
              </a:rPr>
              <a:t>3</a:t>
            </a:r>
            <a:endParaRPr lang="en-US" sz="1400" dirty="0">
              <a:solidFill>
                <a:srgbClr val="394959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183039" y="3200285"/>
            <a:ext cx="1047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Inverter Model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9342895" y="3397855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94959"/>
                </a:solidFill>
              </a:rPr>
              <a:t>60KTL</a:t>
            </a:r>
            <a:endParaRPr lang="en-US" sz="1400" dirty="0">
              <a:solidFill>
                <a:srgbClr val="394959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894855" y="3740494"/>
            <a:ext cx="992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Inverter Serial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6906427" y="3936684"/>
            <a:ext cx="1523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94959"/>
                </a:solidFill>
              </a:rPr>
              <a:t>ABDCFERFASDASD</a:t>
            </a:r>
            <a:endParaRPr lang="en-US" sz="1400" dirty="0">
              <a:solidFill>
                <a:srgbClr val="394959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247145" y="3740494"/>
            <a:ext cx="854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Installed PV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9408331" y="393668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94959"/>
                </a:solidFill>
              </a:rPr>
              <a:t>55.2</a:t>
            </a:r>
            <a:endParaRPr lang="en-US" sz="1400" dirty="0">
              <a:solidFill>
                <a:srgbClr val="394959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890736" y="4222408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Module Serial</a:t>
            </a:r>
            <a:endParaRPr lang="en-US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6902308" y="4418598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94959"/>
                </a:solidFill>
              </a:rPr>
              <a:t>M-14-10003</a:t>
            </a:r>
            <a:endParaRPr lang="en-US" sz="1400" dirty="0">
              <a:solidFill>
                <a:srgbClr val="394959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040300" y="4222408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Site Name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8053204" y="4418598"/>
            <a:ext cx="1943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94959"/>
                </a:solidFill>
              </a:rPr>
              <a:t>APS Campus 2, </a:t>
            </a:r>
            <a:r>
              <a:rPr lang="en-US" sz="1400" dirty="0" err="1" smtClean="0">
                <a:solidFill>
                  <a:srgbClr val="394959"/>
                </a:solidFill>
              </a:rPr>
              <a:t>Khariyan</a:t>
            </a:r>
            <a:endParaRPr lang="en-US" sz="1400" dirty="0">
              <a:solidFill>
                <a:srgbClr val="394959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827737" y="4982706"/>
            <a:ext cx="3599039" cy="1511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921407" y="5032966"/>
            <a:ext cx="1029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Inverter Status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6921407" y="563254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Inverter Fault Code</a:t>
            </a:r>
            <a:endParaRPr 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6921407" y="5209451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94959"/>
                </a:solidFill>
              </a:rPr>
              <a:t>ON GRID</a:t>
            </a:r>
            <a:endParaRPr lang="en-US" sz="1400" dirty="0">
              <a:solidFill>
                <a:srgbClr val="394959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925523" y="5806696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94959"/>
                </a:solidFill>
              </a:rPr>
              <a:t>E-3456</a:t>
            </a:r>
            <a:endParaRPr lang="en-US" sz="1400" dirty="0">
              <a:solidFill>
                <a:srgbClr val="394959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692823" y="298495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EFFICIENCY</a:t>
            </a:r>
            <a:endParaRPr lang="en-US" sz="1100" dirty="0"/>
          </a:p>
        </p:txBody>
      </p:sp>
      <p:pic>
        <p:nvPicPr>
          <p:cNvPr id="4" name="Picture 2" descr="Green Check Mark Vector Icon Eps10green Check Mark Icon In A Circle Tick  Symbol In Green Color Stock Illustration - Download Image Now - iStoc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496" y="5663002"/>
            <a:ext cx="721529" cy="72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8485153" y="5632545"/>
            <a:ext cx="1114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Monitor </a:t>
            </a:r>
            <a:r>
              <a:rPr lang="en-US" sz="1100" dirty="0" err="1" smtClean="0"/>
              <a:t>Comms</a:t>
            </a:r>
            <a:endParaRPr 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8485153" y="5032966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Inverter </a:t>
            </a:r>
            <a:r>
              <a:rPr lang="en-US" sz="1100" dirty="0" err="1" smtClean="0"/>
              <a:t>Comms</a:t>
            </a:r>
            <a:endParaRPr lang="en-US" sz="1100" dirty="0"/>
          </a:p>
        </p:txBody>
      </p:sp>
      <p:pic>
        <p:nvPicPr>
          <p:cNvPr id="90" name="Picture 2" descr="Green Check Mark Vector Icon Eps10green Check Mark Icon In A Circle Tick  Symbol In Green Color Stock Illustration - Download Image Now - iStoc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496" y="5016691"/>
            <a:ext cx="721529" cy="72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29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064901"/>
              </p:ext>
            </p:extLst>
          </p:nvPr>
        </p:nvGraphicFramePr>
        <p:xfrm>
          <a:off x="339939" y="1745127"/>
          <a:ext cx="1012742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675"/>
                <a:gridCol w="920675"/>
                <a:gridCol w="920675"/>
                <a:gridCol w="920675"/>
                <a:gridCol w="920675"/>
                <a:gridCol w="920675"/>
                <a:gridCol w="920675"/>
                <a:gridCol w="920675"/>
                <a:gridCol w="920675"/>
                <a:gridCol w="920675"/>
                <a:gridCol w="920675"/>
              </a:tblGrid>
              <a:tr h="32850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PV-1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PV-2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PV-3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PV-4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PV-5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PV-6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PV-7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PV-8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PV-9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PV-10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Rectangle 62"/>
          <p:cNvSpPr/>
          <p:nvPr/>
        </p:nvSpPr>
        <p:spPr>
          <a:xfrm>
            <a:off x="463355" y="2862649"/>
            <a:ext cx="4675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dirty="0" smtClean="0"/>
              <a:t>Inv_PV1_Volt  * Inv_PV1_Curr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-300810" y="2525247"/>
            <a:ext cx="4675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dirty="0" smtClean="0"/>
              <a:t>Inv_PV1_Curr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-311339" y="2130171"/>
            <a:ext cx="4675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dirty="0" smtClean="0"/>
              <a:t>Inv_PV1_Volt</a:t>
            </a:r>
            <a:endParaRPr lang="en-US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67" y="3353765"/>
            <a:ext cx="10107992" cy="3071749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938844" y="4665312"/>
            <a:ext cx="311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KWH last 12 months VS Savings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039" y="593569"/>
            <a:ext cx="1576959" cy="858686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39" y="322176"/>
            <a:ext cx="1990725" cy="1247775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494268" y="-26538"/>
            <a:ext cx="185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Inv_active_power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76672" y="1031102"/>
            <a:ext cx="1792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Inv_rated_power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214509" y="237984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Yield Today KWh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6739023" y="324573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394959"/>
                </a:solidFill>
              </a:rPr>
              <a:t>101</a:t>
            </a:r>
            <a:endParaRPr lang="en-US" sz="4000" dirty="0">
              <a:solidFill>
                <a:srgbClr val="394959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143199" y="279505"/>
            <a:ext cx="2116900" cy="1183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233559" y="838059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Yield Total KWh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6538998" y="896073"/>
            <a:ext cx="1483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394959"/>
                </a:solidFill>
              </a:rPr>
              <a:t>10021</a:t>
            </a:r>
            <a:endParaRPr lang="en-US" sz="4000" dirty="0">
              <a:solidFill>
                <a:srgbClr val="394959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421769" y="237984"/>
            <a:ext cx="1585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Inverter Max Production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8946283" y="324573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394959"/>
                </a:solidFill>
              </a:rPr>
              <a:t>101</a:t>
            </a:r>
            <a:endParaRPr lang="en-US" sz="4000" dirty="0">
              <a:solidFill>
                <a:srgbClr val="394959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350459" y="279505"/>
            <a:ext cx="2116900" cy="1183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8402704" y="892107"/>
            <a:ext cx="931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Recorded On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8706016" y="1073980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94959"/>
                </a:solidFill>
              </a:rPr>
              <a:t>12 MAR 2022</a:t>
            </a:r>
            <a:endParaRPr lang="en-US" dirty="0">
              <a:solidFill>
                <a:srgbClr val="394959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990070" y="237984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PKR SAVED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4514584" y="324573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394959"/>
                </a:solidFill>
              </a:rPr>
              <a:t>101</a:t>
            </a:r>
            <a:endParaRPr lang="en-US" sz="4000" dirty="0">
              <a:solidFill>
                <a:srgbClr val="394959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72402" y="279505"/>
            <a:ext cx="2163258" cy="1183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009120" y="838059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TREES SAVED</a:t>
            </a:r>
            <a:endParaRPr 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4314559" y="896073"/>
            <a:ext cx="1483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394959"/>
                </a:solidFill>
              </a:rPr>
              <a:t>10021</a:t>
            </a:r>
            <a:endParaRPr lang="en-US" sz="4000" dirty="0">
              <a:solidFill>
                <a:srgbClr val="394959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92823" y="298495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EFFICIENCY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0012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26" y="305168"/>
            <a:ext cx="10515600" cy="5904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Recorded Data</a:t>
            </a:r>
          </a:p>
          <a:p>
            <a:r>
              <a:rPr lang="en-US" dirty="0" smtClean="0"/>
              <a:t>Last 24 Hours (/10mins record KWh Production)</a:t>
            </a:r>
          </a:p>
          <a:p>
            <a:r>
              <a:rPr lang="en-US" dirty="0" smtClean="0"/>
              <a:t>Last 30 Days (Record KWh Production / Day)</a:t>
            </a:r>
          </a:p>
          <a:p>
            <a:r>
              <a:rPr lang="en-US" dirty="0" smtClean="0"/>
              <a:t>Last 12 Months (Record KWh Production / Month)</a:t>
            </a:r>
          </a:p>
          <a:p>
            <a:r>
              <a:rPr lang="en-US" dirty="0" smtClean="0"/>
              <a:t>Maximum KW recorded against date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763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26" y="305168"/>
            <a:ext cx="10515600" cy="5904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Non functional requirements</a:t>
            </a:r>
          </a:p>
          <a:p>
            <a:pPr marL="0" indent="0">
              <a:buNone/>
            </a:pPr>
            <a:r>
              <a:rPr lang="en-US" dirty="0" smtClean="0"/>
              <a:t>- Auto Bluetooth reconnect</a:t>
            </a:r>
          </a:p>
          <a:p>
            <a:pPr>
              <a:buFontTx/>
              <a:buChar char="-"/>
            </a:pPr>
            <a:r>
              <a:rPr lang="en-US" dirty="0" smtClean="0"/>
              <a:t>Always open same application on reboot, </a:t>
            </a:r>
            <a:r>
              <a:rPr lang="en-US" dirty="0" err="1" smtClean="0"/>
              <a:t>uer</a:t>
            </a:r>
            <a:r>
              <a:rPr lang="en-US" dirty="0" smtClean="0"/>
              <a:t> must not be able to </a:t>
            </a:r>
            <a:r>
              <a:rPr lang="en-US" dirty="0" err="1" smtClean="0"/>
              <a:t>goto</a:t>
            </a:r>
            <a:r>
              <a:rPr lang="en-US" dirty="0" smtClean="0"/>
              <a:t> OS level or exit</a:t>
            </a:r>
          </a:p>
          <a:p>
            <a:pPr>
              <a:buFontTx/>
              <a:buChar char="-"/>
            </a:pPr>
            <a:r>
              <a:rPr lang="en-US" dirty="0" smtClean="0"/>
              <a:t>Logo on boot screen</a:t>
            </a:r>
          </a:p>
          <a:p>
            <a:pPr>
              <a:buFontTx/>
              <a:buChar char="-"/>
            </a:pPr>
            <a:r>
              <a:rPr lang="en-US" dirty="0" smtClean="0"/>
              <a:t>Piracy protection</a:t>
            </a:r>
          </a:p>
          <a:p>
            <a:pPr>
              <a:buFontTx/>
              <a:buChar char="-"/>
            </a:pPr>
            <a:r>
              <a:rPr lang="en-US" dirty="0" smtClean="0"/>
              <a:t>No screen saver or lock screen</a:t>
            </a:r>
          </a:p>
          <a:p>
            <a:pPr>
              <a:buFontTx/>
              <a:buChar char="-"/>
            </a:pPr>
            <a:r>
              <a:rPr lang="en-US" dirty="0" smtClean="0"/>
              <a:t>On the air updates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560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05" y="1046576"/>
            <a:ext cx="11961341" cy="5090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 smtClean="0"/>
              <a:t>Inv_id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 </a:t>
            </a:r>
            <a:r>
              <a:rPr lang="en-US" dirty="0" err="1" smtClean="0"/>
              <a:t>Inv_enabled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err="1" smtClean="0"/>
              <a:t>Inv_status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(string)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err="1" smtClean="0"/>
              <a:t>Inv_status_manip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</a:p>
          <a:p>
            <a:pPr marL="0" indent="0">
              <a:buNone/>
            </a:pPr>
            <a:r>
              <a:rPr lang="en-US" dirty="0" err="1" smtClean="0"/>
              <a:t>Inv_yield_today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(float)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Inv_yield_total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(float)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err="1" smtClean="0"/>
              <a:t>Inv_active_power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(float)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</a:p>
          <a:p>
            <a:pPr marL="0" indent="0">
              <a:buNone/>
            </a:pPr>
            <a:r>
              <a:rPr lang="en-US" dirty="0" err="1" smtClean="0"/>
              <a:t>Inv_reactive_power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(float)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Inv_rated_power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(float)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err="1" smtClean="0"/>
              <a:t>Inv_PV_installed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(float)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</a:p>
          <a:p>
            <a:pPr marL="0" indent="0">
              <a:buNone/>
            </a:pPr>
            <a:r>
              <a:rPr lang="en-US" dirty="0" err="1" smtClean="0"/>
              <a:t>Inv_PF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(float)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err="1" smtClean="0"/>
              <a:t>Inv_Frequency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(float)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err="1" smtClean="0"/>
              <a:t>Inv_A_Curr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(float)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err="1" smtClean="0"/>
              <a:t>Inv_B_Curr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(float)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</a:p>
          <a:p>
            <a:pPr marL="0" indent="0">
              <a:buNone/>
            </a:pPr>
            <a:r>
              <a:rPr lang="en-US" dirty="0" err="1" smtClean="0"/>
              <a:t>Inv_C_Curr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(float)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err="1" smtClean="0"/>
              <a:t>Inv_A_volt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(float)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err="1" smtClean="0"/>
              <a:t>Inv_B_volt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(float)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err="1" smtClean="0"/>
              <a:t>Inv_C_volt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(float)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err="1" smtClean="0"/>
              <a:t>Inv_temp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(float)</a:t>
            </a:r>
            <a:r>
              <a:rPr lang="en-US" dirty="0" smtClean="0">
                <a:solidFill>
                  <a:srgbClr val="FF0000"/>
                </a:solidFill>
              </a:rPr>
              <a:t>^ </a:t>
            </a:r>
            <a:r>
              <a:rPr lang="en-US" dirty="0" smtClean="0"/>
              <a:t>Inv_PV1_Curr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(float)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Inv_PV1_Volt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(float)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Inv_PV2_Curr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(float)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Inv_PV2_Volt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(float)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</a:p>
          <a:p>
            <a:pPr marL="0" indent="0">
              <a:buNone/>
            </a:pPr>
            <a:r>
              <a:rPr lang="en-US" dirty="0" smtClean="0"/>
              <a:t>Inv_PV3_Curr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(float)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Inv_PV3_Volt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(float)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Inv_PV4_Curr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(float)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Inv_PV4_Volt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(float)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</a:p>
          <a:p>
            <a:pPr marL="0" indent="0">
              <a:buNone/>
            </a:pPr>
            <a:r>
              <a:rPr lang="en-US" dirty="0" smtClean="0"/>
              <a:t>Inv_PV5_Curr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(float)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Inv_PV5_Volt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(float)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Inv_PV6_Curr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(float)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Inv_PV6_Volt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(float)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</a:p>
          <a:p>
            <a:pPr marL="0" indent="0">
              <a:buNone/>
            </a:pPr>
            <a:r>
              <a:rPr lang="en-US" dirty="0" smtClean="0"/>
              <a:t>Inv_PV7_Curr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(float)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Inv_PV7_Volt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(float)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Inv_PV8_Curr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(float)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Inv_PV8_Volt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(float)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</a:p>
          <a:p>
            <a:pPr marL="0" indent="0">
              <a:buNone/>
            </a:pPr>
            <a:r>
              <a:rPr lang="en-US" dirty="0" smtClean="0"/>
              <a:t>Inv_PV9_Curr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(float)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Inv_PV9_Volt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(float)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Inv_PV10_Curr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(float)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Inv_PV10_Volt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(float)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784" y="375194"/>
            <a:ext cx="11961341" cy="489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Serial Data format from Controller to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0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05" y="1046576"/>
            <a:ext cx="11961341" cy="5090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 err="1" smtClean="0"/>
              <a:t>Inv_num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</a:p>
          <a:p>
            <a:pPr marL="0" indent="0">
              <a:buNone/>
            </a:pPr>
            <a:r>
              <a:rPr lang="en-US" dirty="0" smtClean="0"/>
              <a:t>Inv1_id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Inv1_brand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Inv1_model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</a:p>
          <a:p>
            <a:pPr marL="0" indent="0">
              <a:buNone/>
            </a:pPr>
            <a:r>
              <a:rPr lang="en-US" dirty="0" smtClean="0"/>
              <a:t>Inv2_id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Inv2_brand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Inv2_model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</a:p>
          <a:p>
            <a:pPr marL="0" indent="0">
              <a:buNone/>
            </a:pPr>
            <a:r>
              <a:rPr lang="en-US" dirty="0" smtClean="0"/>
              <a:t>Inv3_id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Inv3_brand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Inv3_model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</a:p>
          <a:p>
            <a:pPr marL="0" indent="0">
              <a:buNone/>
            </a:pPr>
            <a:r>
              <a:rPr lang="en-US" dirty="0" smtClean="0"/>
              <a:t>Inv4_id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Inv4_brand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Inv4_model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</a:p>
          <a:p>
            <a:pPr marL="0" indent="0">
              <a:buNone/>
            </a:pPr>
            <a:r>
              <a:rPr lang="en-US" dirty="0" smtClean="0"/>
              <a:t>Inv5_id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Inv5_brand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Inv5_model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784" y="375194"/>
            <a:ext cx="11961341" cy="489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Serial Data format from Android to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69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334</Words>
  <Application>Microsoft Office PowerPoint</Application>
  <PresentationFormat>Widescreen</PresentationFormat>
  <Paragraphs>109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Shaf Ali</dc:creator>
  <cp:lastModifiedBy>Shaf Ali</cp:lastModifiedBy>
  <cp:revision>22</cp:revision>
  <dcterms:created xsi:type="dcterms:W3CDTF">2022-04-05T19:55:06Z</dcterms:created>
  <dcterms:modified xsi:type="dcterms:W3CDTF">2022-04-06T19:09:22Z</dcterms:modified>
</cp:coreProperties>
</file>