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Roboto" panose="020000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BF1C54-0744-4465-B821-8E94C02849BE}">
  <a:tblStyle styleId="{07BF1C54-0744-4465-B821-8E94C02849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34"/>
    <p:restoredTop sz="94674"/>
  </p:normalViewPr>
  <p:slideViewPr>
    <p:cSldViewPr snapToGrid="0">
      <p:cViewPr varScale="1">
        <p:scale>
          <a:sx n="165" d="100"/>
          <a:sy n="165" d="100"/>
        </p:scale>
        <p:origin x="66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courses.analyticsvidhya.com/courses/ensemble-learning-and-ensemble-learning-techniques?utm_source=blog&amp;utm_medium=which-algorithm-takes-the-crown-light-gbm-vs-xgboos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b33aa80b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b33aa80b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Hi,everybody,I</a:t>
            </a:r>
            <a:r>
              <a:rPr lang="en-US" dirty="0"/>
              <a:t> am Aniket Ghosh and my teammate is Vineet </a:t>
            </a:r>
            <a:r>
              <a:rPr lang="en-US" dirty="0" err="1"/>
              <a:t>Awale</a:t>
            </a:r>
            <a:r>
              <a:rPr lang="en-US" dirty="0"/>
              <a:t>. </a:t>
            </a:r>
            <a:r>
              <a:rPr lang="en-US" dirty="0" err="1"/>
              <a:t>Today,we</a:t>
            </a:r>
            <a:r>
              <a:rPr lang="en-US" dirty="0"/>
              <a:t> are going to present our course project on Microsoft Malware prediction.</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Roboto"/>
                <a:ea typeface="Roboto"/>
                <a:cs typeface="Roboto"/>
                <a:sym typeface="Roboto"/>
              </a:rPr>
              <a:t>We know that in today’s Digital </a:t>
            </a:r>
            <a:r>
              <a:rPr lang="en" dirty="0" err="1">
                <a:solidFill>
                  <a:schemeClr val="dk1"/>
                </a:solidFill>
                <a:latin typeface="Roboto"/>
                <a:ea typeface="Roboto"/>
                <a:cs typeface="Roboto"/>
                <a:sym typeface="Roboto"/>
              </a:rPr>
              <a:t>age,dealing</a:t>
            </a:r>
            <a:r>
              <a:rPr lang="en" dirty="0">
                <a:solidFill>
                  <a:schemeClr val="dk1"/>
                </a:solidFill>
                <a:latin typeface="Roboto"/>
                <a:ea typeface="Roboto"/>
                <a:cs typeface="Roboto"/>
                <a:sym typeface="Roboto"/>
              </a:rPr>
              <a:t> with cyber security is of prime importance and the market of cyber security is estimated to be around $165 billions in 2021.So this problem centrally deals around this concept that we can save lot of money if we can before hand detect the probability of a machine being hit by a malware.</a:t>
            </a:r>
            <a:endParaRPr dirty="0">
              <a:solidFill>
                <a:schemeClr val="dk1"/>
              </a:solidFill>
              <a:latin typeface="Roboto"/>
              <a:ea typeface="Roboto"/>
              <a:cs typeface="Roboto"/>
              <a:sym typeface="Roboto"/>
            </a:endParaRPr>
          </a:p>
          <a:p>
            <a:pPr marL="0" lvl="0" indent="0" algn="l" rtl="0">
              <a:spcBef>
                <a:spcPts val="0"/>
              </a:spcBef>
              <a:spcAft>
                <a:spcPts val="0"/>
              </a:spcAft>
              <a:buNone/>
            </a:pPr>
            <a:endParaRPr dirty="0">
              <a:solidFill>
                <a:schemeClr val="dk1"/>
              </a:solidFill>
              <a:latin typeface="Roboto"/>
              <a:ea typeface="Roboto"/>
              <a:cs typeface="Roboto"/>
              <a:sym typeface="Roboto"/>
            </a:endParaRPr>
          </a:p>
          <a:p>
            <a:pPr marL="0" lvl="0" indent="0" algn="l" rtl="0">
              <a:spcBef>
                <a:spcPts val="0"/>
              </a:spcBef>
              <a:spcAft>
                <a:spcPts val="0"/>
              </a:spcAft>
              <a:buNone/>
            </a:pPr>
            <a:r>
              <a:rPr lang="en" dirty="0">
                <a:solidFill>
                  <a:schemeClr val="dk1"/>
                </a:solidFill>
                <a:latin typeface="Roboto"/>
                <a:ea typeface="Roboto"/>
                <a:cs typeface="Roboto"/>
                <a:sym typeface="Roboto"/>
              </a:rPr>
              <a:t>So in this project ,we basically tried to apply various ML models on the given dataset and then try to improve accuracy by tuning of hyperparameters.</a:t>
            </a:r>
            <a:endParaRPr dirty="0">
              <a:solidFill>
                <a:schemeClr val="dk1"/>
              </a:solidFill>
              <a:highlight>
                <a:srgbClr val="E4E8EE"/>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b33aa80bf_1_5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7b33aa80bf_1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A3990"/>
              </a:buClr>
              <a:buSzPts val="1100"/>
              <a:buFont typeface="Arial"/>
              <a:buNone/>
            </a:pPr>
            <a:r>
              <a:rPr lang="en" dirty="0">
                <a:solidFill>
                  <a:srgbClr val="2A3990"/>
                </a:solidFill>
                <a:latin typeface="Roboto"/>
                <a:ea typeface="Roboto"/>
                <a:cs typeface="Roboto"/>
                <a:sym typeface="Roboto"/>
              </a:rPr>
              <a:t>In this project the biggest challenge was that of the dataset which consisted data of nearly 9 million pc machines and it was too big ,nearly 8gb file which was even not opening on our </a:t>
            </a:r>
            <a:r>
              <a:rPr lang="en" dirty="0" err="1">
                <a:solidFill>
                  <a:srgbClr val="2A3990"/>
                </a:solidFill>
                <a:latin typeface="Roboto"/>
                <a:ea typeface="Roboto"/>
                <a:cs typeface="Roboto"/>
                <a:sym typeface="Roboto"/>
              </a:rPr>
              <a:t>pc,so</a:t>
            </a:r>
            <a:r>
              <a:rPr lang="en" dirty="0">
                <a:solidFill>
                  <a:srgbClr val="2A3990"/>
                </a:solidFill>
                <a:latin typeface="Roboto"/>
                <a:ea typeface="Roboto"/>
                <a:cs typeface="Roboto"/>
                <a:sym typeface="Roboto"/>
              </a:rPr>
              <a:t> we had to mount google drive on google </a:t>
            </a:r>
            <a:r>
              <a:rPr lang="en" dirty="0" err="1">
                <a:solidFill>
                  <a:srgbClr val="2A3990"/>
                </a:solidFill>
                <a:latin typeface="Roboto"/>
                <a:ea typeface="Roboto"/>
                <a:cs typeface="Roboto"/>
                <a:sym typeface="Roboto"/>
              </a:rPr>
              <a:t>colab</a:t>
            </a:r>
            <a:r>
              <a:rPr lang="en" dirty="0">
                <a:solidFill>
                  <a:srgbClr val="2A3990"/>
                </a:solidFill>
                <a:latin typeface="Roboto"/>
                <a:ea typeface="Roboto"/>
                <a:cs typeface="Roboto"/>
                <a:sym typeface="Roboto"/>
              </a:rPr>
              <a:t> and upload the file on google drive and then run the </a:t>
            </a:r>
            <a:r>
              <a:rPr lang="en" dirty="0" err="1">
                <a:solidFill>
                  <a:srgbClr val="2A3990"/>
                </a:solidFill>
                <a:latin typeface="Roboto"/>
                <a:ea typeface="Roboto"/>
                <a:cs typeface="Roboto"/>
                <a:sym typeface="Roboto"/>
              </a:rPr>
              <a:t>file.Due</a:t>
            </a:r>
            <a:r>
              <a:rPr lang="en" dirty="0">
                <a:solidFill>
                  <a:srgbClr val="2A3990"/>
                </a:solidFill>
                <a:latin typeface="Roboto"/>
                <a:ea typeface="Roboto"/>
                <a:cs typeface="Roboto"/>
                <a:sym typeface="Roboto"/>
              </a:rPr>
              <a:t> to this large dataset data loading was also taking much time for each cell and also </a:t>
            </a:r>
            <a:r>
              <a:rPr lang="en" dirty="0" err="1">
                <a:solidFill>
                  <a:srgbClr val="2A3990"/>
                </a:solidFill>
                <a:latin typeface="Roboto"/>
                <a:ea typeface="Roboto"/>
                <a:cs typeface="Roboto"/>
                <a:sym typeface="Roboto"/>
              </a:rPr>
              <a:t>colab</a:t>
            </a:r>
            <a:r>
              <a:rPr lang="en" dirty="0">
                <a:solidFill>
                  <a:srgbClr val="2A3990"/>
                </a:solidFill>
                <a:latin typeface="Roboto"/>
                <a:ea typeface="Roboto"/>
                <a:cs typeface="Roboto"/>
                <a:sym typeface="Roboto"/>
              </a:rPr>
              <a:t> was also crashing due to memory constraints.</a:t>
            </a:r>
            <a:endParaRPr dirty="0">
              <a:solidFill>
                <a:srgbClr val="2A3990"/>
              </a:solidFill>
              <a:latin typeface="Roboto"/>
              <a:ea typeface="Roboto"/>
              <a:cs typeface="Roboto"/>
              <a:sym typeface="Roboto"/>
            </a:endParaRPr>
          </a:p>
          <a:p>
            <a:pPr marL="0" lvl="0" indent="0" algn="l" rtl="0">
              <a:spcBef>
                <a:spcPts val="0"/>
              </a:spcBef>
              <a:spcAft>
                <a:spcPts val="0"/>
              </a:spcAft>
              <a:buClr>
                <a:srgbClr val="2A3990"/>
              </a:buClr>
              <a:buSzPts val="1100"/>
              <a:buFont typeface="Arial"/>
              <a:buNone/>
            </a:pPr>
            <a:r>
              <a:rPr lang="en" dirty="0">
                <a:solidFill>
                  <a:srgbClr val="2A3990"/>
                </a:solidFill>
                <a:latin typeface="Roboto"/>
                <a:ea typeface="Roboto"/>
                <a:cs typeface="Roboto"/>
                <a:sym typeface="Roboto"/>
              </a:rPr>
              <a:t>So to successfully load the file in the given memory constraints in </a:t>
            </a:r>
            <a:r>
              <a:rPr lang="en" dirty="0" err="1">
                <a:solidFill>
                  <a:srgbClr val="2A3990"/>
                </a:solidFill>
                <a:latin typeface="Roboto"/>
                <a:ea typeface="Roboto"/>
                <a:cs typeface="Roboto"/>
                <a:sym typeface="Roboto"/>
              </a:rPr>
              <a:t>colab,we</a:t>
            </a:r>
            <a:r>
              <a:rPr lang="en" dirty="0">
                <a:solidFill>
                  <a:srgbClr val="2A3990"/>
                </a:solidFill>
                <a:latin typeface="Roboto"/>
                <a:ea typeface="Roboto"/>
                <a:cs typeface="Roboto"/>
                <a:sym typeface="Roboto"/>
              </a:rPr>
              <a:t> had to optimize the memory requirements of various features like converting binary values to int8,etc.</a:t>
            </a:r>
            <a:endParaRPr dirty="0">
              <a:solidFill>
                <a:srgbClr val="2A3990"/>
              </a:solidFill>
            </a:endParaRP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7b33aa80bf_1_5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7b33aa80bf_1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dirty="0">
                <a:solidFill>
                  <a:srgbClr val="2A3990"/>
                </a:solidFill>
              </a:rPr>
              <a:t>We  compared  the  Machine  Learning  Models  Logistic</a:t>
            </a:r>
          </a:p>
          <a:p>
            <a:pPr marL="0" lvl="0" indent="0" algn="l" rtl="0">
              <a:spcBef>
                <a:spcPts val="0"/>
              </a:spcBef>
              <a:spcAft>
                <a:spcPts val="0"/>
              </a:spcAft>
              <a:buClr>
                <a:schemeClr val="dk1"/>
              </a:buClr>
              <a:buSzPts val="1100"/>
              <a:buFont typeface="Arial"/>
              <a:buNone/>
            </a:pPr>
            <a:r>
              <a:rPr lang="en-IN" dirty="0">
                <a:solidFill>
                  <a:srgbClr val="2A3990"/>
                </a:solidFill>
              </a:rPr>
              <a:t>Regression, KNN, Random Forest Classifier and LGBM</a:t>
            </a:r>
          </a:p>
          <a:p>
            <a:pPr marL="0" lvl="0" indent="0" algn="l" rtl="0">
              <a:spcBef>
                <a:spcPts val="0"/>
              </a:spcBef>
              <a:spcAft>
                <a:spcPts val="0"/>
              </a:spcAft>
              <a:buClr>
                <a:schemeClr val="dk1"/>
              </a:buClr>
              <a:buSzPts val="1100"/>
              <a:buFont typeface="Arial"/>
              <a:buNone/>
            </a:pPr>
            <a:r>
              <a:rPr lang="en-IN" dirty="0">
                <a:solidFill>
                  <a:srgbClr val="2A3990"/>
                </a:solidFill>
              </a:rPr>
              <a:t>for making predictions</a:t>
            </a:r>
          </a:p>
          <a:p>
            <a:pPr marL="0" lvl="0" indent="0" algn="l" rtl="0">
              <a:spcBef>
                <a:spcPts val="0"/>
              </a:spcBef>
              <a:spcAft>
                <a:spcPts val="0"/>
              </a:spcAft>
              <a:buClr>
                <a:schemeClr val="dk1"/>
              </a:buClr>
              <a:buSzPts val="1100"/>
              <a:buFont typeface="Arial"/>
              <a:buNone/>
            </a:pPr>
            <a:r>
              <a:rPr lang="en-IN" dirty="0">
                <a:solidFill>
                  <a:srgbClr val="2A3990"/>
                </a:solidFill>
              </a:rPr>
              <a:t>We obtained a prediction accuracy of</a:t>
            </a:r>
          </a:p>
          <a:p>
            <a:pPr marL="0" lvl="0" indent="0" algn="l" rtl="0">
              <a:spcBef>
                <a:spcPts val="0"/>
              </a:spcBef>
              <a:spcAft>
                <a:spcPts val="0"/>
              </a:spcAft>
              <a:buClr>
                <a:schemeClr val="dk1"/>
              </a:buClr>
              <a:buSzPts val="1100"/>
              <a:buFont typeface="Arial"/>
              <a:buNone/>
            </a:pPr>
            <a:r>
              <a:rPr lang="en-IN" dirty="0">
                <a:solidFill>
                  <a:srgbClr val="2A3990"/>
                </a:solidFill>
              </a:rPr>
              <a:t>63</a:t>
            </a:r>
          </a:p>
          <a:p>
            <a:pPr marL="0" lvl="0" indent="0" algn="l" rtl="0">
              <a:spcBef>
                <a:spcPts val="0"/>
              </a:spcBef>
              <a:spcAft>
                <a:spcPts val="0"/>
              </a:spcAft>
              <a:buClr>
                <a:schemeClr val="dk1"/>
              </a:buClr>
              <a:buSzPts val="1100"/>
              <a:buFont typeface="Arial"/>
              <a:buNone/>
            </a:pPr>
            <a:r>
              <a:rPr lang="en-IN" dirty="0">
                <a:solidFill>
                  <a:srgbClr val="2A3990"/>
                </a:solidFill>
                <a:latin typeface="Courier New"/>
                <a:ea typeface="Courier New"/>
                <a:cs typeface="Courier New"/>
                <a:sym typeface="Courier New"/>
              </a:rPr>
              <a:t>.</a:t>
            </a:r>
          </a:p>
          <a:p>
            <a:pPr marL="0" lvl="0" indent="0" algn="l" rtl="0">
              <a:spcBef>
                <a:spcPts val="0"/>
              </a:spcBef>
              <a:spcAft>
                <a:spcPts val="0"/>
              </a:spcAft>
              <a:buClr>
                <a:schemeClr val="dk1"/>
              </a:buClr>
              <a:buSzPts val="1100"/>
              <a:buFont typeface="Arial"/>
              <a:buNone/>
            </a:pPr>
            <a:r>
              <a:rPr lang="en-IN" dirty="0">
                <a:solidFill>
                  <a:srgbClr val="2A3990"/>
                </a:solidFill>
              </a:rPr>
              <a:t>15%</a:t>
            </a:r>
          </a:p>
          <a:p>
            <a:pPr marL="0" lvl="0" indent="0" algn="l" rtl="0">
              <a:spcBef>
                <a:spcPts val="0"/>
              </a:spcBef>
              <a:spcAft>
                <a:spcPts val="0"/>
              </a:spcAft>
              <a:buClr>
                <a:schemeClr val="dk1"/>
              </a:buClr>
              <a:buSzPts val="1100"/>
              <a:buFont typeface="Arial"/>
              <a:buNone/>
            </a:pPr>
            <a:r>
              <a:rPr lang="en-IN" dirty="0">
                <a:solidFill>
                  <a:srgbClr val="2A3990"/>
                </a:solidFill>
              </a:rPr>
              <a:t>in making</a:t>
            </a:r>
          </a:p>
          <a:p>
            <a:pPr marL="0" lvl="0" indent="0" algn="l" rtl="0">
              <a:spcBef>
                <a:spcPts val="0"/>
              </a:spcBef>
              <a:spcAft>
                <a:spcPts val="0"/>
              </a:spcAft>
              <a:buClr>
                <a:schemeClr val="dk1"/>
              </a:buClr>
              <a:buSzPts val="1100"/>
              <a:buFont typeface="Arial"/>
              <a:buNone/>
            </a:pPr>
            <a:r>
              <a:rPr lang="en-IN" dirty="0">
                <a:solidFill>
                  <a:srgbClr val="2A3990"/>
                </a:solidFill>
              </a:rPr>
              <a:t>predictions</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b33aa80bf_1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b33aa80bf_1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lang="en" dirty="0">
              <a:solidFill>
                <a:srgbClr val="2A3990"/>
              </a:solidFill>
              <a:latin typeface="Courier New"/>
              <a:ea typeface="Courier New"/>
              <a:cs typeface="Courier New"/>
              <a:sym typeface="Courier New"/>
            </a:endParaRP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IN" dirty="0">
                <a:solidFill>
                  <a:srgbClr val="2A3990"/>
                </a:solidFill>
                <a:latin typeface="Roboto"/>
                <a:ea typeface="Roboto"/>
                <a:cs typeface="Roboto"/>
                <a:sym typeface="Roboto"/>
              </a:rPr>
              <a:t>So to successfully load the file in the given memory constraints in </a:t>
            </a:r>
            <a:r>
              <a:rPr lang="en-IN" dirty="0" err="1">
                <a:solidFill>
                  <a:srgbClr val="2A3990"/>
                </a:solidFill>
                <a:latin typeface="Roboto"/>
                <a:ea typeface="Roboto"/>
                <a:cs typeface="Roboto"/>
                <a:sym typeface="Roboto"/>
              </a:rPr>
              <a:t>colab,we</a:t>
            </a:r>
            <a:r>
              <a:rPr lang="en-IN" dirty="0">
                <a:solidFill>
                  <a:srgbClr val="2A3990"/>
                </a:solidFill>
                <a:latin typeface="Roboto"/>
                <a:ea typeface="Roboto"/>
                <a:cs typeface="Roboto"/>
                <a:sym typeface="Roboto"/>
              </a:rPr>
              <a:t> had to optimize the memory requirements of various features like converting binary values to int8,etc.</a:t>
            </a:r>
            <a:endParaRPr lang="en-IN" dirty="0">
              <a:solidFill>
                <a:srgbClr val="2A3990"/>
              </a:solidFill>
            </a:endParaRPr>
          </a:p>
          <a:p>
            <a:pPr marL="0" lvl="0" indent="0" algn="l" rtl="0">
              <a:spcBef>
                <a:spcPts val="0"/>
              </a:spcBef>
              <a:spcAft>
                <a:spcPts val="0"/>
              </a:spcAft>
              <a:buClr>
                <a:schemeClr val="dk1"/>
              </a:buClr>
              <a:buSzPts val="1100"/>
              <a:buFont typeface="Arial"/>
              <a:buNone/>
            </a:pPr>
            <a:endParaRPr dirty="0">
              <a:solidFill>
                <a:srgbClr val="2A399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dirty="0">
                <a:solidFill>
                  <a:srgbClr val="2A3990"/>
                </a:solidFill>
              </a:rPr>
              <a:t>Concluded that  the feature  </a:t>
            </a:r>
            <a:r>
              <a:rPr lang="en" dirty="0" err="1">
                <a:solidFill>
                  <a:srgbClr val="2A3990"/>
                </a:solidFill>
              </a:rPr>
              <a:t>AVSig</a:t>
            </a:r>
            <a:r>
              <a:rPr lang="en" dirty="0">
                <a:solidFill>
                  <a:srgbClr val="2A3990"/>
                </a:solidFill>
              </a:rPr>
              <a:t> Version  (which is the</a:t>
            </a:r>
            <a:endParaRPr dirty="0">
              <a:solidFill>
                <a:srgbClr val="2A3990"/>
              </a:solidFill>
            </a:endParaRPr>
          </a:p>
          <a:p>
            <a:pPr marL="0" lvl="0" indent="0" algn="l" rtl="0">
              <a:spcBef>
                <a:spcPts val="0"/>
              </a:spcBef>
              <a:spcAft>
                <a:spcPts val="0"/>
              </a:spcAft>
              <a:buClr>
                <a:schemeClr val="dk1"/>
              </a:buClr>
              <a:buSzPts val="1100"/>
              <a:buFont typeface="Arial"/>
              <a:buNone/>
            </a:pPr>
            <a:r>
              <a:rPr lang="en" dirty="0">
                <a:solidFill>
                  <a:srgbClr val="2A3990"/>
                </a:solidFill>
              </a:rPr>
              <a:t>version of the database of signatures of the anti virus) is</a:t>
            </a:r>
            <a:endParaRPr dirty="0">
              <a:solidFill>
                <a:srgbClr val="2A3990"/>
              </a:solidFill>
            </a:endParaRPr>
          </a:p>
          <a:p>
            <a:pPr marL="0" lvl="0" indent="0" algn="l" rtl="0">
              <a:spcBef>
                <a:spcPts val="0"/>
              </a:spcBef>
              <a:spcAft>
                <a:spcPts val="0"/>
              </a:spcAft>
              <a:buClr>
                <a:schemeClr val="dk1"/>
              </a:buClr>
              <a:buSzPts val="1100"/>
              <a:buFont typeface="Arial"/>
              <a:buNone/>
            </a:pPr>
            <a:r>
              <a:rPr lang="en" dirty="0">
                <a:solidFill>
                  <a:srgbClr val="2A3990"/>
                </a:solidFill>
              </a:rPr>
              <a:t>the most important feature in determining if the machine</a:t>
            </a:r>
            <a:endParaRPr dirty="0">
              <a:solidFill>
                <a:srgbClr val="2A3990"/>
              </a:solidFill>
            </a:endParaRPr>
          </a:p>
          <a:p>
            <a:pPr marL="0" lvl="0" indent="0" algn="l" rtl="0">
              <a:spcBef>
                <a:spcPts val="0"/>
              </a:spcBef>
              <a:spcAft>
                <a:spcPts val="0"/>
              </a:spcAft>
              <a:buClr>
                <a:schemeClr val="dk1"/>
              </a:buClr>
              <a:buSzPts val="1100"/>
              <a:buFont typeface="Arial"/>
              <a:buNone/>
            </a:pPr>
            <a:r>
              <a:rPr lang="en" dirty="0">
                <a:solidFill>
                  <a:srgbClr val="2A3990"/>
                </a:solidFill>
              </a:rPr>
              <a:t>is likely to face a malware attack</a:t>
            </a:r>
            <a:endParaRPr dirty="0">
              <a:solidFill>
                <a:srgbClr val="2A3990"/>
              </a:solidFill>
            </a:endParaRPr>
          </a:p>
          <a:p>
            <a:pPr marL="0" lvl="0" indent="0" algn="l" rtl="0">
              <a:spcBef>
                <a:spcPts val="0"/>
              </a:spcBef>
              <a:spcAft>
                <a:spcPts val="0"/>
              </a:spcAft>
              <a:buClr>
                <a:schemeClr val="dk1"/>
              </a:buClr>
              <a:buSzPts val="1100"/>
              <a:buFont typeface="Arial"/>
              <a:buNone/>
            </a:pPr>
            <a:r>
              <a:rPr lang="en" dirty="0">
                <a:solidFill>
                  <a:srgbClr val="2A3990"/>
                </a:solidFill>
                <a:highlight>
                  <a:srgbClr val="E4E8EE"/>
                </a:highlight>
              </a:rPr>
              <a:t>First, we got an idea about the number of missing entries</a:t>
            </a:r>
            <a:endParaRPr dirty="0">
              <a:solidFill>
                <a:srgbClr val="2A3990"/>
              </a:solidFill>
              <a:highlight>
                <a:srgbClr val="E4E8EE"/>
              </a:highlight>
            </a:endParaRPr>
          </a:p>
          <a:p>
            <a:pPr marL="0" lvl="0" indent="0" algn="l" rtl="0">
              <a:spcBef>
                <a:spcPts val="0"/>
              </a:spcBef>
              <a:spcAft>
                <a:spcPts val="0"/>
              </a:spcAft>
              <a:buClr>
                <a:schemeClr val="dk1"/>
              </a:buClr>
              <a:buSzPts val="1100"/>
              <a:buFont typeface="Arial"/>
              <a:buNone/>
            </a:pPr>
            <a:r>
              <a:rPr lang="en" dirty="0">
                <a:solidFill>
                  <a:srgbClr val="2A3990"/>
                </a:solidFill>
              </a:rPr>
              <a:t>Then we determined the proportion of data that was actually</a:t>
            </a:r>
            <a:endParaRPr dirty="0">
              <a:solidFill>
                <a:srgbClr val="2A3990"/>
              </a:solidFill>
            </a:endParaRPr>
          </a:p>
          <a:p>
            <a:pPr marL="0" lvl="0" indent="0" algn="l" rtl="0">
              <a:spcBef>
                <a:spcPts val="0"/>
              </a:spcBef>
              <a:spcAft>
                <a:spcPts val="0"/>
              </a:spcAft>
              <a:buClr>
                <a:schemeClr val="dk1"/>
              </a:buClr>
              <a:buSzPts val="1100"/>
              <a:buFont typeface="Arial"/>
              <a:buNone/>
            </a:pPr>
            <a:r>
              <a:rPr lang="en" dirty="0">
                <a:solidFill>
                  <a:srgbClr val="2A3990"/>
                </a:solidFill>
              </a:rPr>
              <a:t>missing for each feature</a:t>
            </a:r>
            <a:endParaRPr dirty="0">
              <a:solidFill>
                <a:srgbClr val="2A3990"/>
              </a:solidFill>
            </a:endParaRPr>
          </a:p>
          <a:p>
            <a:pPr marL="0" lvl="0" indent="0" algn="l" rtl="0">
              <a:spcBef>
                <a:spcPts val="0"/>
              </a:spcBef>
              <a:spcAft>
                <a:spcPts val="0"/>
              </a:spcAft>
              <a:buClr>
                <a:schemeClr val="dk1"/>
              </a:buClr>
              <a:buSzPts val="1100"/>
              <a:buFont typeface="Arial"/>
              <a:buNone/>
            </a:pPr>
            <a:r>
              <a:rPr lang="en" dirty="0">
                <a:solidFill>
                  <a:srgbClr val="2A3990"/>
                </a:solidFill>
              </a:rPr>
              <a:t>We  can  easily  see  from  above  that  features  named  as</a:t>
            </a:r>
            <a:endParaRPr dirty="0">
              <a:solidFill>
                <a:srgbClr val="2A3990"/>
              </a:solidFill>
            </a:endParaRPr>
          </a:p>
          <a:p>
            <a:pPr marL="0" lvl="0" indent="0" algn="l" rtl="0">
              <a:spcBef>
                <a:spcPts val="0"/>
              </a:spcBef>
              <a:spcAft>
                <a:spcPts val="0"/>
              </a:spcAft>
              <a:buClr>
                <a:schemeClr val="dk1"/>
              </a:buClr>
              <a:buSzPts val="1100"/>
              <a:buFont typeface="Arial"/>
              <a:buNone/>
            </a:pPr>
            <a:r>
              <a:rPr lang="en" dirty="0">
                <a:solidFill>
                  <a:srgbClr val="2A3990"/>
                </a:solidFill>
              </a:rPr>
              <a:t>”</a:t>
            </a:r>
            <a:r>
              <a:rPr lang="en" dirty="0" err="1">
                <a:solidFill>
                  <a:srgbClr val="2A3990"/>
                </a:solidFill>
              </a:rPr>
              <a:t>PuaMode</a:t>
            </a:r>
            <a:r>
              <a:rPr lang="en" dirty="0">
                <a:solidFill>
                  <a:srgbClr val="2A3990"/>
                </a:solidFill>
              </a:rPr>
              <a:t>  ”  and  ’Census</a:t>
            </a:r>
            <a:endParaRPr dirty="0">
              <a:solidFill>
                <a:srgbClr val="2A3990"/>
              </a:solidFill>
            </a:endParaRPr>
          </a:p>
          <a:p>
            <a:pPr marL="0" lvl="0" indent="0" algn="l" rtl="0">
              <a:spcBef>
                <a:spcPts val="0"/>
              </a:spcBef>
              <a:spcAft>
                <a:spcPts val="0"/>
              </a:spcAft>
              <a:buClr>
                <a:schemeClr val="dk1"/>
              </a:buClr>
              <a:buSzPts val="1100"/>
              <a:buFont typeface="Arial"/>
              <a:buNone/>
            </a:pPr>
            <a:r>
              <a:rPr lang="en" dirty="0" err="1">
                <a:solidFill>
                  <a:srgbClr val="2A3990"/>
                </a:solidFill>
              </a:rPr>
              <a:t>ProcessorClass</a:t>
            </a:r>
            <a:r>
              <a:rPr lang="en" dirty="0">
                <a:solidFill>
                  <a:srgbClr val="2A3990"/>
                </a:solidFill>
              </a:rPr>
              <a:t>’  consists  of  more</a:t>
            </a:r>
            <a:endParaRPr dirty="0">
              <a:solidFill>
                <a:srgbClr val="2A3990"/>
              </a:solidFill>
            </a:endParaRPr>
          </a:p>
          <a:p>
            <a:pPr marL="0" lvl="0" indent="0" algn="l" rtl="0">
              <a:spcBef>
                <a:spcPts val="0"/>
              </a:spcBef>
              <a:spcAft>
                <a:spcPts val="0"/>
              </a:spcAft>
              <a:buClr>
                <a:schemeClr val="dk1"/>
              </a:buClr>
              <a:buSzPts val="1100"/>
              <a:buFont typeface="Arial"/>
              <a:buNone/>
            </a:pPr>
            <a:r>
              <a:rPr lang="en" dirty="0">
                <a:solidFill>
                  <a:srgbClr val="2A3990"/>
                </a:solidFill>
              </a:rPr>
              <a:t>than</a:t>
            </a:r>
            <a:endParaRPr dirty="0">
              <a:solidFill>
                <a:srgbClr val="2A3990"/>
              </a:solidFill>
            </a:endParaRPr>
          </a:p>
          <a:p>
            <a:pPr marL="0" lvl="0" indent="0" algn="l" rtl="0">
              <a:spcBef>
                <a:spcPts val="0"/>
              </a:spcBef>
              <a:spcAft>
                <a:spcPts val="0"/>
              </a:spcAft>
              <a:buClr>
                <a:schemeClr val="dk1"/>
              </a:buClr>
              <a:buSzPts val="1100"/>
              <a:buFont typeface="Arial"/>
              <a:buNone/>
            </a:pPr>
            <a:r>
              <a:rPr lang="en" dirty="0">
                <a:solidFill>
                  <a:srgbClr val="2A3990"/>
                </a:solidFill>
              </a:rPr>
              <a:t>99%</a:t>
            </a:r>
            <a:endParaRPr dirty="0">
              <a:solidFill>
                <a:srgbClr val="2A3990"/>
              </a:solidFill>
            </a:endParaRPr>
          </a:p>
          <a:p>
            <a:pPr marL="0" lvl="0" indent="0" algn="l" rtl="0">
              <a:spcBef>
                <a:spcPts val="0"/>
              </a:spcBef>
              <a:spcAft>
                <a:spcPts val="0"/>
              </a:spcAft>
              <a:buClr>
                <a:schemeClr val="dk1"/>
              </a:buClr>
              <a:buSzPts val="1100"/>
              <a:buFont typeface="Arial"/>
              <a:buNone/>
            </a:pPr>
            <a:r>
              <a:rPr lang="en" dirty="0">
                <a:solidFill>
                  <a:srgbClr val="2A3990"/>
                </a:solidFill>
              </a:rPr>
              <a:t>of missing values. Hence, we dropped those features</a:t>
            </a:r>
            <a:endParaRPr dirty="0">
              <a:solidFill>
                <a:srgbClr val="2A3990"/>
              </a:solidFill>
            </a:endParaRPr>
          </a:p>
          <a:p>
            <a:pPr marL="0" lvl="0" indent="0" algn="l" rtl="0">
              <a:spcBef>
                <a:spcPts val="0"/>
              </a:spcBef>
              <a:spcAft>
                <a:spcPts val="0"/>
              </a:spcAft>
              <a:buClr>
                <a:schemeClr val="dk1"/>
              </a:buClr>
              <a:buSzPts val="1100"/>
              <a:buFont typeface="Arial"/>
              <a:buNone/>
            </a:pPr>
            <a:r>
              <a:rPr lang="en" dirty="0">
                <a:solidFill>
                  <a:srgbClr val="2A3990"/>
                </a:solidFill>
              </a:rPr>
              <a:t>from the dataset under </a:t>
            </a:r>
            <a:r>
              <a:rPr lang="en" dirty="0" err="1">
                <a:solidFill>
                  <a:srgbClr val="2A3990"/>
                </a:solidFill>
              </a:rPr>
              <a:t>consideration.Then</a:t>
            </a:r>
            <a:r>
              <a:rPr lang="en" dirty="0">
                <a:solidFill>
                  <a:srgbClr val="2A3990"/>
                </a:solidFill>
              </a:rPr>
              <a:t> we found out about the skewness of various features and then we removed 15 columns because they had skewness of more than 98% because normality is the basic underlying assumption in  many linear ML </a:t>
            </a:r>
            <a:r>
              <a:rPr lang="en" dirty="0" err="1">
                <a:solidFill>
                  <a:srgbClr val="2A3990"/>
                </a:solidFill>
              </a:rPr>
              <a:t>models.For</a:t>
            </a:r>
            <a:r>
              <a:rPr lang="en" dirty="0">
                <a:solidFill>
                  <a:srgbClr val="2A3990"/>
                </a:solidFill>
              </a:rPr>
              <a:t> filling the missing values first we  had tried to do multivariate imputation because this technique is most suitable for large datasets but unfortunately </a:t>
            </a:r>
            <a:r>
              <a:rPr lang="en" dirty="0" err="1">
                <a:solidFill>
                  <a:srgbClr val="2A3990"/>
                </a:solidFill>
              </a:rPr>
              <a:t>colab</a:t>
            </a:r>
            <a:r>
              <a:rPr lang="en" dirty="0">
                <a:solidFill>
                  <a:srgbClr val="2A3990"/>
                </a:solidFill>
              </a:rPr>
              <a:t> was crashing due to high file size so we had just replace the missing values with the median values of that </a:t>
            </a:r>
            <a:r>
              <a:rPr lang="en" dirty="0" err="1">
                <a:solidFill>
                  <a:srgbClr val="2A3990"/>
                </a:solidFill>
              </a:rPr>
              <a:t>column.Then</a:t>
            </a:r>
            <a:r>
              <a:rPr lang="en" dirty="0">
                <a:solidFill>
                  <a:srgbClr val="2A3990"/>
                </a:solidFill>
              </a:rPr>
              <a:t> we encoded categorical features using one hot </a:t>
            </a:r>
            <a:r>
              <a:rPr lang="en" dirty="0" err="1">
                <a:solidFill>
                  <a:srgbClr val="2A3990"/>
                </a:solidFill>
              </a:rPr>
              <a:t>encoding.Then</a:t>
            </a:r>
            <a:r>
              <a:rPr lang="en" dirty="0">
                <a:solidFill>
                  <a:srgbClr val="2A3990"/>
                </a:solidFill>
              </a:rPr>
              <a:t> for further elimination of correlated </a:t>
            </a:r>
            <a:r>
              <a:rPr lang="en" dirty="0" err="1">
                <a:solidFill>
                  <a:srgbClr val="2A3990"/>
                </a:solidFill>
              </a:rPr>
              <a:t>features,we</a:t>
            </a:r>
            <a:r>
              <a:rPr lang="en" dirty="0">
                <a:solidFill>
                  <a:srgbClr val="2A3990"/>
                </a:solidFill>
              </a:rPr>
              <a:t> divided the whole 83 columns into set of 15 and then removed the columns with more than 90% </a:t>
            </a:r>
            <a:r>
              <a:rPr lang="en" dirty="0" err="1">
                <a:solidFill>
                  <a:srgbClr val="2A3990"/>
                </a:solidFill>
              </a:rPr>
              <a:t>correlation.Initially</a:t>
            </a:r>
            <a:r>
              <a:rPr lang="en" dirty="0">
                <a:solidFill>
                  <a:srgbClr val="2A3990"/>
                </a:solidFill>
              </a:rPr>
              <a:t> after doing feature selection we tried to run our models namely LGBM and </a:t>
            </a:r>
            <a:r>
              <a:rPr lang="en" dirty="0" err="1">
                <a:solidFill>
                  <a:srgbClr val="2A3990"/>
                </a:solidFill>
              </a:rPr>
              <a:t>randomforest</a:t>
            </a:r>
            <a:r>
              <a:rPr lang="en" dirty="0">
                <a:solidFill>
                  <a:srgbClr val="2A3990"/>
                </a:solidFill>
              </a:rPr>
              <a:t> </a:t>
            </a:r>
            <a:r>
              <a:rPr lang="en" dirty="0" err="1">
                <a:solidFill>
                  <a:srgbClr val="2A3990"/>
                </a:solidFill>
              </a:rPr>
              <a:t>classifier.We</a:t>
            </a:r>
            <a:r>
              <a:rPr lang="en" dirty="0">
                <a:solidFill>
                  <a:srgbClr val="2A3990"/>
                </a:solidFill>
              </a:rPr>
              <a:t> used </a:t>
            </a:r>
            <a:r>
              <a:rPr lang="en" sz="1150" dirty="0">
                <a:solidFill>
                  <a:srgbClr val="595858"/>
                </a:solidFill>
                <a:latin typeface="Roboto"/>
                <a:ea typeface="Roboto"/>
                <a:cs typeface="Roboto"/>
                <a:sym typeface="Roboto"/>
              </a:rPr>
              <a:t>Light GBM  because it is a fast, distributed, high-performance gradient </a:t>
            </a:r>
            <a:r>
              <a:rPr lang="en" sz="1150" u="sng" dirty="0">
                <a:solidFill>
                  <a:srgbClr val="0037EE"/>
                </a:solidFill>
                <a:latin typeface="Roboto"/>
                <a:ea typeface="Roboto"/>
                <a:cs typeface="Roboto"/>
                <a:sym typeface="Roboto"/>
                <a:hlinkClick r:id="rId3">
                  <a:extLst>
                    <a:ext uri="{A12FA001-AC4F-418D-AE19-62706E023703}">
                      <ahyp:hlinkClr xmlns:ahyp="http://schemas.microsoft.com/office/drawing/2018/hyperlinkcolor" val="tx"/>
                    </a:ext>
                  </a:extLst>
                </a:hlinkClick>
              </a:rPr>
              <a:t>boosting</a:t>
            </a:r>
            <a:r>
              <a:rPr lang="en" sz="1150" dirty="0">
                <a:solidFill>
                  <a:srgbClr val="595858"/>
                </a:solidFill>
                <a:latin typeface="Roboto"/>
                <a:ea typeface="Roboto"/>
                <a:cs typeface="Roboto"/>
                <a:sym typeface="Roboto"/>
              </a:rPr>
              <a:t> framework based on decision tree algorithm, used for ranking, classification and many other machine learning tasks.</a:t>
            </a:r>
            <a:endParaRPr sz="1150" dirty="0">
              <a:solidFill>
                <a:srgbClr val="595858"/>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 sz="1150" dirty="0">
                <a:solidFill>
                  <a:srgbClr val="595858"/>
                </a:solidFill>
                <a:latin typeface="Roboto"/>
                <a:ea typeface="Roboto"/>
                <a:cs typeface="Roboto"/>
                <a:sym typeface="Roboto"/>
              </a:rPr>
              <a:t>Since it is based on decision tree algorithms, it splits the tree leaf wise with the best fit whereas other boosting algorithms split the tree depth wise or level wise rather than leaf-wise. So when growing on the same leaf in Light GBM, the leaf-wise algorithm can reduce more loss than the level-wise algorithm and hence results in much better accuracy which can rarely be achieved by any of the existing boosting algorithms</a:t>
            </a:r>
            <a:endParaRPr sz="1150" dirty="0">
              <a:solidFill>
                <a:srgbClr val="595858"/>
              </a:solidFill>
              <a:latin typeface="Roboto"/>
              <a:ea typeface="Roboto"/>
              <a:cs typeface="Roboto"/>
              <a:sym typeface="Roboto"/>
            </a:endParaRPr>
          </a:p>
          <a:p>
            <a:pPr marL="0" lvl="0" indent="0" algn="l" rtl="0">
              <a:spcBef>
                <a:spcPts val="1600"/>
              </a:spcBef>
              <a:spcAft>
                <a:spcPts val="0"/>
              </a:spcAft>
              <a:buClr>
                <a:schemeClr val="dk1"/>
              </a:buClr>
              <a:buSzPts val="1100"/>
              <a:buFont typeface="Arial"/>
              <a:buNone/>
            </a:pPr>
            <a:r>
              <a:rPr lang="en" dirty="0">
                <a:solidFill>
                  <a:srgbClr val="2A3990"/>
                </a:solidFill>
              </a:rPr>
              <a:t> But on  whole dataset but it was taking more than 6hrs to run each model and also </a:t>
            </a:r>
            <a:r>
              <a:rPr lang="en" dirty="0" err="1">
                <a:solidFill>
                  <a:srgbClr val="2A3990"/>
                </a:solidFill>
              </a:rPr>
              <a:t>colab</a:t>
            </a:r>
            <a:r>
              <a:rPr lang="en" dirty="0">
                <a:solidFill>
                  <a:srgbClr val="2A3990"/>
                </a:solidFill>
              </a:rPr>
              <a:t> got crashed after running for 6 </a:t>
            </a:r>
            <a:r>
              <a:rPr lang="en" dirty="0" err="1">
                <a:solidFill>
                  <a:srgbClr val="2A3990"/>
                </a:solidFill>
              </a:rPr>
              <a:t>hrs,so</a:t>
            </a:r>
            <a:r>
              <a:rPr lang="en" dirty="0">
                <a:solidFill>
                  <a:srgbClr val="2A3990"/>
                </a:solidFill>
              </a:rPr>
              <a:t> after trying various combinations of number of training samples to train on we settled for 10,000 samples and then proceeded with our model </a:t>
            </a:r>
            <a:r>
              <a:rPr lang="en" dirty="0" err="1">
                <a:solidFill>
                  <a:srgbClr val="2A3990"/>
                </a:solidFill>
              </a:rPr>
              <a:t>application.Then</a:t>
            </a:r>
            <a:r>
              <a:rPr lang="en" dirty="0">
                <a:solidFill>
                  <a:srgbClr val="2A3990"/>
                </a:solidFill>
              </a:rPr>
              <a:t> next step to increase the model accuracy is tuning of hyper parameters so for that we applied Randomized and </a:t>
            </a:r>
            <a:r>
              <a:rPr lang="en" dirty="0" err="1">
                <a:solidFill>
                  <a:srgbClr val="2A3990"/>
                </a:solidFill>
              </a:rPr>
              <a:t>gridsearch</a:t>
            </a:r>
            <a:r>
              <a:rPr lang="en" dirty="0">
                <a:solidFill>
                  <a:srgbClr val="2A3990"/>
                </a:solidFill>
              </a:rPr>
              <a:t> cv for each of the models and then have compared the </a:t>
            </a:r>
            <a:r>
              <a:rPr lang="en" dirty="0" err="1">
                <a:solidFill>
                  <a:srgbClr val="2A3990"/>
                </a:solidFill>
              </a:rPr>
              <a:t>results.Again</a:t>
            </a:r>
            <a:r>
              <a:rPr lang="en" dirty="0">
                <a:solidFill>
                  <a:srgbClr val="2A3990"/>
                </a:solidFill>
              </a:rPr>
              <a:t> after training of our models we found out various parameters like accuracy,f1-score,etc and then plotted the relative importance of each feature according to our model and also plotted the </a:t>
            </a:r>
            <a:r>
              <a:rPr lang="en" dirty="0" err="1">
                <a:solidFill>
                  <a:srgbClr val="2A3990"/>
                </a:solidFill>
              </a:rPr>
              <a:t>dendogram</a:t>
            </a:r>
            <a:r>
              <a:rPr lang="en" dirty="0">
                <a:solidFill>
                  <a:srgbClr val="2A3990"/>
                </a:solidFill>
              </a:rPr>
              <a:t> to clearly see the correlation of the </a:t>
            </a:r>
            <a:r>
              <a:rPr lang="en" dirty="0" err="1">
                <a:solidFill>
                  <a:srgbClr val="2A3990"/>
                </a:solidFill>
              </a:rPr>
              <a:t>features.Then</a:t>
            </a:r>
            <a:r>
              <a:rPr lang="en" dirty="0">
                <a:solidFill>
                  <a:srgbClr val="2A3990"/>
                </a:solidFill>
              </a:rPr>
              <a:t> we again applied feature selection based on relative </a:t>
            </a:r>
            <a:r>
              <a:rPr lang="en" dirty="0" err="1">
                <a:solidFill>
                  <a:srgbClr val="2A3990"/>
                </a:solidFill>
              </a:rPr>
              <a:t>importances</a:t>
            </a:r>
            <a:r>
              <a:rPr lang="en" dirty="0">
                <a:solidFill>
                  <a:srgbClr val="2A3990"/>
                </a:solidFill>
              </a:rPr>
              <a:t> of the features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b33aa80bf_1_4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7b33aa80bf_1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50" dirty="0" err="1">
                <a:solidFill>
                  <a:schemeClr val="dk1"/>
                </a:solidFill>
              </a:rPr>
              <a:t>Whenver</a:t>
            </a:r>
            <a:r>
              <a:rPr lang="en" sz="1050" dirty="0">
                <a:solidFill>
                  <a:schemeClr val="dk1"/>
                </a:solidFill>
              </a:rPr>
              <a:t>  we  choose  different  machine  learning  models</a:t>
            </a:r>
            <a:endParaRPr sz="1050" dirty="0">
              <a:solidFill>
                <a:schemeClr val="dk1"/>
              </a:solidFill>
            </a:endParaRPr>
          </a:p>
          <a:p>
            <a:pPr marL="0" lvl="0" indent="0" algn="l" rtl="0">
              <a:spcBef>
                <a:spcPts val="0"/>
              </a:spcBef>
              <a:spcAft>
                <a:spcPts val="0"/>
              </a:spcAft>
              <a:buClr>
                <a:schemeClr val="dk1"/>
              </a:buClr>
              <a:buSzPts val="1100"/>
              <a:buFont typeface="Arial"/>
              <a:buNone/>
            </a:pPr>
            <a:r>
              <a:rPr lang="en" sz="1050" dirty="0">
                <a:solidFill>
                  <a:schemeClr val="dk1"/>
                </a:solidFill>
              </a:rPr>
              <a:t>for  carrying  out  training  and  testing,  there  is  always  a</a:t>
            </a:r>
            <a:endParaRPr sz="1050" dirty="0">
              <a:solidFill>
                <a:schemeClr val="dk1"/>
              </a:solidFill>
            </a:endParaRPr>
          </a:p>
          <a:p>
            <a:pPr marL="0" lvl="0" indent="0" algn="l" rtl="0">
              <a:spcBef>
                <a:spcPts val="0"/>
              </a:spcBef>
              <a:spcAft>
                <a:spcPts val="0"/>
              </a:spcAft>
              <a:buClr>
                <a:schemeClr val="dk1"/>
              </a:buClr>
              <a:buSzPts val="1100"/>
              <a:buFont typeface="Arial"/>
              <a:buNone/>
            </a:pPr>
            <a:r>
              <a:rPr lang="en" sz="1050" dirty="0">
                <a:solidFill>
                  <a:schemeClr val="dk1"/>
                </a:solidFill>
              </a:rPr>
              <a:t>tradeoff.  Some  models  offer  higher  prediction  accuracy</a:t>
            </a:r>
            <a:endParaRPr sz="1050" dirty="0">
              <a:solidFill>
                <a:schemeClr val="dk1"/>
              </a:solidFill>
            </a:endParaRPr>
          </a:p>
          <a:p>
            <a:pPr marL="0" lvl="0" indent="0" algn="l" rtl="0">
              <a:spcBef>
                <a:spcPts val="0"/>
              </a:spcBef>
              <a:spcAft>
                <a:spcPts val="0"/>
              </a:spcAft>
              <a:buClr>
                <a:schemeClr val="dk1"/>
              </a:buClr>
              <a:buSzPts val="1100"/>
              <a:buFont typeface="Arial"/>
              <a:buNone/>
            </a:pPr>
            <a:r>
              <a:rPr lang="en" sz="1050" dirty="0">
                <a:solidFill>
                  <a:schemeClr val="dk1"/>
                </a:solidFill>
              </a:rPr>
              <a:t>but  consume  higher  </a:t>
            </a:r>
            <a:r>
              <a:rPr lang="en" sz="1050" dirty="0" err="1">
                <a:solidFill>
                  <a:schemeClr val="dk1"/>
                </a:solidFill>
              </a:rPr>
              <a:t>computuational</a:t>
            </a:r>
            <a:r>
              <a:rPr lang="en" sz="1050" dirty="0">
                <a:solidFill>
                  <a:schemeClr val="dk1"/>
                </a:solidFill>
              </a:rPr>
              <a:t>  resources  whereas</a:t>
            </a:r>
            <a:endParaRPr sz="1050" dirty="0">
              <a:solidFill>
                <a:schemeClr val="dk1"/>
              </a:solidFill>
            </a:endParaRPr>
          </a:p>
          <a:p>
            <a:pPr marL="0" lvl="0" indent="0" algn="l" rtl="0">
              <a:spcBef>
                <a:spcPts val="0"/>
              </a:spcBef>
              <a:spcAft>
                <a:spcPts val="0"/>
              </a:spcAft>
              <a:buClr>
                <a:schemeClr val="dk1"/>
              </a:buClr>
              <a:buSzPts val="1100"/>
              <a:buFont typeface="Arial"/>
              <a:buNone/>
            </a:pPr>
            <a:r>
              <a:rPr lang="en" sz="1050" dirty="0">
                <a:solidFill>
                  <a:schemeClr val="dk1"/>
                </a:solidFill>
              </a:rPr>
              <a:t>some  models  give  lower  prediction  accuracy  but  at  a</a:t>
            </a:r>
            <a:endParaRPr sz="1050" dirty="0">
              <a:solidFill>
                <a:schemeClr val="dk1"/>
              </a:solidFill>
            </a:endParaRP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 sz="1050" dirty="0">
                <a:solidFill>
                  <a:schemeClr val="dk1"/>
                </a:solidFill>
              </a:rPr>
              <a:t>much lower time.</a:t>
            </a:r>
            <a:r>
              <a:rPr lang="en-IN" sz="1100" b="0" i="0" u="none" strike="noStrike" cap="none" dirty="0">
                <a:solidFill>
                  <a:srgbClr val="000000"/>
                </a:solidFill>
                <a:effectLst/>
                <a:latin typeface="Arial"/>
                <a:ea typeface="Arial"/>
                <a:cs typeface="Arial"/>
                <a:sym typeface="Arial"/>
              </a:rPr>
              <a:t> This concludes the conclusions we made from this experiment.</a:t>
            </a:r>
          </a:p>
          <a:p>
            <a:pPr marL="0" lvl="0" indent="0" algn="l" rtl="0">
              <a:spcBef>
                <a:spcPts val="0"/>
              </a:spcBef>
              <a:spcAft>
                <a:spcPts val="0"/>
              </a:spcAft>
              <a:buClr>
                <a:schemeClr val="dk1"/>
              </a:buClr>
              <a:buSzPts val="1100"/>
              <a:buFont typeface="Arial"/>
              <a:buNone/>
            </a:pPr>
            <a:endParaRPr sz="1050"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b33aa80bf_1_4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b33aa80bf_1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0" i="0" u="none" strike="noStrike" cap="none" dirty="0">
                <a:solidFill>
                  <a:srgbClr val="000000"/>
                </a:solidFill>
                <a:effectLst/>
                <a:latin typeface="Arial"/>
                <a:ea typeface="Arial"/>
                <a:cs typeface="Arial"/>
                <a:sym typeface="Arial"/>
              </a:rPr>
              <a:t>Finally, I will like to thank prof. Amit Sethi on the behalf of our team for presenting us with this opportunity. Through this project we could gain some knowledge regarding malware attacks and also learned the implementation of Machine learning models on a big data set.</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b33aa80bf_1_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b33aa80bf_1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Thankyou</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MICROSOFT MALWARE PREDICTION</a:t>
            </a:r>
            <a:endParaRPr sz="3533"/>
          </a:p>
        </p:txBody>
      </p:sp>
      <p:sp>
        <p:nvSpPr>
          <p:cNvPr id="86" name="Google Shape;86;p13"/>
          <p:cNvSpPr txBox="1">
            <a:spLocks noGrp="1"/>
          </p:cNvSpPr>
          <p:nvPr>
            <p:ph type="subTitle" idx="1"/>
          </p:nvPr>
        </p:nvSpPr>
        <p:spPr>
          <a:xfrm>
            <a:off x="5436225" y="3829900"/>
            <a:ext cx="3570900" cy="838800"/>
          </a:xfrm>
          <a:prstGeom prst="rect">
            <a:avLst/>
          </a:prstGeom>
        </p:spPr>
        <p:txBody>
          <a:bodyPr spcFirstLastPara="1" wrap="square" lIns="91425" tIns="91425" rIns="91425" bIns="91425" anchor="t" anchorCtr="0">
            <a:normAutofit/>
          </a:bodyPr>
          <a:lstStyle/>
          <a:p>
            <a:pPr marL="457200" lvl="0" indent="-361950" algn="l" rtl="0">
              <a:spcBef>
                <a:spcPts val="0"/>
              </a:spcBef>
              <a:spcAft>
                <a:spcPts val="0"/>
              </a:spcAft>
              <a:buSzPts val="2100"/>
              <a:buChar char="-"/>
            </a:pPr>
            <a:r>
              <a:rPr lang="en"/>
              <a:t>Aniket Ghosh</a:t>
            </a:r>
            <a:endParaRPr/>
          </a:p>
          <a:p>
            <a:pPr marL="457200" lvl="0" indent="-361950" algn="l" rtl="0">
              <a:spcBef>
                <a:spcPts val="0"/>
              </a:spcBef>
              <a:spcAft>
                <a:spcPts val="0"/>
              </a:spcAft>
              <a:buSzPts val="2100"/>
              <a:buChar char="-"/>
            </a:pPr>
            <a:r>
              <a:rPr lang="en"/>
              <a:t>Vinit Awale</a:t>
            </a:r>
            <a:endParaRPr/>
          </a:p>
        </p:txBody>
      </p:sp>
      <p:sp>
        <p:nvSpPr>
          <p:cNvPr id="87" name="Google Shape;87;p13"/>
          <p:cNvSpPr txBox="1">
            <a:spLocks noGrp="1"/>
          </p:cNvSpPr>
          <p:nvPr>
            <p:ph type="subTitle" idx="1"/>
          </p:nvPr>
        </p:nvSpPr>
        <p:spPr>
          <a:xfrm>
            <a:off x="915500" y="2614025"/>
            <a:ext cx="7775100" cy="701700"/>
          </a:xfrm>
          <a:prstGeom prst="rect">
            <a:avLst/>
          </a:prstGeom>
        </p:spPr>
        <p:txBody>
          <a:bodyPr spcFirstLastPara="1" wrap="square" lIns="91425" tIns="91425" rIns="91425" bIns="91425" anchor="t" anchorCtr="0">
            <a:normAutofit lnSpcReduction="20000"/>
          </a:bodyPr>
          <a:lstStyle/>
          <a:p>
            <a:pPr marL="0" lvl="0" indent="0" algn="ctr" rtl="0">
              <a:spcBef>
                <a:spcPts val="0"/>
              </a:spcBef>
              <a:spcAft>
                <a:spcPts val="0"/>
              </a:spcAft>
              <a:buNone/>
            </a:pPr>
            <a:r>
              <a:rPr lang="en"/>
              <a:t>EE 769: Introduction to Machine Learning</a:t>
            </a:r>
            <a:endParaRPr/>
          </a:p>
          <a:p>
            <a:pPr marL="0" lvl="0" indent="0" algn="ctr" rtl="0">
              <a:spcBef>
                <a:spcPts val="0"/>
              </a:spcBef>
              <a:spcAft>
                <a:spcPts val="0"/>
              </a:spcAft>
              <a:buNone/>
            </a:pPr>
            <a:r>
              <a:rPr lang="en"/>
              <a:t>Course Project</a:t>
            </a:r>
            <a:endParaRPr/>
          </a:p>
        </p:txBody>
      </p:sp>
      <p:pic>
        <p:nvPicPr>
          <p:cNvPr id="88" name="Google Shape;88;p13"/>
          <p:cNvPicPr preferRelativeResize="0"/>
          <p:nvPr/>
        </p:nvPicPr>
        <p:blipFill>
          <a:blip r:embed="rId3">
            <a:alphaModFix amt="17000"/>
          </a:blip>
          <a:stretch>
            <a:fillRect/>
          </a:stretch>
        </p:blipFill>
        <p:spPr>
          <a:xfrm>
            <a:off x="-43850" y="-26313"/>
            <a:ext cx="9231700" cy="5196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311700" y="410000"/>
            <a:ext cx="8520600" cy="5541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sz="2400"/>
              <a:t>INTRODUCTION</a:t>
            </a:r>
            <a:endParaRPr sz="2400"/>
          </a:p>
        </p:txBody>
      </p:sp>
      <p:sp>
        <p:nvSpPr>
          <p:cNvPr id="94" name="Google Shape;94;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ctr" anchorCtr="0">
            <a:normAutofit/>
          </a:bodyPr>
          <a:lstStyle/>
          <a:p>
            <a:pPr marL="457200" lvl="0" indent="-330200" algn="l" rtl="0">
              <a:spcBef>
                <a:spcPts val="0"/>
              </a:spcBef>
              <a:spcAft>
                <a:spcPts val="0"/>
              </a:spcAft>
              <a:buSzPts val="1600"/>
              <a:buChar char="●"/>
            </a:pPr>
            <a:r>
              <a:rPr lang="en" sz="1300"/>
              <a:t>Cyber security is of prime importance in today’s  Digital Age</a:t>
            </a:r>
            <a:endParaRPr sz="1300"/>
          </a:p>
          <a:p>
            <a:pPr marL="457200" lvl="0" indent="-330200" algn="l" rtl="0">
              <a:spcBef>
                <a:spcPts val="0"/>
              </a:spcBef>
              <a:spcAft>
                <a:spcPts val="0"/>
              </a:spcAft>
              <a:buSzPts val="1600"/>
              <a:buChar char="●"/>
            </a:pPr>
            <a:r>
              <a:rPr lang="en" sz="1300"/>
              <a:t>Market of cyber security is estimated to be around $165 </a:t>
            </a:r>
            <a:br>
              <a:rPr lang="en" sz="1300"/>
            </a:br>
            <a:r>
              <a:rPr lang="en" sz="1300"/>
              <a:t>billions in 2021</a:t>
            </a:r>
            <a:endParaRPr sz="1300"/>
          </a:p>
          <a:p>
            <a:pPr marL="457200" lvl="0" indent="-311150" algn="l" rtl="0">
              <a:spcBef>
                <a:spcPts val="0"/>
              </a:spcBef>
              <a:spcAft>
                <a:spcPts val="0"/>
              </a:spcAft>
              <a:buSzPts val="1300"/>
              <a:buChar char="●"/>
            </a:pPr>
            <a:r>
              <a:rPr lang="en" sz="1300"/>
              <a:t>We can save lot of money if we can beforehand detect the </a:t>
            </a:r>
            <a:br>
              <a:rPr lang="en" sz="1300"/>
            </a:br>
            <a:r>
              <a:rPr lang="en" sz="1300"/>
              <a:t>probability of a machine being hit by a malware</a:t>
            </a:r>
            <a:endParaRPr sz="1300"/>
          </a:p>
          <a:p>
            <a:pPr marL="457200" lvl="0" indent="-323850" algn="l" rtl="0">
              <a:lnSpc>
                <a:spcPct val="100000"/>
              </a:lnSpc>
              <a:spcBef>
                <a:spcPts val="0"/>
              </a:spcBef>
              <a:spcAft>
                <a:spcPts val="0"/>
              </a:spcAft>
              <a:buSzPts val="1500"/>
              <a:buChar char="●"/>
            </a:pPr>
            <a:r>
              <a:rPr lang="en" sz="1300"/>
              <a:t>We basically tried to apply various ML models on the given </a:t>
            </a:r>
            <a:endParaRPr sz="1300"/>
          </a:p>
          <a:p>
            <a:pPr marL="457200" lvl="0" indent="0" algn="l" rtl="0">
              <a:lnSpc>
                <a:spcPct val="100000"/>
              </a:lnSpc>
              <a:spcBef>
                <a:spcPts val="0"/>
              </a:spcBef>
              <a:spcAft>
                <a:spcPts val="0"/>
              </a:spcAft>
              <a:buNone/>
            </a:pPr>
            <a:r>
              <a:rPr lang="en" sz="1300"/>
              <a:t>dataset </a:t>
            </a:r>
            <a:endParaRPr sz="1300"/>
          </a:p>
          <a:p>
            <a:pPr marL="457200" lvl="0" indent="0" algn="l" rtl="0">
              <a:lnSpc>
                <a:spcPct val="100000"/>
              </a:lnSpc>
              <a:spcBef>
                <a:spcPts val="0"/>
              </a:spcBef>
              <a:spcAft>
                <a:spcPts val="0"/>
              </a:spcAft>
              <a:buNone/>
            </a:pPr>
            <a:endParaRPr sz="1300"/>
          </a:p>
        </p:txBody>
      </p:sp>
      <p:pic>
        <p:nvPicPr>
          <p:cNvPr id="95" name="Google Shape;95;p14"/>
          <p:cNvPicPr preferRelativeResize="0"/>
          <p:nvPr/>
        </p:nvPicPr>
        <p:blipFill>
          <a:blip r:embed="rId3">
            <a:alphaModFix/>
          </a:blip>
          <a:stretch>
            <a:fillRect/>
          </a:stretch>
        </p:blipFill>
        <p:spPr>
          <a:xfrm>
            <a:off x="5362750" y="1780738"/>
            <a:ext cx="3469550" cy="1954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CHALLENGES FACED IN THE PROJECT</a:t>
            </a:r>
            <a:endParaRPr/>
          </a:p>
        </p:txBody>
      </p:sp>
      <p:sp>
        <p:nvSpPr>
          <p:cNvPr id="101" name="Google Shape;101;p15"/>
          <p:cNvSpPr txBox="1">
            <a:spLocks noGrp="1"/>
          </p:cNvSpPr>
          <p:nvPr>
            <p:ph type="body" idx="1"/>
          </p:nvPr>
        </p:nvSpPr>
        <p:spPr>
          <a:xfrm>
            <a:off x="311700" y="1215750"/>
            <a:ext cx="8520600" cy="3339000"/>
          </a:xfrm>
          <a:prstGeom prst="rect">
            <a:avLst/>
          </a:prstGeom>
        </p:spPr>
        <p:txBody>
          <a:bodyPr spcFirstLastPara="1" wrap="square" lIns="91425" tIns="91425" rIns="91425" bIns="91425" anchor="ctr" anchorCtr="0">
            <a:normAutofit/>
          </a:bodyPr>
          <a:lstStyle/>
          <a:p>
            <a:pPr marL="457200" lvl="0" indent="-342900" algn="l" rtl="0">
              <a:lnSpc>
                <a:spcPct val="100000"/>
              </a:lnSpc>
              <a:spcBef>
                <a:spcPts val="0"/>
              </a:spcBef>
              <a:spcAft>
                <a:spcPts val="0"/>
              </a:spcAft>
              <a:buSzPts val="1800"/>
              <a:buChar char="●"/>
            </a:pPr>
            <a:r>
              <a:rPr lang="en"/>
              <a:t>The dataset which consisted data of nearly 9 million pc machines and it was too big</a:t>
            </a:r>
            <a:endParaRPr/>
          </a:p>
          <a:p>
            <a:pPr marL="457200" lvl="0" indent="-342900" algn="l" rtl="0">
              <a:lnSpc>
                <a:spcPct val="100000"/>
              </a:lnSpc>
              <a:spcBef>
                <a:spcPts val="0"/>
              </a:spcBef>
              <a:spcAft>
                <a:spcPts val="0"/>
              </a:spcAft>
              <a:buSzPts val="1800"/>
              <a:buChar char="●"/>
            </a:pPr>
            <a:r>
              <a:rPr lang="en"/>
              <a:t>Nearly 8 GB</a:t>
            </a:r>
            <a:endParaRPr/>
          </a:p>
          <a:p>
            <a:pPr marL="457200" lvl="0" indent="-342900" algn="l" rtl="0">
              <a:lnSpc>
                <a:spcPct val="100000"/>
              </a:lnSpc>
              <a:spcBef>
                <a:spcPts val="0"/>
              </a:spcBef>
              <a:spcAft>
                <a:spcPts val="0"/>
              </a:spcAft>
              <a:buSzPts val="1800"/>
              <a:buChar char="●"/>
            </a:pPr>
            <a:r>
              <a:rPr lang="en"/>
              <a:t>file which was even not opening on our pc</a:t>
            </a:r>
            <a:endParaRPr/>
          </a:p>
          <a:p>
            <a:pPr marL="457200" lvl="0" indent="-342900" algn="l" rtl="0">
              <a:lnSpc>
                <a:spcPct val="100000"/>
              </a:lnSpc>
              <a:spcBef>
                <a:spcPts val="0"/>
              </a:spcBef>
              <a:spcAft>
                <a:spcPts val="0"/>
              </a:spcAft>
              <a:buSzPts val="1800"/>
              <a:buChar char="●"/>
            </a:pPr>
            <a:r>
              <a:rPr lang="en"/>
              <a:t>Mount google drive on google colab and upload the file on google drive </a:t>
            </a:r>
            <a:endParaRPr/>
          </a:p>
          <a:p>
            <a:pPr marL="457200" lvl="0" indent="-342900" algn="l" rtl="0">
              <a:lnSpc>
                <a:spcPct val="100000"/>
              </a:lnSpc>
              <a:spcBef>
                <a:spcPts val="0"/>
              </a:spcBef>
              <a:spcAft>
                <a:spcPts val="0"/>
              </a:spcAft>
              <a:buSzPts val="1800"/>
              <a:buChar char="●"/>
            </a:pPr>
            <a:r>
              <a:rPr lang="en"/>
              <a:t>Due to this large dataset data loading was also taking much time for each cell</a:t>
            </a:r>
            <a:endParaRPr/>
          </a:p>
          <a:p>
            <a:pPr marL="457200" lvl="0" indent="-342900" algn="l" rtl="0">
              <a:lnSpc>
                <a:spcPct val="100000"/>
              </a:lnSpc>
              <a:spcBef>
                <a:spcPts val="0"/>
              </a:spcBef>
              <a:spcAft>
                <a:spcPts val="0"/>
              </a:spcAft>
              <a:buSzPts val="1800"/>
              <a:buChar char="●"/>
            </a:pPr>
            <a:r>
              <a:rPr lang="en"/>
              <a:t>Colab crashed several times due to memory constraints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body" idx="1"/>
          </p:nvPr>
        </p:nvSpPr>
        <p:spPr>
          <a:xfrm>
            <a:off x="309150" y="704400"/>
            <a:ext cx="8525700" cy="3874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07" name="Google Shape;107;p16"/>
          <p:cNvSpPr/>
          <p:nvPr/>
        </p:nvSpPr>
        <p:spPr>
          <a:xfrm>
            <a:off x="2694750" y="800050"/>
            <a:ext cx="3754500" cy="14043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solidFill>
                  <a:schemeClr val="lt1"/>
                </a:solidFill>
              </a:rPr>
              <a:t>Machine Learning Models Used</a:t>
            </a:r>
            <a:endParaRPr sz="2100" b="1">
              <a:solidFill>
                <a:schemeClr val="lt1"/>
              </a:solidFill>
            </a:endParaRPr>
          </a:p>
        </p:txBody>
      </p:sp>
      <p:cxnSp>
        <p:nvCxnSpPr>
          <p:cNvPr id="108" name="Google Shape;108;p16"/>
          <p:cNvCxnSpPr/>
          <p:nvPr/>
        </p:nvCxnSpPr>
        <p:spPr>
          <a:xfrm flipH="1">
            <a:off x="1723275" y="1935175"/>
            <a:ext cx="1434600" cy="1160100"/>
          </a:xfrm>
          <a:prstGeom prst="straightConnector1">
            <a:avLst/>
          </a:prstGeom>
          <a:noFill/>
          <a:ln w="9525" cap="flat" cmpd="sng">
            <a:solidFill>
              <a:schemeClr val="dk2"/>
            </a:solidFill>
            <a:prstDash val="solid"/>
            <a:round/>
            <a:headEnd type="none" w="med" len="med"/>
            <a:tailEnd type="triangle" w="med" len="med"/>
          </a:ln>
        </p:spPr>
      </p:cxnSp>
      <p:cxnSp>
        <p:nvCxnSpPr>
          <p:cNvPr id="109" name="Google Shape;109;p16"/>
          <p:cNvCxnSpPr/>
          <p:nvPr/>
        </p:nvCxnSpPr>
        <p:spPr>
          <a:xfrm flipH="1">
            <a:off x="3588300" y="2204350"/>
            <a:ext cx="455100" cy="1152900"/>
          </a:xfrm>
          <a:prstGeom prst="straightConnector1">
            <a:avLst/>
          </a:prstGeom>
          <a:noFill/>
          <a:ln w="9525" cap="flat" cmpd="sng">
            <a:solidFill>
              <a:schemeClr val="dk2"/>
            </a:solidFill>
            <a:prstDash val="solid"/>
            <a:round/>
            <a:headEnd type="none" w="med" len="med"/>
            <a:tailEnd type="triangle" w="med" len="med"/>
          </a:ln>
        </p:spPr>
      </p:cxnSp>
      <p:cxnSp>
        <p:nvCxnSpPr>
          <p:cNvPr id="110" name="Google Shape;110;p16"/>
          <p:cNvCxnSpPr/>
          <p:nvPr/>
        </p:nvCxnSpPr>
        <p:spPr>
          <a:xfrm>
            <a:off x="5108600" y="2195800"/>
            <a:ext cx="440100" cy="1170000"/>
          </a:xfrm>
          <a:prstGeom prst="straightConnector1">
            <a:avLst/>
          </a:prstGeom>
          <a:noFill/>
          <a:ln w="9525" cap="flat" cmpd="sng">
            <a:solidFill>
              <a:schemeClr val="dk2"/>
            </a:solidFill>
            <a:prstDash val="solid"/>
            <a:round/>
            <a:headEnd type="none" w="med" len="med"/>
            <a:tailEnd type="triangle" w="med" len="med"/>
          </a:ln>
        </p:spPr>
      </p:cxnSp>
      <p:cxnSp>
        <p:nvCxnSpPr>
          <p:cNvPr id="111" name="Google Shape;111;p16"/>
          <p:cNvCxnSpPr/>
          <p:nvPr/>
        </p:nvCxnSpPr>
        <p:spPr>
          <a:xfrm>
            <a:off x="5872866" y="2037595"/>
            <a:ext cx="1640700" cy="1068300"/>
          </a:xfrm>
          <a:prstGeom prst="straightConnector1">
            <a:avLst/>
          </a:prstGeom>
          <a:noFill/>
          <a:ln w="9525" cap="flat" cmpd="sng">
            <a:solidFill>
              <a:schemeClr val="dk2"/>
            </a:solidFill>
            <a:prstDash val="solid"/>
            <a:round/>
            <a:headEnd type="none" w="med" len="med"/>
            <a:tailEnd type="triangle" w="med" len="med"/>
          </a:ln>
        </p:spPr>
      </p:cxnSp>
      <p:sp>
        <p:nvSpPr>
          <p:cNvPr id="112" name="Google Shape;112;p16"/>
          <p:cNvSpPr/>
          <p:nvPr/>
        </p:nvSpPr>
        <p:spPr>
          <a:xfrm>
            <a:off x="549700" y="3105900"/>
            <a:ext cx="1640700" cy="7476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Logistic Regression</a:t>
            </a:r>
            <a:endParaRPr>
              <a:solidFill>
                <a:schemeClr val="lt1"/>
              </a:solidFill>
            </a:endParaRPr>
          </a:p>
        </p:txBody>
      </p:sp>
      <p:sp>
        <p:nvSpPr>
          <p:cNvPr id="113" name="Google Shape;113;p16"/>
          <p:cNvSpPr/>
          <p:nvPr/>
        </p:nvSpPr>
        <p:spPr>
          <a:xfrm>
            <a:off x="2608800" y="3342975"/>
            <a:ext cx="1434600" cy="7476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KNN</a:t>
            </a:r>
            <a:endParaRPr>
              <a:solidFill>
                <a:schemeClr val="lt1"/>
              </a:solidFill>
            </a:endParaRPr>
          </a:p>
        </p:txBody>
      </p:sp>
      <p:sp>
        <p:nvSpPr>
          <p:cNvPr id="114" name="Google Shape;114;p16"/>
          <p:cNvSpPr/>
          <p:nvPr/>
        </p:nvSpPr>
        <p:spPr>
          <a:xfrm>
            <a:off x="4939025" y="3342975"/>
            <a:ext cx="1434600" cy="7476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Random Forest</a:t>
            </a:r>
            <a:endParaRPr>
              <a:solidFill>
                <a:schemeClr val="lt1"/>
              </a:solidFill>
            </a:endParaRPr>
          </a:p>
        </p:txBody>
      </p:sp>
      <p:sp>
        <p:nvSpPr>
          <p:cNvPr id="115" name="Google Shape;115;p16"/>
          <p:cNvSpPr/>
          <p:nvPr/>
        </p:nvSpPr>
        <p:spPr>
          <a:xfrm>
            <a:off x="7067275" y="3105900"/>
            <a:ext cx="1640700" cy="7476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LGBM</a:t>
            </a:r>
            <a:endParaRPr>
              <a:solidFill>
                <a:schemeClr val="lt1"/>
              </a:solidFill>
            </a:endParaRPr>
          </a:p>
          <a:p>
            <a:pPr marL="0" lvl="0" indent="0" algn="ctr" rtl="0">
              <a:spcBef>
                <a:spcPts val="0"/>
              </a:spcBef>
              <a:spcAft>
                <a:spcPts val="0"/>
              </a:spcAft>
              <a:buNone/>
            </a:pPr>
            <a:r>
              <a:rPr lang="en" sz="900">
                <a:solidFill>
                  <a:schemeClr val="lt1"/>
                </a:solidFill>
              </a:rPr>
              <a:t>(Light Gradient Boosting Machine)</a:t>
            </a:r>
            <a:endParaRPr sz="9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PROCEDURE AND EXPERIMENTS</a:t>
            </a:r>
            <a:endParaRPr/>
          </a:p>
        </p:txBody>
      </p:sp>
      <p:sp>
        <p:nvSpPr>
          <p:cNvPr id="121" name="Google Shape;121;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77500" lnSpcReduction="20000"/>
          </a:bodyPr>
          <a:lstStyle/>
          <a:p>
            <a:pPr marL="457200" lvl="0" indent="-317182" algn="l" rtl="0">
              <a:spcBef>
                <a:spcPts val="0"/>
              </a:spcBef>
              <a:spcAft>
                <a:spcPts val="0"/>
              </a:spcAft>
              <a:buSzPct val="100000"/>
              <a:buChar char="●"/>
            </a:pPr>
            <a:r>
              <a:rPr lang="en"/>
              <a:t>Reducing memory requirements</a:t>
            </a:r>
            <a:endParaRPr/>
          </a:p>
          <a:p>
            <a:pPr marL="457200" lvl="0" indent="-317182" algn="l" rtl="0">
              <a:spcBef>
                <a:spcPts val="0"/>
              </a:spcBef>
              <a:spcAft>
                <a:spcPts val="0"/>
              </a:spcAft>
              <a:buSzPct val="100000"/>
              <a:buChar char="●"/>
            </a:pPr>
            <a:r>
              <a:rPr lang="en"/>
              <a:t>Initial Look at the Data</a:t>
            </a:r>
            <a:endParaRPr/>
          </a:p>
          <a:p>
            <a:pPr marL="457200" lvl="0" indent="-317182" algn="l" rtl="0">
              <a:spcBef>
                <a:spcPts val="0"/>
              </a:spcBef>
              <a:spcAft>
                <a:spcPts val="0"/>
              </a:spcAft>
              <a:buSzPct val="100000"/>
              <a:buChar char="●"/>
            </a:pPr>
            <a:r>
              <a:rPr lang="en"/>
              <a:t>Exploratory Data Analysis</a:t>
            </a:r>
            <a:endParaRPr/>
          </a:p>
          <a:p>
            <a:pPr marL="914400" lvl="1" indent="-297497" algn="l" rtl="0">
              <a:spcBef>
                <a:spcPts val="0"/>
              </a:spcBef>
              <a:spcAft>
                <a:spcPts val="0"/>
              </a:spcAft>
              <a:buSzPct val="100000"/>
              <a:buChar char="○"/>
            </a:pPr>
            <a:r>
              <a:rPr lang="en"/>
              <a:t>Removed features with a lot of missing features</a:t>
            </a:r>
            <a:endParaRPr/>
          </a:p>
          <a:p>
            <a:pPr marL="914400" lvl="1" indent="-297497" algn="l" rtl="0">
              <a:spcBef>
                <a:spcPts val="0"/>
              </a:spcBef>
              <a:spcAft>
                <a:spcPts val="0"/>
              </a:spcAft>
              <a:buSzPct val="100000"/>
              <a:buChar char="○"/>
            </a:pPr>
            <a:r>
              <a:rPr lang="en"/>
              <a:t>Removing the Skewed features</a:t>
            </a:r>
            <a:endParaRPr/>
          </a:p>
          <a:p>
            <a:pPr marL="914400" lvl="1" indent="-297497" algn="l" rtl="0">
              <a:spcBef>
                <a:spcPts val="0"/>
              </a:spcBef>
              <a:spcAft>
                <a:spcPts val="0"/>
              </a:spcAft>
              <a:buSzPct val="100000"/>
              <a:buChar char="○"/>
            </a:pPr>
            <a:r>
              <a:rPr lang="en"/>
              <a:t>Filling the missing values</a:t>
            </a:r>
            <a:endParaRPr/>
          </a:p>
          <a:p>
            <a:pPr marL="1371600" lvl="2" indent="-297497" algn="l" rtl="0">
              <a:spcBef>
                <a:spcPts val="0"/>
              </a:spcBef>
              <a:spcAft>
                <a:spcPts val="0"/>
              </a:spcAft>
              <a:buSzPct val="100000"/>
              <a:buChar char="■"/>
            </a:pPr>
            <a:r>
              <a:rPr lang="en"/>
              <a:t>Median for numeric data</a:t>
            </a:r>
            <a:endParaRPr/>
          </a:p>
          <a:p>
            <a:pPr marL="1371600" lvl="2" indent="-297497" algn="l" rtl="0">
              <a:spcBef>
                <a:spcPts val="0"/>
              </a:spcBef>
              <a:spcAft>
                <a:spcPts val="0"/>
              </a:spcAft>
              <a:buSzPct val="100000"/>
              <a:buChar char="■"/>
            </a:pPr>
            <a:r>
              <a:rPr lang="en"/>
              <a:t>One hot encoding for categorical data</a:t>
            </a:r>
            <a:endParaRPr/>
          </a:p>
          <a:p>
            <a:pPr marL="914400" lvl="1" indent="-297497" algn="l" rtl="0">
              <a:spcBef>
                <a:spcPts val="0"/>
              </a:spcBef>
              <a:spcAft>
                <a:spcPts val="0"/>
              </a:spcAft>
              <a:buSzPct val="100000"/>
              <a:buChar char="○"/>
            </a:pPr>
            <a:r>
              <a:rPr lang="en"/>
              <a:t>Elimination of highly correlated features</a:t>
            </a:r>
            <a:endParaRPr/>
          </a:p>
          <a:p>
            <a:pPr marL="457200" lvl="0" indent="-317182" algn="l" rtl="0">
              <a:spcBef>
                <a:spcPts val="0"/>
              </a:spcBef>
              <a:spcAft>
                <a:spcPts val="0"/>
              </a:spcAft>
              <a:buSzPct val="100000"/>
              <a:buChar char="●"/>
            </a:pPr>
            <a:r>
              <a:rPr lang="en"/>
              <a:t>Test-Train Split</a:t>
            </a:r>
            <a:endParaRPr/>
          </a:p>
          <a:p>
            <a:pPr marL="457200" lvl="0" indent="-317182" algn="l" rtl="0">
              <a:spcBef>
                <a:spcPts val="0"/>
              </a:spcBef>
              <a:spcAft>
                <a:spcPts val="0"/>
              </a:spcAft>
              <a:buSzPct val="100000"/>
              <a:buChar char="●"/>
            </a:pPr>
            <a:r>
              <a:rPr lang="en"/>
              <a:t>Training the model</a:t>
            </a:r>
            <a:endParaRPr/>
          </a:p>
          <a:p>
            <a:pPr marL="914400" lvl="1" indent="-297497" algn="l" rtl="0">
              <a:spcBef>
                <a:spcPts val="0"/>
              </a:spcBef>
              <a:spcAft>
                <a:spcPts val="0"/>
              </a:spcAft>
              <a:buSzPct val="100000"/>
              <a:buChar char="○"/>
            </a:pPr>
            <a:r>
              <a:rPr lang="en"/>
              <a:t>Logistic Regression</a:t>
            </a:r>
            <a:endParaRPr/>
          </a:p>
          <a:p>
            <a:pPr marL="914400" lvl="1" indent="-297497" algn="l" rtl="0">
              <a:spcBef>
                <a:spcPts val="0"/>
              </a:spcBef>
              <a:spcAft>
                <a:spcPts val="0"/>
              </a:spcAft>
              <a:buSzPct val="100000"/>
              <a:buChar char="○"/>
            </a:pPr>
            <a:r>
              <a:rPr lang="en"/>
              <a:t>KNN</a:t>
            </a:r>
            <a:endParaRPr/>
          </a:p>
          <a:p>
            <a:pPr marL="914400" lvl="1" indent="-297497" algn="l" rtl="0">
              <a:spcBef>
                <a:spcPts val="0"/>
              </a:spcBef>
              <a:spcAft>
                <a:spcPts val="0"/>
              </a:spcAft>
              <a:buSzPct val="100000"/>
              <a:buChar char="○"/>
            </a:pPr>
            <a:r>
              <a:rPr lang="en"/>
              <a:t>Random Forest Classifier</a:t>
            </a:r>
            <a:endParaRPr/>
          </a:p>
          <a:p>
            <a:pPr marL="457200" lvl="0" indent="-317182" algn="l" rtl="0">
              <a:spcBef>
                <a:spcPts val="0"/>
              </a:spcBef>
              <a:spcAft>
                <a:spcPts val="0"/>
              </a:spcAft>
              <a:buSzPct val="100000"/>
              <a:buChar char="●"/>
            </a:pPr>
            <a:r>
              <a:rPr lang="en"/>
              <a:t>Hyperparameter Tuning</a:t>
            </a:r>
            <a:endParaRPr/>
          </a:p>
          <a:p>
            <a:pPr marL="457200" lvl="0" indent="-317182" algn="l" rtl="0">
              <a:spcBef>
                <a:spcPts val="0"/>
              </a:spcBef>
              <a:spcAft>
                <a:spcPts val="0"/>
              </a:spcAft>
              <a:buSzPct val="100000"/>
              <a:buChar char="●"/>
            </a:pPr>
            <a:r>
              <a:rPr lang="en"/>
              <a:t>Feature Engineering and Training Model with important features</a:t>
            </a:r>
            <a:endParaRPr/>
          </a:p>
          <a:p>
            <a:pPr marL="457200" lvl="0" indent="-317182" algn="l" rtl="0">
              <a:spcBef>
                <a:spcPts val="0"/>
              </a:spcBef>
              <a:spcAft>
                <a:spcPts val="0"/>
              </a:spcAft>
              <a:buSzPct val="100000"/>
              <a:buChar char="●"/>
            </a:pPr>
            <a:r>
              <a:rPr lang="en"/>
              <a:t>Using LGBM for making predictions	</a:t>
            </a:r>
            <a:endParaRPr/>
          </a:p>
        </p:txBody>
      </p:sp>
      <p:pic>
        <p:nvPicPr>
          <p:cNvPr id="122" name="Google Shape;122;p17"/>
          <p:cNvPicPr preferRelativeResize="0"/>
          <p:nvPr/>
        </p:nvPicPr>
        <p:blipFill rotWithShape="1">
          <a:blip r:embed="rId3">
            <a:alphaModFix/>
          </a:blip>
          <a:srcRect b="15540"/>
          <a:stretch/>
        </p:blipFill>
        <p:spPr>
          <a:xfrm>
            <a:off x="5113500" y="1116725"/>
            <a:ext cx="3718800" cy="2464500"/>
          </a:xfrm>
          <a:prstGeom prst="ellipse">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CONCLUSIONS</a:t>
            </a:r>
            <a:endParaRPr/>
          </a:p>
        </p:txBody>
      </p:sp>
      <p:sp>
        <p:nvSpPr>
          <p:cNvPr id="128" name="Google Shape;128;p18"/>
          <p:cNvSpPr txBox="1">
            <a:spLocks noGrp="1"/>
          </p:cNvSpPr>
          <p:nvPr>
            <p:ph type="body" idx="1"/>
          </p:nvPr>
        </p:nvSpPr>
        <p:spPr>
          <a:xfrm>
            <a:off x="311700" y="1111025"/>
            <a:ext cx="8520600" cy="357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sz="2000"/>
          </a:p>
          <a:p>
            <a:pPr marL="457200" lvl="0" indent="-317500" algn="l" rtl="0">
              <a:lnSpc>
                <a:spcPct val="100000"/>
              </a:lnSpc>
              <a:spcBef>
                <a:spcPts val="1200"/>
              </a:spcBef>
              <a:spcAft>
                <a:spcPts val="0"/>
              </a:spcAft>
              <a:buSzPts val="1400"/>
              <a:buChar char="●"/>
            </a:pPr>
            <a:r>
              <a:rPr lang="en" sz="1400">
                <a:solidFill>
                  <a:srgbClr val="000000"/>
                </a:solidFill>
                <a:highlight>
                  <a:schemeClr val="lt1"/>
                </a:highlight>
                <a:latin typeface="Arial"/>
                <a:ea typeface="Arial"/>
                <a:cs typeface="Arial"/>
                <a:sym typeface="Arial"/>
              </a:rPr>
              <a:t>We obtained a prediction accuracy of 63</a:t>
            </a:r>
            <a:r>
              <a:rPr lang="en" sz="1400">
                <a:solidFill>
                  <a:srgbClr val="000000"/>
                </a:solidFill>
                <a:highlight>
                  <a:schemeClr val="lt1"/>
                </a:highlight>
                <a:latin typeface="Courier New"/>
                <a:ea typeface="Courier New"/>
                <a:cs typeface="Courier New"/>
                <a:sym typeface="Courier New"/>
              </a:rPr>
              <a:t>.</a:t>
            </a:r>
            <a:r>
              <a:rPr lang="en" sz="1400">
                <a:solidFill>
                  <a:srgbClr val="000000"/>
                </a:solidFill>
                <a:highlight>
                  <a:schemeClr val="lt1"/>
                </a:highlight>
                <a:latin typeface="Arial"/>
                <a:ea typeface="Arial"/>
                <a:cs typeface="Arial"/>
                <a:sym typeface="Arial"/>
              </a:rPr>
              <a:t>15% in making predictions</a:t>
            </a:r>
            <a:endParaRPr sz="1400">
              <a:solidFill>
                <a:srgbClr val="000000"/>
              </a:solidFill>
              <a:highlight>
                <a:schemeClr val="lt1"/>
              </a:highlight>
              <a:latin typeface="Arial"/>
              <a:ea typeface="Arial"/>
              <a:cs typeface="Arial"/>
              <a:sym typeface="Arial"/>
            </a:endParaRPr>
          </a:p>
          <a:p>
            <a:pPr marL="457200" lvl="0" indent="-317500" algn="l" rtl="0">
              <a:lnSpc>
                <a:spcPct val="100000"/>
              </a:lnSpc>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Concluded that the feature AVSig Version is the most important feature in making predictions</a:t>
            </a:r>
            <a:endParaRPr sz="1400">
              <a:solidFill>
                <a:srgbClr val="000000"/>
              </a:solidFill>
              <a:highlight>
                <a:schemeClr val="lt1"/>
              </a:highlight>
              <a:latin typeface="Arial"/>
              <a:ea typeface="Arial"/>
              <a:cs typeface="Arial"/>
              <a:sym typeface="Arial"/>
            </a:endParaRPr>
          </a:p>
        </p:txBody>
      </p:sp>
      <p:graphicFrame>
        <p:nvGraphicFramePr>
          <p:cNvPr id="129" name="Google Shape;129;p18"/>
          <p:cNvGraphicFramePr/>
          <p:nvPr>
            <p:extLst>
              <p:ext uri="{D42A27DB-BD31-4B8C-83A1-F6EECF244321}">
                <p14:modId xmlns:p14="http://schemas.microsoft.com/office/powerpoint/2010/main" val="1932702416"/>
              </p:ext>
            </p:extLst>
          </p:nvPr>
        </p:nvGraphicFramePr>
        <p:xfrm>
          <a:off x="2086163" y="1392425"/>
          <a:ext cx="4718250" cy="1885505"/>
        </p:xfrm>
        <a:graphic>
          <a:graphicData uri="http://schemas.openxmlformats.org/drawingml/2006/table">
            <a:tbl>
              <a:tblPr>
                <a:noFill/>
                <a:tableStyleId>{07BF1C54-0744-4465-B821-8E94C02849BE}</a:tableStyleId>
              </a:tblPr>
              <a:tblGrid>
                <a:gridCol w="1572750">
                  <a:extLst>
                    <a:ext uri="{9D8B030D-6E8A-4147-A177-3AD203B41FA5}">
                      <a16:colId xmlns:a16="http://schemas.microsoft.com/office/drawing/2014/main" val="20000"/>
                    </a:ext>
                  </a:extLst>
                </a:gridCol>
                <a:gridCol w="1572750">
                  <a:extLst>
                    <a:ext uri="{9D8B030D-6E8A-4147-A177-3AD203B41FA5}">
                      <a16:colId xmlns:a16="http://schemas.microsoft.com/office/drawing/2014/main" val="20001"/>
                    </a:ext>
                  </a:extLst>
                </a:gridCol>
                <a:gridCol w="1572750">
                  <a:extLst>
                    <a:ext uri="{9D8B030D-6E8A-4147-A177-3AD203B41FA5}">
                      <a16:colId xmlns:a16="http://schemas.microsoft.com/office/drawing/2014/main" val="20002"/>
                    </a:ext>
                  </a:extLst>
                </a:gridCol>
              </a:tblGrid>
              <a:tr h="666425">
                <a:tc>
                  <a:txBody>
                    <a:bodyPr/>
                    <a:lstStyle/>
                    <a:p>
                      <a:pPr marL="0" lvl="0" indent="0" algn="ctr" rtl="0">
                        <a:spcBef>
                          <a:spcPts val="0"/>
                        </a:spcBef>
                        <a:spcAft>
                          <a:spcPts val="0"/>
                        </a:spcAft>
                        <a:buNone/>
                      </a:pPr>
                      <a:r>
                        <a:rPr lang="en" sz="1500"/>
                        <a:t>Model </a:t>
                      </a:r>
                      <a:endParaRPr sz="1500"/>
                    </a:p>
                  </a:txBody>
                  <a:tcPr marL="91425" marR="91425" marT="91425" marB="91425"/>
                </a:tc>
                <a:tc>
                  <a:txBody>
                    <a:bodyPr/>
                    <a:lstStyle/>
                    <a:p>
                      <a:pPr marL="0" lvl="0" indent="0" algn="ctr" rtl="0">
                        <a:spcBef>
                          <a:spcPts val="0"/>
                        </a:spcBef>
                        <a:spcAft>
                          <a:spcPts val="0"/>
                        </a:spcAft>
                        <a:buNone/>
                      </a:pPr>
                      <a:r>
                        <a:rPr lang="en" sz="1500"/>
                        <a:t>Runtime</a:t>
                      </a:r>
                      <a:endParaRPr sz="1500"/>
                    </a:p>
                  </a:txBody>
                  <a:tcPr marL="91425" marR="91425" marT="91425" marB="91425"/>
                </a:tc>
                <a:tc>
                  <a:txBody>
                    <a:bodyPr/>
                    <a:lstStyle/>
                    <a:p>
                      <a:pPr marL="0" lvl="0" indent="0" algn="ctr" rtl="0">
                        <a:spcBef>
                          <a:spcPts val="0"/>
                        </a:spcBef>
                        <a:spcAft>
                          <a:spcPts val="0"/>
                        </a:spcAft>
                        <a:buNone/>
                      </a:pPr>
                      <a:r>
                        <a:rPr lang="en"/>
                        <a:t>Prediction Accuracy</a:t>
                      </a:r>
                      <a:endParaRPr/>
                    </a:p>
                  </a:txBody>
                  <a:tcPr marL="91425" marR="91425" marT="91425" marB="91425"/>
                </a:tc>
                <a:extLst>
                  <a:ext uri="{0D108BD9-81ED-4DB2-BD59-A6C34878D82A}">
                    <a16:rowId xmlns:a16="http://schemas.microsoft.com/office/drawing/2014/main" val="10000"/>
                  </a:ext>
                </a:extLst>
              </a:tr>
              <a:tr h="299875">
                <a:tc>
                  <a:txBody>
                    <a:bodyPr/>
                    <a:lstStyle/>
                    <a:p>
                      <a:pPr marL="0" lvl="0" indent="0" algn="ctr" rtl="0">
                        <a:spcBef>
                          <a:spcPts val="0"/>
                        </a:spcBef>
                        <a:spcAft>
                          <a:spcPts val="0"/>
                        </a:spcAft>
                        <a:buNone/>
                      </a:pPr>
                      <a:r>
                        <a:rPr lang="en" sz="800"/>
                        <a:t>LOGISTIC REGRESSION</a:t>
                      </a:r>
                      <a:endParaRPr sz="800"/>
                    </a:p>
                  </a:txBody>
                  <a:tcPr marL="91425" marR="91425" marT="91425" marB="91425"/>
                </a:tc>
                <a:tc>
                  <a:txBody>
                    <a:bodyPr/>
                    <a:lstStyle/>
                    <a:p>
                      <a:pPr marL="0" lvl="0" indent="0" algn="ctr" rtl="0">
                        <a:spcBef>
                          <a:spcPts val="0"/>
                        </a:spcBef>
                        <a:spcAft>
                          <a:spcPts val="0"/>
                        </a:spcAft>
                        <a:buNone/>
                      </a:pPr>
                      <a:r>
                        <a:rPr lang="en-US" sz="800" dirty="0"/>
                        <a:t>72.3us</a:t>
                      </a:r>
                      <a:endParaRPr sz="800" dirty="0"/>
                    </a:p>
                  </a:txBody>
                  <a:tcPr marL="91425" marR="91425" marT="91425" marB="91425"/>
                </a:tc>
                <a:tc>
                  <a:txBody>
                    <a:bodyPr/>
                    <a:lstStyle/>
                    <a:p>
                      <a:pPr marL="0" lvl="0" indent="0" algn="ctr" rtl="0">
                        <a:spcBef>
                          <a:spcPts val="0"/>
                        </a:spcBef>
                        <a:spcAft>
                          <a:spcPts val="0"/>
                        </a:spcAft>
                        <a:buNone/>
                      </a:pPr>
                      <a:r>
                        <a:rPr lang="en-US" sz="800" dirty="0"/>
                        <a:t>52.25%</a:t>
                      </a:r>
                      <a:endParaRPr sz="800" dirty="0"/>
                    </a:p>
                  </a:txBody>
                  <a:tcPr marL="91425" marR="91425" marT="91425" marB="91425"/>
                </a:tc>
                <a:extLst>
                  <a:ext uri="{0D108BD9-81ED-4DB2-BD59-A6C34878D82A}">
                    <a16:rowId xmlns:a16="http://schemas.microsoft.com/office/drawing/2014/main" val="10001"/>
                  </a:ext>
                </a:extLst>
              </a:tr>
              <a:tr h="299875">
                <a:tc>
                  <a:txBody>
                    <a:bodyPr/>
                    <a:lstStyle/>
                    <a:p>
                      <a:pPr marL="0" lvl="0" indent="0" algn="ctr" rtl="0">
                        <a:spcBef>
                          <a:spcPts val="0"/>
                        </a:spcBef>
                        <a:spcAft>
                          <a:spcPts val="0"/>
                        </a:spcAft>
                        <a:buNone/>
                      </a:pPr>
                      <a:r>
                        <a:rPr lang="en" sz="800"/>
                        <a:t>KNN</a:t>
                      </a:r>
                      <a:endParaRPr sz="800"/>
                    </a:p>
                  </a:txBody>
                  <a:tcPr marL="91425" marR="91425" marT="91425" marB="91425"/>
                </a:tc>
                <a:tc>
                  <a:txBody>
                    <a:bodyPr/>
                    <a:lstStyle/>
                    <a:p>
                      <a:pPr marL="0" lvl="0" indent="0" algn="ctr" rtl="0">
                        <a:spcBef>
                          <a:spcPts val="0"/>
                        </a:spcBef>
                        <a:spcAft>
                          <a:spcPts val="0"/>
                        </a:spcAft>
                        <a:buNone/>
                      </a:pPr>
                      <a:r>
                        <a:rPr lang="en-US" sz="800" dirty="0"/>
                        <a:t>276us</a:t>
                      </a:r>
                      <a:endParaRPr sz="800" dirty="0"/>
                    </a:p>
                  </a:txBody>
                  <a:tcPr marL="91425" marR="91425" marT="91425" marB="91425"/>
                </a:tc>
                <a:tc>
                  <a:txBody>
                    <a:bodyPr/>
                    <a:lstStyle/>
                    <a:p>
                      <a:pPr marL="0" lvl="0" indent="0" algn="ctr" rtl="0">
                        <a:spcBef>
                          <a:spcPts val="0"/>
                        </a:spcBef>
                        <a:spcAft>
                          <a:spcPts val="0"/>
                        </a:spcAft>
                        <a:buNone/>
                      </a:pPr>
                      <a:r>
                        <a:rPr lang="en-US" sz="800" dirty="0"/>
                        <a:t>53.75%</a:t>
                      </a:r>
                      <a:endParaRPr sz="800" dirty="0"/>
                    </a:p>
                  </a:txBody>
                  <a:tcPr marL="91425" marR="91425" marT="91425" marB="91425"/>
                </a:tc>
                <a:extLst>
                  <a:ext uri="{0D108BD9-81ED-4DB2-BD59-A6C34878D82A}">
                    <a16:rowId xmlns:a16="http://schemas.microsoft.com/office/drawing/2014/main" val="10002"/>
                  </a:ext>
                </a:extLst>
              </a:tr>
              <a:tr h="299875">
                <a:tc>
                  <a:txBody>
                    <a:bodyPr/>
                    <a:lstStyle/>
                    <a:p>
                      <a:pPr marL="0" lvl="0" indent="0" algn="ctr" rtl="0">
                        <a:spcBef>
                          <a:spcPts val="0"/>
                        </a:spcBef>
                        <a:spcAft>
                          <a:spcPts val="0"/>
                        </a:spcAft>
                        <a:buNone/>
                      </a:pPr>
                      <a:r>
                        <a:rPr lang="en" sz="800"/>
                        <a:t>RANDOM FOREST </a:t>
                      </a:r>
                      <a:endParaRPr sz="800"/>
                    </a:p>
                  </a:txBody>
                  <a:tcPr marL="91425" marR="91425" marT="91425" marB="91425"/>
                </a:tc>
                <a:tc>
                  <a:txBody>
                    <a:bodyPr/>
                    <a:lstStyle/>
                    <a:p>
                      <a:pPr marL="0" lvl="0" indent="0" algn="ctr" rtl="0">
                        <a:spcBef>
                          <a:spcPts val="0"/>
                        </a:spcBef>
                        <a:spcAft>
                          <a:spcPts val="0"/>
                        </a:spcAft>
                        <a:buNone/>
                      </a:pPr>
                      <a:r>
                        <a:rPr lang="en-US" sz="800" dirty="0"/>
                        <a:t>2.83s</a:t>
                      </a:r>
                      <a:endParaRPr sz="800" dirty="0"/>
                    </a:p>
                  </a:txBody>
                  <a:tcPr marL="91425" marR="91425" marT="91425" marB="91425"/>
                </a:tc>
                <a:tc>
                  <a:txBody>
                    <a:bodyPr/>
                    <a:lstStyle/>
                    <a:p>
                      <a:pPr marL="0" lvl="0" indent="0" algn="ctr" rtl="0">
                        <a:spcBef>
                          <a:spcPts val="0"/>
                        </a:spcBef>
                        <a:spcAft>
                          <a:spcPts val="0"/>
                        </a:spcAft>
                        <a:buNone/>
                      </a:pPr>
                      <a:r>
                        <a:rPr lang="en-US" sz="800" dirty="0"/>
                        <a:t>63.15</a:t>
                      </a:r>
                      <a:endParaRPr sz="800" dirty="0"/>
                    </a:p>
                  </a:txBody>
                  <a:tcPr marL="91425" marR="91425" marT="91425" marB="91425"/>
                </a:tc>
                <a:extLst>
                  <a:ext uri="{0D108BD9-81ED-4DB2-BD59-A6C34878D82A}">
                    <a16:rowId xmlns:a16="http://schemas.microsoft.com/office/drawing/2014/main" val="10003"/>
                  </a:ext>
                </a:extLst>
              </a:tr>
              <a:tr h="299875">
                <a:tc>
                  <a:txBody>
                    <a:bodyPr/>
                    <a:lstStyle/>
                    <a:p>
                      <a:pPr marL="0" lvl="0" indent="0" algn="ctr" rtl="0">
                        <a:spcBef>
                          <a:spcPts val="0"/>
                        </a:spcBef>
                        <a:spcAft>
                          <a:spcPts val="0"/>
                        </a:spcAft>
                        <a:buNone/>
                      </a:pPr>
                      <a:r>
                        <a:rPr lang="en" sz="800"/>
                        <a:t>LGBM</a:t>
                      </a:r>
                      <a:endParaRPr sz="800"/>
                    </a:p>
                  </a:txBody>
                  <a:tcPr marL="91425" marR="91425" marT="91425" marB="91425"/>
                </a:tc>
                <a:tc>
                  <a:txBody>
                    <a:bodyPr/>
                    <a:lstStyle/>
                    <a:p>
                      <a:pPr marL="0" lvl="0" indent="0" algn="ctr" rtl="0">
                        <a:spcBef>
                          <a:spcPts val="0"/>
                        </a:spcBef>
                        <a:spcAft>
                          <a:spcPts val="0"/>
                        </a:spcAft>
                        <a:buNone/>
                      </a:pPr>
                      <a:r>
                        <a:rPr lang="en-US" sz="800" dirty="0"/>
                        <a:t>468us</a:t>
                      </a:r>
                      <a:endParaRPr sz="800" dirty="0"/>
                    </a:p>
                  </a:txBody>
                  <a:tcPr marL="91425" marR="91425" marT="91425" marB="91425"/>
                </a:tc>
                <a:tc>
                  <a:txBody>
                    <a:bodyPr/>
                    <a:lstStyle/>
                    <a:p>
                      <a:pPr marL="0" lvl="0" indent="0" algn="ctr" rtl="0">
                        <a:spcBef>
                          <a:spcPts val="0"/>
                        </a:spcBef>
                        <a:spcAft>
                          <a:spcPts val="0"/>
                        </a:spcAft>
                        <a:buNone/>
                      </a:pPr>
                      <a:r>
                        <a:rPr lang="en-US" sz="800" dirty="0"/>
                        <a:t>60.55</a:t>
                      </a:r>
                      <a:endParaRPr sz="800" dirty="0"/>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460950" y="1174222"/>
            <a:ext cx="8222100" cy="838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ACKNOWLEDGEMENTS</a:t>
            </a:r>
            <a:endParaRPr/>
          </a:p>
        </p:txBody>
      </p:sp>
      <p:pic>
        <p:nvPicPr>
          <p:cNvPr id="135" name="Google Shape;135;p19"/>
          <p:cNvPicPr preferRelativeResize="0"/>
          <p:nvPr/>
        </p:nvPicPr>
        <p:blipFill rotWithShape="1">
          <a:blip r:embed="rId3">
            <a:alphaModFix/>
          </a:blip>
          <a:srcRect l="28558" r="26396"/>
          <a:stretch/>
        </p:blipFill>
        <p:spPr>
          <a:xfrm>
            <a:off x="3868625" y="2473150"/>
            <a:ext cx="1406751" cy="211652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THE END</a:t>
            </a: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1196</Words>
  <Application>Microsoft Macintosh PowerPoint</Application>
  <PresentationFormat>On-screen Show (16:9)</PresentationFormat>
  <Paragraphs>109</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Courier New</vt:lpstr>
      <vt:lpstr>Roboto</vt:lpstr>
      <vt:lpstr>Arial</vt:lpstr>
      <vt:lpstr>Geometric</vt:lpstr>
      <vt:lpstr>MICROSOFT MALWARE PREDICTION</vt:lpstr>
      <vt:lpstr>INTRODUCTION</vt:lpstr>
      <vt:lpstr>CHALLENGES FACED IN THE PROJECT</vt:lpstr>
      <vt:lpstr>PowerPoint Presentation</vt:lpstr>
      <vt:lpstr>PROCEDURE AND EXPERIMENTS</vt:lpstr>
      <vt:lpstr>CONCLUSIONS</vt:lpstr>
      <vt:lpstr>ACKNOWLEDGEMENTS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MALWARE PREDICTION</dc:title>
  <cp:lastModifiedBy>Microsoft Office User</cp:lastModifiedBy>
  <cp:revision>4</cp:revision>
  <dcterms:modified xsi:type="dcterms:W3CDTF">2021-05-17T22:37:30Z</dcterms:modified>
</cp:coreProperties>
</file>