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6"/>
  </p:notesMasterIdLst>
  <p:sldIdLst>
    <p:sldId id="256" r:id="rId5"/>
    <p:sldId id="257" r:id="rId6"/>
    <p:sldId id="264" r:id="rId7"/>
    <p:sldId id="258" r:id="rId8"/>
    <p:sldId id="266" r:id="rId9"/>
    <p:sldId id="262" r:id="rId10"/>
    <p:sldId id="261" r:id="rId11"/>
    <p:sldId id="259" r:id="rId12"/>
    <p:sldId id="260" r:id="rId13"/>
    <p:sldId id="265"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6DC9ECD-23BC-4EAA-858B-CAF983BA92AD}" type="datetime1">
              <a:rPr lang="en-US" smtClean="0"/>
              <a:t>12/17/2019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dirty="0"/>
              <a:t>Voice Coin - Build For Digital India</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638834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1DCA3-4DAF-4091-81A5-A26205F796EC}" type="datetime1">
              <a:rPr lang="en-US" smtClean="0"/>
              <a:t>12/17/2019</a:t>
            </a:fld>
            <a:endParaRPr lang="en-US" dirty="0"/>
          </a:p>
        </p:txBody>
      </p:sp>
      <p:sp>
        <p:nvSpPr>
          <p:cNvPr id="5" name="Footer Placeholder 4"/>
          <p:cNvSpPr>
            <a:spLocks noGrp="1"/>
          </p:cNvSpPr>
          <p:nvPr>
            <p:ph type="ftr" sz="quarter" idx="11"/>
          </p:nvPr>
        </p:nvSpPr>
        <p:spPr/>
        <p:txBody>
          <a:bodyPr/>
          <a:lstStyle/>
          <a:p>
            <a:r>
              <a:rPr lang="en-US" dirty="0"/>
              <a:t>Voice Coin - Build For Digital India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42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F2ABB-3057-4E4D-AB12-9047C66BC8A2}" type="datetime1">
              <a:rPr lang="en-US" smtClean="0"/>
              <a:t>12/17/2019</a:t>
            </a:fld>
            <a:endParaRPr lang="en-US" dirty="0"/>
          </a:p>
        </p:txBody>
      </p:sp>
      <p:sp>
        <p:nvSpPr>
          <p:cNvPr id="5" name="Footer Placeholder 4"/>
          <p:cNvSpPr>
            <a:spLocks noGrp="1"/>
          </p:cNvSpPr>
          <p:nvPr>
            <p:ph type="ftr" sz="quarter" idx="11"/>
          </p:nvPr>
        </p:nvSpPr>
        <p:spPr/>
        <p:txBody>
          <a:bodyPr/>
          <a:lstStyle/>
          <a:p>
            <a:r>
              <a:rPr lang="en-US" dirty="0"/>
              <a:t>Voice Coin - Build For Digital India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91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F8DC9-954F-4281-803E-823CDF514298}" type="datetime1">
              <a:rPr lang="en-US" smtClean="0"/>
              <a:t>12/17/2019</a:t>
            </a:fld>
            <a:endParaRPr lang="en-US" dirty="0"/>
          </a:p>
        </p:txBody>
      </p:sp>
      <p:sp>
        <p:nvSpPr>
          <p:cNvPr id="5" name="Footer Placeholder 4"/>
          <p:cNvSpPr>
            <a:spLocks noGrp="1"/>
          </p:cNvSpPr>
          <p:nvPr>
            <p:ph type="ftr" sz="quarter" idx="11"/>
          </p:nvPr>
        </p:nvSpPr>
        <p:spPr/>
        <p:txBody>
          <a:bodyPr/>
          <a:lstStyle/>
          <a:p>
            <a:r>
              <a:rPr lang="en-US" dirty="0"/>
              <a:t>Voice Coin - Build For Digital India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845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6928C36-F840-4115-B7D4-24078E30FE23}" type="datetime1">
              <a:rPr lang="en-US" smtClean="0"/>
              <a:t>12/17/2019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dirty="0"/>
              <a:t>Voice Coin - Build For Digital India</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15136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C76E0-6E85-4299-A9E0-4058E1F43756}" type="datetime1">
              <a:rPr lang="en-US" smtClean="0"/>
              <a:t>12/17/2019</a:t>
            </a:fld>
            <a:endParaRPr lang="en-US" dirty="0"/>
          </a:p>
        </p:txBody>
      </p:sp>
      <p:sp>
        <p:nvSpPr>
          <p:cNvPr id="6" name="Footer Placeholder 5"/>
          <p:cNvSpPr>
            <a:spLocks noGrp="1"/>
          </p:cNvSpPr>
          <p:nvPr>
            <p:ph type="ftr" sz="quarter" idx="11"/>
          </p:nvPr>
        </p:nvSpPr>
        <p:spPr/>
        <p:txBody>
          <a:bodyPr/>
          <a:lstStyle/>
          <a:p>
            <a:r>
              <a:rPr lang="en-US" dirty="0"/>
              <a:t>Voice Coin - Build For Digital India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358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8DE72-6364-44F6-BE59-9C82D5B00F36}" type="datetime1">
              <a:rPr lang="en-US" smtClean="0"/>
              <a:t>12/17/2019</a:t>
            </a:fld>
            <a:endParaRPr lang="en-US" dirty="0"/>
          </a:p>
        </p:txBody>
      </p:sp>
      <p:sp>
        <p:nvSpPr>
          <p:cNvPr id="8" name="Footer Placeholder 7"/>
          <p:cNvSpPr>
            <a:spLocks noGrp="1"/>
          </p:cNvSpPr>
          <p:nvPr>
            <p:ph type="ftr" sz="quarter" idx="11"/>
          </p:nvPr>
        </p:nvSpPr>
        <p:spPr/>
        <p:txBody>
          <a:bodyPr/>
          <a:lstStyle/>
          <a:p>
            <a:r>
              <a:rPr lang="en-US" dirty="0"/>
              <a:t>Voice Coin - Build For Digital India</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31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E8A208-97B9-4DF8-8F1F-39C166059DC4}" type="datetime1">
              <a:rPr lang="en-US" smtClean="0"/>
              <a:t>12/17/2019</a:t>
            </a:fld>
            <a:endParaRPr lang="en-US" dirty="0"/>
          </a:p>
        </p:txBody>
      </p:sp>
      <p:sp>
        <p:nvSpPr>
          <p:cNvPr id="4" name="Footer Placeholder 3"/>
          <p:cNvSpPr>
            <a:spLocks noGrp="1"/>
          </p:cNvSpPr>
          <p:nvPr>
            <p:ph type="ftr" sz="quarter" idx="11"/>
          </p:nvPr>
        </p:nvSpPr>
        <p:spPr/>
        <p:txBody>
          <a:bodyPr/>
          <a:lstStyle/>
          <a:p>
            <a:r>
              <a:rPr lang="en-US" dirty="0"/>
              <a:t>Voice Coin - Build For Digital India</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848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ADD17-3C88-4D85-A836-DCF8765FE119}" type="datetime1">
              <a:rPr lang="en-US" smtClean="0"/>
              <a:t>12/17/2019</a:t>
            </a:fld>
            <a:endParaRPr lang="en-US" dirty="0"/>
          </a:p>
        </p:txBody>
      </p:sp>
      <p:sp>
        <p:nvSpPr>
          <p:cNvPr id="3" name="Footer Placeholder 2"/>
          <p:cNvSpPr>
            <a:spLocks noGrp="1"/>
          </p:cNvSpPr>
          <p:nvPr>
            <p:ph type="ftr" sz="quarter" idx="11"/>
          </p:nvPr>
        </p:nvSpPr>
        <p:spPr/>
        <p:txBody>
          <a:bodyPr/>
          <a:lstStyle/>
          <a:p>
            <a:r>
              <a:rPr lang="en-US" dirty="0"/>
              <a:t>Voice Coin - Build For Digital India</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87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8BC8E0-7456-46B2-8007-51D52F697942}" type="datetime1">
              <a:rPr lang="en-US" smtClean="0"/>
              <a:t>12/17/2019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dirty="0"/>
              <a:t>Voice Coin - Build For Digital India</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14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16F737E-C6D9-49D4-8427-61306D607B10}" type="datetime1">
              <a:rPr lang="en-US" smtClean="0"/>
              <a:t>12/17/2019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dirty="0"/>
              <a:t>Voice Coin - Build For Digital India</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982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8FDAD9A-95DA-465C-998A-695ED02BA75C}" type="datetime1">
              <a:rPr lang="en-US" smtClean="0"/>
              <a:t>12/17/2019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dirty="0"/>
              <a:t>Voice Coin - Build For Digital India</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4980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9636977" cy="3286909"/>
          </a:xfrm>
        </p:spPr>
        <p:txBody>
          <a:bodyPr anchor="ctr">
            <a:normAutofit/>
          </a:bodyPr>
          <a:lstStyle/>
          <a:p>
            <a:r>
              <a:rPr lang="en-US" sz="5400" dirty="0">
                <a:solidFill>
                  <a:srgbClr val="002060"/>
                </a:solidFill>
                <a:latin typeface="Times New Roman" panose="02020603050405020304" pitchFamily="18" charset="0"/>
                <a:cs typeface="Times New Roman" panose="02020603050405020304" pitchFamily="18" charset="0"/>
              </a:rPr>
              <a:t>Voice Coin - Build For Digital India</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6096000" y="3538330"/>
            <a:ext cx="5072741" cy="1961322"/>
          </a:xfrm>
        </p:spPr>
        <p:txBody>
          <a:bodyPr anchor="ctr">
            <a:normAutofit/>
          </a:bodyPr>
          <a:lstStyle/>
          <a:p>
            <a:r>
              <a:rPr lang="en-US" dirty="0"/>
              <a:t>Made By-</a:t>
            </a:r>
          </a:p>
          <a:p>
            <a:r>
              <a:rPr lang="en-US" dirty="0"/>
              <a:t>Prathamesh Sahasrabhojane.</a:t>
            </a:r>
          </a:p>
          <a:p>
            <a:r>
              <a:rPr lang="en-US" dirty="0"/>
              <a:t>ssahasrabhojane@gmail.com</a:t>
            </a:r>
          </a:p>
          <a:p>
            <a:endParaRPr lang="en-US" dirty="0"/>
          </a:p>
        </p:txBody>
      </p:sp>
      <p:sp>
        <p:nvSpPr>
          <p:cNvPr id="4" name="Footer Placeholder 3">
            <a:extLst>
              <a:ext uri="{FF2B5EF4-FFF2-40B4-BE49-F238E27FC236}">
                <a16:creationId xmlns:a16="http://schemas.microsoft.com/office/drawing/2014/main" id="{0C7A4A91-3EA0-4E81-9F2B-6F954A7C8A36}"/>
              </a:ext>
            </a:extLst>
          </p:cNvPr>
          <p:cNvSpPr>
            <a:spLocks noGrp="1"/>
          </p:cNvSpPr>
          <p:nvPr>
            <p:ph type="ftr" sz="quarter" idx="11"/>
          </p:nvPr>
        </p:nvSpPr>
        <p:spPr>
          <a:xfrm>
            <a:off x="2584054" y="6188765"/>
            <a:ext cx="7023377" cy="669235"/>
          </a:xfrm>
        </p:spPr>
        <p:txBody>
          <a:bodyPr/>
          <a:lstStyle/>
          <a:p>
            <a:r>
              <a:rPr lang="en-US" sz="2000" b="1" dirty="0">
                <a:solidFill>
                  <a:srgbClr val="00B0F0"/>
                </a:solidFill>
              </a:rPr>
              <a:t>Voice Coin - Build For Digital India</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1A3C-12B2-4423-97CB-58FC0763B749}"/>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Why this Application/solution should be considered for the final round</a:t>
            </a:r>
          </a:p>
        </p:txBody>
      </p:sp>
      <p:sp>
        <p:nvSpPr>
          <p:cNvPr id="3" name="Content Placeholder 2">
            <a:extLst>
              <a:ext uri="{FF2B5EF4-FFF2-40B4-BE49-F238E27FC236}">
                <a16:creationId xmlns:a16="http://schemas.microsoft.com/office/drawing/2014/main" id="{EAE013C8-DF4F-48B8-9DE4-17BFD9E43363}"/>
              </a:ext>
            </a:extLst>
          </p:cNvPr>
          <p:cNvSpPr>
            <a:spLocks noGrp="1"/>
          </p:cNvSpPr>
          <p:nvPr>
            <p:ph idx="1"/>
          </p:nvPr>
        </p:nvSpPr>
        <p:spPr/>
        <p:txBody>
          <a:bodyPr/>
          <a:lstStyle/>
          <a:p>
            <a:pPr marL="0" indent="0">
              <a:buNone/>
            </a:pPr>
            <a:endParaRPr lang="en-US" dirty="0"/>
          </a:p>
          <a:p>
            <a:r>
              <a:rPr lang="en-US" dirty="0"/>
              <a:t>I think I should attend this round because my solution is simple yet easy to apply.</a:t>
            </a:r>
          </a:p>
          <a:p>
            <a:r>
              <a:rPr lang="en-US" dirty="0" err="1"/>
              <a:t>VoiceCoin</a:t>
            </a:r>
            <a:r>
              <a:rPr lang="en-US" dirty="0"/>
              <a:t> provides simple commands to perform the voice-based payment easily.</a:t>
            </a:r>
          </a:p>
          <a:p>
            <a:r>
              <a:rPr lang="en-US" dirty="0"/>
              <a:t>And as I am a student who works on such project in free time as a passion. I would be glad to be a part of this program.</a:t>
            </a:r>
          </a:p>
        </p:txBody>
      </p:sp>
      <p:sp>
        <p:nvSpPr>
          <p:cNvPr id="4" name="Footer Placeholder 3">
            <a:extLst>
              <a:ext uri="{FF2B5EF4-FFF2-40B4-BE49-F238E27FC236}">
                <a16:creationId xmlns:a16="http://schemas.microsoft.com/office/drawing/2014/main" id="{DF71EBC3-5580-4179-9A32-CD3F8C535579}"/>
              </a:ext>
            </a:extLst>
          </p:cNvPr>
          <p:cNvSpPr>
            <a:spLocks noGrp="1"/>
          </p:cNvSpPr>
          <p:nvPr>
            <p:ph type="ftr" sz="quarter" idx="11"/>
          </p:nvPr>
        </p:nvSpPr>
        <p:spPr/>
        <p:txBody>
          <a:bodyPr/>
          <a:lstStyle/>
          <a:p>
            <a:r>
              <a:rPr lang="en-US" dirty="0"/>
              <a:t>Voice Coin - Build For Digital India</a:t>
            </a:r>
          </a:p>
        </p:txBody>
      </p:sp>
    </p:spTree>
    <p:extLst>
      <p:ext uri="{BB962C8B-B14F-4D97-AF65-F5344CB8AC3E}">
        <p14:creationId xmlns:p14="http://schemas.microsoft.com/office/powerpoint/2010/main" val="2691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3" name="Rectangle 12">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7" name="Rectangle 16">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2A62774-FE7A-4CCE-9F6E-9DE0B240F3B2}"/>
              </a:ext>
            </a:extLst>
          </p:cNvPr>
          <p:cNvSpPr>
            <a:spLocks noGrp="1"/>
          </p:cNvSpPr>
          <p:nvPr>
            <p:ph type="title"/>
          </p:nvPr>
        </p:nvSpPr>
        <p:spPr>
          <a:xfrm>
            <a:off x="1720099" y="2644725"/>
            <a:ext cx="8110584" cy="1997613"/>
          </a:xfrm>
        </p:spPr>
        <p:txBody>
          <a:bodyPr vert="horz" lIns="91440" tIns="45720" rIns="91440" bIns="45720" rtlCol="0" anchor="t">
            <a:normAutofit/>
          </a:bodyPr>
          <a:lstStyle/>
          <a:p>
            <a:r>
              <a:rPr lang="en-US" sz="8800" cap="all" dirty="0"/>
              <a:t>   Thank You</a:t>
            </a:r>
          </a:p>
        </p:txBody>
      </p:sp>
      <p:sp>
        <p:nvSpPr>
          <p:cNvPr id="5" name="Footer Placeholder 4">
            <a:extLst>
              <a:ext uri="{FF2B5EF4-FFF2-40B4-BE49-F238E27FC236}">
                <a16:creationId xmlns:a16="http://schemas.microsoft.com/office/drawing/2014/main" id="{89F54C52-805E-4291-94BE-81B60572D335}"/>
              </a:ext>
            </a:extLst>
          </p:cNvPr>
          <p:cNvSpPr>
            <a:spLocks noGrp="1"/>
          </p:cNvSpPr>
          <p:nvPr>
            <p:ph type="ftr" sz="quarter" idx="11"/>
          </p:nvPr>
        </p:nvSpPr>
        <p:spPr/>
        <p:txBody>
          <a:bodyPr/>
          <a:lstStyle/>
          <a:p>
            <a:r>
              <a:rPr lang="en-US" dirty="0"/>
              <a:t>Voice Coin - Build For Digital India</a:t>
            </a:r>
          </a:p>
        </p:txBody>
      </p:sp>
    </p:spTree>
    <p:extLst>
      <p:ext uri="{BB962C8B-B14F-4D97-AF65-F5344CB8AC3E}">
        <p14:creationId xmlns:p14="http://schemas.microsoft.com/office/powerpoint/2010/main" val="6334159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28133" y="764372"/>
            <a:ext cx="10696445" cy="1687279"/>
          </a:xfrm>
        </p:spPr>
        <p:txBody>
          <a:bodyPr>
            <a:normAutofit/>
          </a:bodyPr>
          <a:lstStyle/>
          <a:p>
            <a:r>
              <a:rPr lang="en-IN" b="1" spc="-1" dirty="0">
                <a:solidFill>
                  <a:schemeClr val="tx1"/>
                </a:solidFill>
                <a:uFill>
                  <a:solidFill>
                    <a:srgbClr val="FFFFFF"/>
                  </a:solidFill>
                </a:uFill>
                <a:latin typeface="Arial"/>
                <a:ea typeface="Arial"/>
              </a:rPr>
              <a:t>Brief Explanation of Idea</a:t>
            </a:r>
            <a:br>
              <a:rPr lang="en-IN" sz="2400" spc="-1" dirty="0">
                <a:solidFill>
                  <a:srgbClr val="000000"/>
                </a:solidFill>
                <a:uFill>
                  <a:solidFill>
                    <a:srgbClr val="FFFFFF"/>
                  </a:solidFill>
                </a:uFill>
                <a:latin typeface="Arial"/>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848139" y="1524000"/>
            <a:ext cx="10696445" cy="4694685"/>
          </a:xfrm>
        </p:spPr>
        <p:txBody>
          <a:bodyPr>
            <a:normAutofit/>
          </a:bodyPr>
          <a:lstStyle/>
          <a:p>
            <a:pPr>
              <a:lnSpc>
                <a:spcPct val="100000"/>
              </a:lnSpc>
            </a:pPr>
            <a:r>
              <a:rPr lang="en-US" sz="2000" dirty="0"/>
              <a:t>Voice Coin is a multi-platform mobile application developed for encouraging digital payments by providing easy to use voice-based interface.</a:t>
            </a:r>
          </a:p>
          <a:p>
            <a:pPr>
              <a:lnSpc>
                <a:spcPct val="100000"/>
              </a:lnSpc>
            </a:pPr>
            <a:r>
              <a:rPr lang="en-US" dirty="0"/>
              <a:t>To ensure that the customer can do the payments without needing to switch to other platform than UPI, We have built the solution in such a way that the current UPI platforms which are popular among the users can be used.</a:t>
            </a:r>
          </a:p>
          <a:p>
            <a:pPr>
              <a:lnSpc>
                <a:spcPct val="100000"/>
              </a:lnSpc>
            </a:pPr>
            <a:r>
              <a:rPr lang="en-US" sz="2000" dirty="0"/>
              <a:t>This solution solves the problem of going through manual process of filling up the details manually.</a:t>
            </a:r>
          </a:p>
          <a:p>
            <a:pPr>
              <a:lnSpc>
                <a:spcPct val="100000"/>
              </a:lnSpc>
            </a:pPr>
            <a:r>
              <a:rPr lang="en-US" dirty="0"/>
              <a:t>It can work with UPI applications like – Google Pay, Paytm, </a:t>
            </a:r>
            <a:r>
              <a:rPr lang="en-US" dirty="0" err="1"/>
              <a:t>PhonePe</a:t>
            </a:r>
            <a:r>
              <a:rPr lang="en-US" dirty="0"/>
              <a:t>, etc.</a:t>
            </a:r>
            <a:endParaRPr lang="en-US" sz="2000" dirty="0"/>
          </a:p>
        </p:txBody>
      </p:sp>
      <p:sp>
        <p:nvSpPr>
          <p:cNvPr id="4" name="Footer Placeholder 3">
            <a:extLst>
              <a:ext uri="{FF2B5EF4-FFF2-40B4-BE49-F238E27FC236}">
                <a16:creationId xmlns:a16="http://schemas.microsoft.com/office/drawing/2014/main" id="{0C6AA311-B864-4878-B4AE-6C69A89B0643}"/>
              </a:ext>
            </a:extLst>
          </p:cNvPr>
          <p:cNvSpPr>
            <a:spLocks noGrp="1"/>
          </p:cNvSpPr>
          <p:nvPr>
            <p:ph type="ftr" sz="quarter" idx="11"/>
          </p:nvPr>
        </p:nvSpPr>
        <p:spPr>
          <a:xfrm>
            <a:off x="2893564" y="6218685"/>
            <a:ext cx="6280830" cy="639315"/>
          </a:xfrm>
        </p:spPr>
        <p:txBody>
          <a:bodyPr/>
          <a:lstStyle/>
          <a:p>
            <a:r>
              <a:rPr lang="en-US" sz="1600" b="1" dirty="0">
                <a:solidFill>
                  <a:srgbClr val="00B0F0"/>
                </a:solidFill>
              </a:rPr>
              <a:t>                                 Voice Coin - Build For Digital India</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46F-AA71-490A-8F1D-65BAAC12E40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problem Voice-Coin is solving:</a:t>
            </a:r>
          </a:p>
        </p:txBody>
      </p:sp>
      <p:sp>
        <p:nvSpPr>
          <p:cNvPr id="3" name="Content Placeholder 2">
            <a:extLst>
              <a:ext uri="{FF2B5EF4-FFF2-40B4-BE49-F238E27FC236}">
                <a16:creationId xmlns:a16="http://schemas.microsoft.com/office/drawing/2014/main" id="{2CC8DFAB-C6CC-4C35-8534-06A51A2188E2}"/>
              </a:ext>
            </a:extLst>
          </p:cNvPr>
          <p:cNvSpPr>
            <a:spLocks noGrp="1"/>
          </p:cNvSpPr>
          <p:nvPr>
            <p:ph idx="1"/>
          </p:nvPr>
        </p:nvSpPr>
        <p:spPr/>
        <p:txBody>
          <a:bodyPr/>
          <a:lstStyle/>
          <a:p>
            <a:r>
              <a:rPr lang="en-US" dirty="0"/>
              <a:t>Security issues and lack of customer trust are among the top obstacles to the adoption of voice payments. Voice payments will succeed only when we develop and implement advanced authentication and protection methods.</a:t>
            </a:r>
          </a:p>
          <a:p>
            <a:r>
              <a:rPr lang="en-US" dirty="0"/>
              <a:t>We are solving above mentioned problem by providing a multiplatform mobile solution, Which doesn’t require any other infrastructure &amp; it is easily usable by just installing it in customers mobile devices.</a:t>
            </a:r>
          </a:p>
          <a:p>
            <a:r>
              <a:rPr lang="en-US" dirty="0"/>
              <a:t>It can be deployed as a product as soon as possible.</a:t>
            </a:r>
          </a:p>
          <a:p>
            <a:r>
              <a:rPr lang="en-US" dirty="0"/>
              <a:t>This solution is easily acceptable and efficient for the customer.</a:t>
            </a:r>
          </a:p>
        </p:txBody>
      </p:sp>
      <p:sp>
        <p:nvSpPr>
          <p:cNvPr id="4" name="Footer Placeholder 3">
            <a:extLst>
              <a:ext uri="{FF2B5EF4-FFF2-40B4-BE49-F238E27FC236}">
                <a16:creationId xmlns:a16="http://schemas.microsoft.com/office/drawing/2014/main" id="{BB32485C-9DB1-4E36-97BE-D4ED79ECD558}"/>
              </a:ext>
            </a:extLst>
          </p:cNvPr>
          <p:cNvSpPr>
            <a:spLocks noGrp="1"/>
          </p:cNvSpPr>
          <p:nvPr>
            <p:ph type="ftr" sz="quarter" idx="11"/>
          </p:nvPr>
        </p:nvSpPr>
        <p:spPr/>
        <p:txBody>
          <a:bodyPr/>
          <a:lstStyle/>
          <a:p>
            <a:r>
              <a:rPr lang="en-US" dirty="0"/>
              <a:t>Voice Coin - Build For Digital India</a:t>
            </a:r>
          </a:p>
        </p:txBody>
      </p:sp>
    </p:spTree>
    <p:extLst>
      <p:ext uri="{BB962C8B-B14F-4D97-AF65-F5344CB8AC3E}">
        <p14:creationId xmlns:p14="http://schemas.microsoft.com/office/powerpoint/2010/main" val="39201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2807-2D0A-4E10-BFBF-EAB2768E8B75}"/>
              </a:ext>
            </a:extLst>
          </p:cNvPr>
          <p:cNvSpPr>
            <a:spLocks noGrp="1"/>
          </p:cNvSpPr>
          <p:nvPr>
            <p:ph type="title"/>
          </p:nvPr>
        </p:nvSpPr>
        <p:spPr>
          <a:xfrm>
            <a:off x="1371600" y="685800"/>
            <a:ext cx="9601200" cy="798443"/>
          </a:xfrm>
        </p:spPr>
        <p:txBody>
          <a:bodyPr>
            <a:normAutofit fontScale="90000"/>
          </a:bodyPr>
          <a:lstStyle/>
          <a:p>
            <a:r>
              <a:rPr lang="en-IN" b="1" spc="-1" dirty="0">
                <a:solidFill>
                  <a:schemeClr val="tx1"/>
                </a:solidFill>
                <a:uFill>
                  <a:solidFill>
                    <a:srgbClr val="FFFFFF"/>
                  </a:solidFill>
                </a:uFill>
                <a:latin typeface="Arial"/>
                <a:ea typeface="Arial"/>
              </a:rPr>
              <a:t>Technical Architecture:</a:t>
            </a:r>
            <a:br>
              <a:rPr lang="en-IN" sz="2400" spc="-1" dirty="0">
                <a:solidFill>
                  <a:srgbClr val="000000"/>
                </a:solidFill>
                <a:uFill>
                  <a:solidFill>
                    <a:srgbClr val="FFFFFF"/>
                  </a:solidFill>
                </a:uFill>
                <a:latin typeface="Arial"/>
              </a:rPr>
            </a:br>
            <a:endParaRPr lang="en-US" dirty="0"/>
          </a:p>
        </p:txBody>
      </p:sp>
      <p:pic>
        <p:nvPicPr>
          <p:cNvPr id="6" name="Content Placeholder 5">
            <a:extLst>
              <a:ext uri="{FF2B5EF4-FFF2-40B4-BE49-F238E27FC236}">
                <a16:creationId xmlns:a16="http://schemas.microsoft.com/office/drawing/2014/main" id="{6CA4D992-E8F3-4A44-8499-389A3BADCB21}"/>
              </a:ext>
            </a:extLst>
          </p:cNvPr>
          <p:cNvPicPr>
            <a:picLocks noGrp="1" noChangeAspect="1"/>
          </p:cNvPicPr>
          <p:nvPr>
            <p:ph idx="1"/>
          </p:nvPr>
        </p:nvPicPr>
        <p:blipFill>
          <a:blip r:embed="rId2"/>
          <a:stretch>
            <a:fillRect/>
          </a:stretch>
        </p:blipFill>
        <p:spPr>
          <a:xfrm>
            <a:off x="3780070" y="1947863"/>
            <a:ext cx="4784259" cy="3919537"/>
          </a:xfrm>
        </p:spPr>
      </p:pic>
      <p:sp>
        <p:nvSpPr>
          <p:cNvPr id="4" name="Footer Placeholder 3">
            <a:extLst>
              <a:ext uri="{FF2B5EF4-FFF2-40B4-BE49-F238E27FC236}">
                <a16:creationId xmlns:a16="http://schemas.microsoft.com/office/drawing/2014/main" id="{DE732559-9B94-4466-A181-2D34CD5B89EA}"/>
              </a:ext>
            </a:extLst>
          </p:cNvPr>
          <p:cNvSpPr>
            <a:spLocks noGrp="1"/>
          </p:cNvSpPr>
          <p:nvPr>
            <p:ph type="ftr" sz="quarter" idx="11"/>
          </p:nvPr>
        </p:nvSpPr>
        <p:spPr>
          <a:xfrm>
            <a:off x="2893564" y="6172200"/>
            <a:ext cx="6280830" cy="493643"/>
          </a:xfrm>
        </p:spPr>
        <p:txBody>
          <a:bodyPr/>
          <a:lstStyle/>
          <a:p>
            <a:r>
              <a:rPr lang="en-US" b="1" dirty="0">
                <a:solidFill>
                  <a:srgbClr val="00B0F0"/>
                </a:solidFill>
              </a:rPr>
              <a:t>                                              Voice Coin - Build For Digital India</a:t>
            </a:r>
          </a:p>
        </p:txBody>
      </p:sp>
    </p:spTree>
    <p:extLst>
      <p:ext uri="{BB962C8B-B14F-4D97-AF65-F5344CB8AC3E}">
        <p14:creationId xmlns:p14="http://schemas.microsoft.com/office/powerpoint/2010/main" val="120473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99D18-F2AA-4E5A-B204-5E6D05B23601}"/>
              </a:ext>
            </a:extLst>
          </p:cNvPr>
          <p:cNvSpPr>
            <a:spLocks noGrp="1"/>
          </p:cNvSpPr>
          <p:nvPr>
            <p:ph idx="1"/>
          </p:nvPr>
        </p:nvSpPr>
        <p:spPr>
          <a:xfrm>
            <a:off x="1371600" y="530087"/>
            <a:ext cx="9601200" cy="5337313"/>
          </a:xfrm>
        </p:spPr>
        <p:txBody>
          <a:bodyPr/>
          <a:lstStyle/>
          <a:p>
            <a:r>
              <a:rPr lang="en-IN" dirty="0"/>
              <a:t>In previous slide the system diagram is shown about how the basic functionality of application works.</a:t>
            </a:r>
          </a:p>
          <a:p>
            <a:r>
              <a:rPr lang="en-IN" dirty="0"/>
              <a:t>Device – The device receives voice commands by the user </a:t>
            </a:r>
          </a:p>
          <a:p>
            <a:pPr marL="0" indent="0">
              <a:buNone/>
            </a:pPr>
            <a:r>
              <a:rPr lang="en-IN" dirty="0"/>
              <a:t>      (Example – Pay 100 Rupees to Prathamesh).</a:t>
            </a:r>
          </a:p>
          <a:p>
            <a:r>
              <a:rPr lang="en-IN" dirty="0"/>
              <a:t>The Voice Coin application will detect the intent and essential data in order to make a payment. Then the request for the UPI payment will be forwarded to UPI applications as per users default choice. The UPI id will be confirmed before the transaction so it automatically add 2 step confirmation for the transaction.</a:t>
            </a:r>
          </a:p>
          <a:p>
            <a:r>
              <a:rPr lang="en-IN" dirty="0"/>
              <a:t>The Contacts and their UPI id will be stored in SQLite database as reference contacts for the payment. Then the UPI id can be accessed by the name of the person/contact.</a:t>
            </a:r>
          </a:p>
        </p:txBody>
      </p:sp>
      <p:sp>
        <p:nvSpPr>
          <p:cNvPr id="4" name="Footer Placeholder 3">
            <a:extLst>
              <a:ext uri="{FF2B5EF4-FFF2-40B4-BE49-F238E27FC236}">
                <a16:creationId xmlns:a16="http://schemas.microsoft.com/office/drawing/2014/main" id="{A99372AF-D231-472B-91E0-CDCC4528CE8E}"/>
              </a:ext>
            </a:extLst>
          </p:cNvPr>
          <p:cNvSpPr>
            <a:spLocks noGrp="1"/>
          </p:cNvSpPr>
          <p:nvPr>
            <p:ph type="ftr" sz="quarter" idx="11"/>
          </p:nvPr>
        </p:nvSpPr>
        <p:spPr/>
        <p:txBody>
          <a:bodyPr/>
          <a:lstStyle/>
          <a:p>
            <a:r>
              <a:rPr lang="en-US" dirty="0"/>
              <a:t>Voice Coin - Build For Digital India</a:t>
            </a:r>
          </a:p>
        </p:txBody>
      </p:sp>
    </p:spTree>
    <p:extLst>
      <p:ext uri="{BB962C8B-B14F-4D97-AF65-F5344CB8AC3E}">
        <p14:creationId xmlns:p14="http://schemas.microsoft.com/office/powerpoint/2010/main" val="7002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6092-5B2C-4F29-8D69-52D878F76D02}"/>
              </a:ext>
            </a:extLst>
          </p:cNvPr>
          <p:cNvSpPr>
            <a:spLocks noGrp="1"/>
          </p:cNvSpPr>
          <p:nvPr>
            <p:ph type="title"/>
          </p:nvPr>
        </p:nvSpPr>
        <p:spPr>
          <a:xfrm>
            <a:off x="1371600" y="685800"/>
            <a:ext cx="9601200" cy="904461"/>
          </a:xfrm>
        </p:spPr>
        <p:txBody>
          <a:bodyPr>
            <a:normAutofit fontScale="90000"/>
          </a:bodyPr>
          <a:lstStyle/>
          <a:p>
            <a:r>
              <a:rPr lang="en-IN" b="1" spc="-1" dirty="0">
                <a:solidFill>
                  <a:schemeClr val="tx1"/>
                </a:solidFill>
                <a:uFill>
                  <a:solidFill>
                    <a:srgbClr val="FFFFFF"/>
                  </a:solidFill>
                </a:uFill>
                <a:latin typeface="Arial"/>
                <a:ea typeface="Arial"/>
              </a:rPr>
              <a:t>Technology/Tool Stack</a:t>
            </a:r>
            <a:br>
              <a:rPr lang="en-IN" sz="2400" spc="-1" dirty="0">
                <a:solidFill>
                  <a:srgbClr val="000000"/>
                </a:solidFill>
                <a:uFill>
                  <a:solidFill>
                    <a:srgbClr val="FFFFFF"/>
                  </a:solidFill>
                </a:uFill>
                <a:latin typeface="Arial"/>
              </a:rPr>
            </a:br>
            <a:endParaRPr lang="en-US" dirty="0"/>
          </a:p>
        </p:txBody>
      </p:sp>
      <p:sp>
        <p:nvSpPr>
          <p:cNvPr id="3" name="Content Placeholder 2">
            <a:extLst>
              <a:ext uri="{FF2B5EF4-FFF2-40B4-BE49-F238E27FC236}">
                <a16:creationId xmlns:a16="http://schemas.microsoft.com/office/drawing/2014/main" id="{F2447998-9C3A-4B80-A844-247B81FC1B36}"/>
              </a:ext>
            </a:extLst>
          </p:cNvPr>
          <p:cNvSpPr>
            <a:spLocks noGrp="1"/>
          </p:cNvSpPr>
          <p:nvPr>
            <p:ph idx="1"/>
          </p:nvPr>
        </p:nvSpPr>
        <p:spPr>
          <a:xfrm>
            <a:off x="1371600" y="1590261"/>
            <a:ext cx="9601200" cy="4277139"/>
          </a:xfrm>
        </p:spPr>
        <p:txBody>
          <a:bodyPr>
            <a:normAutofit/>
          </a:bodyPr>
          <a:lstStyle/>
          <a:p>
            <a:r>
              <a:rPr lang="en-US" b="1" dirty="0"/>
              <a:t>Technology used –</a:t>
            </a:r>
          </a:p>
          <a:p>
            <a:pPr marL="0" indent="0">
              <a:buNone/>
            </a:pPr>
            <a:r>
              <a:rPr lang="en-US" dirty="0"/>
              <a:t>     Mobile Platform (for now)</a:t>
            </a:r>
          </a:p>
          <a:p>
            <a:pPr marL="0" indent="0">
              <a:buNone/>
            </a:pPr>
            <a:r>
              <a:rPr lang="en-US" dirty="0"/>
              <a:t>     - Android</a:t>
            </a:r>
          </a:p>
          <a:p>
            <a:pPr marL="0" indent="0">
              <a:buNone/>
            </a:pPr>
            <a:r>
              <a:rPr lang="en-US" dirty="0"/>
              <a:t>     - IOS</a:t>
            </a:r>
          </a:p>
          <a:p>
            <a:r>
              <a:rPr lang="en-US" b="1" dirty="0"/>
              <a:t>Development Technology –</a:t>
            </a:r>
            <a:r>
              <a:rPr lang="en-US" dirty="0"/>
              <a:t> </a:t>
            </a:r>
          </a:p>
          <a:p>
            <a:pPr marL="0" indent="0">
              <a:buNone/>
            </a:pPr>
            <a:r>
              <a:rPr lang="en-US" dirty="0"/>
              <a:t>      Flutter Development Kit.</a:t>
            </a:r>
          </a:p>
          <a:p>
            <a:pPr marL="0" indent="0">
              <a:buNone/>
            </a:pPr>
            <a:r>
              <a:rPr lang="en-US" dirty="0"/>
              <a:t>      SQL  	</a:t>
            </a:r>
          </a:p>
          <a:p>
            <a:r>
              <a:rPr lang="en-US" b="1" dirty="0"/>
              <a:t>Tools – </a:t>
            </a:r>
          </a:p>
          <a:p>
            <a:pPr marL="0" indent="0">
              <a:buNone/>
            </a:pPr>
            <a:r>
              <a:rPr lang="en-US" b="1" dirty="0"/>
              <a:t>      </a:t>
            </a:r>
            <a:r>
              <a:rPr lang="en-US" dirty="0"/>
              <a:t>VS Code , Android Debugger, Android Studio.	</a:t>
            </a:r>
          </a:p>
        </p:txBody>
      </p:sp>
      <p:sp>
        <p:nvSpPr>
          <p:cNvPr id="6" name="Footer Placeholder 5">
            <a:extLst>
              <a:ext uri="{FF2B5EF4-FFF2-40B4-BE49-F238E27FC236}">
                <a16:creationId xmlns:a16="http://schemas.microsoft.com/office/drawing/2014/main" id="{DD996883-6B7F-461A-A448-FD2592C87C54}"/>
              </a:ext>
            </a:extLst>
          </p:cNvPr>
          <p:cNvSpPr>
            <a:spLocks noGrp="1"/>
          </p:cNvSpPr>
          <p:nvPr>
            <p:ph type="ftr" sz="quarter" idx="11"/>
          </p:nvPr>
        </p:nvSpPr>
        <p:spPr>
          <a:xfrm>
            <a:off x="2893564" y="6172200"/>
            <a:ext cx="6280830" cy="685800"/>
          </a:xfrm>
        </p:spPr>
        <p:txBody>
          <a:bodyPr/>
          <a:lstStyle/>
          <a:p>
            <a:r>
              <a:rPr lang="en-US" dirty="0"/>
              <a:t>Voice Coin - Build For Digital India</a:t>
            </a:r>
          </a:p>
        </p:txBody>
      </p:sp>
    </p:spTree>
    <p:extLst>
      <p:ext uri="{BB962C8B-B14F-4D97-AF65-F5344CB8AC3E}">
        <p14:creationId xmlns:p14="http://schemas.microsoft.com/office/powerpoint/2010/main" val="351069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E17-82D6-48F8-936F-37A5FF1E6698}"/>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What We have tried to build:</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BEA920-F506-48E7-990A-809C887E1F4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334FCA8A-5100-4E5A-A88F-820DE74A32EF}"/>
              </a:ext>
            </a:extLst>
          </p:cNvPr>
          <p:cNvSpPr>
            <a:spLocks noGrp="1"/>
          </p:cNvSpPr>
          <p:nvPr>
            <p:ph type="ftr" sz="quarter" idx="11"/>
          </p:nvPr>
        </p:nvSpPr>
        <p:spPr>
          <a:xfrm>
            <a:off x="2893564" y="5981700"/>
            <a:ext cx="6280830" cy="876300"/>
          </a:xfrm>
        </p:spPr>
        <p:txBody>
          <a:bodyPr/>
          <a:lstStyle/>
          <a:p>
            <a:r>
              <a:rPr lang="en-US" sz="1600" dirty="0"/>
              <a:t>Voice Coin - Build For Digital India</a:t>
            </a:r>
          </a:p>
        </p:txBody>
      </p:sp>
      <p:sp>
        <p:nvSpPr>
          <p:cNvPr id="5" name="Content Placeholder 2">
            <a:extLst>
              <a:ext uri="{FF2B5EF4-FFF2-40B4-BE49-F238E27FC236}">
                <a16:creationId xmlns:a16="http://schemas.microsoft.com/office/drawing/2014/main" id="{3AF26831-0C89-4BDE-8868-8D00009F455F}"/>
              </a:ext>
            </a:extLst>
          </p:cNvPr>
          <p:cNvSpPr txBox="1">
            <a:spLocks/>
          </p:cNvSpPr>
          <p:nvPr/>
        </p:nvSpPr>
        <p:spPr>
          <a:xfrm>
            <a:off x="1371600" y="1656522"/>
            <a:ext cx="9601200" cy="421087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IN" dirty="0"/>
          </a:p>
        </p:txBody>
      </p:sp>
      <p:sp>
        <p:nvSpPr>
          <p:cNvPr id="6" name="Rectangle 5">
            <a:extLst>
              <a:ext uri="{FF2B5EF4-FFF2-40B4-BE49-F238E27FC236}">
                <a16:creationId xmlns:a16="http://schemas.microsoft.com/office/drawing/2014/main" id="{29414F7B-1B5D-4615-9C99-238355C46E53}"/>
              </a:ext>
            </a:extLst>
          </p:cNvPr>
          <p:cNvSpPr/>
          <p:nvPr/>
        </p:nvSpPr>
        <p:spPr>
          <a:xfrm>
            <a:off x="1371600" y="1656523"/>
            <a:ext cx="10091530" cy="2585323"/>
          </a:xfrm>
          <a:prstGeom prst="rect">
            <a:avLst/>
          </a:prstGeom>
        </p:spPr>
        <p:txBody>
          <a:bodyPr wrap="square">
            <a:spAutoFit/>
          </a:bodyPr>
          <a:lstStyle/>
          <a:p>
            <a:pPr>
              <a:lnSpc>
                <a:spcPct val="100000"/>
              </a:lnSpc>
            </a:pPr>
            <a:r>
              <a:rPr lang="en-US" dirty="0"/>
              <a:t>We have built a mobile application named Voice Coin. It is a multi-platform mobile application developed for encouraging digital payments by providing easy to use voice-based interface.</a:t>
            </a:r>
          </a:p>
          <a:p>
            <a:pPr>
              <a:lnSpc>
                <a:spcPct val="100000"/>
              </a:lnSpc>
            </a:pPr>
            <a:r>
              <a:rPr lang="en-US" dirty="0"/>
              <a:t>It ensures that the customer can do the payments without needing to switch to other platform than UPI, We have built the solution in such a way that the current UPI platforms which are popular among the users can be used.</a:t>
            </a:r>
          </a:p>
          <a:p>
            <a:pPr>
              <a:lnSpc>
                <a:spcPct val="100000"/>
              </a:lnSpc>
            </a:pPr>
            <a:endParaRPr lang="en-US" dirty="0"/>
          </a:p>
          <a:p>
            <a:pPr>
              <a:lnSpc>
                <a:spcPct val="100000"/>
              </a:lnSpc>
            </a:pPr>
            <a:r>
              <a:rPr lang="en-US" dirty="0"/>
              <a:t>Voice Coin solves the problem of going through manual process of filling up the details manually for performing a digital transaction. </a:t>
            </a:r>
          </a:p>
          <a:p>
            <a:pPr>
              <a:lnSpc>
                <a:spcPct val="100000"/>
              </a:lnSpc>
            </a:pPr>
            <a:endParaRPr lang="en-US" dirty="0"/>
          </a:p>
        </p:txBody>
      </p:sp>
    </p:spTree>
    <p:extLst>
      <p:ext uri="{BB962C8B-B14F-4D97-AF65-F5344CB8AC3E}">
        <p14:creationId xmlns:p14="http://schemas.microsoft.com/office/powerpoint/2010/main" val="58087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D546-1C8E-4A45-AA11-943CD1C2B3D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 brief summary of the application</a:t>
            </a:r>
          </a:p>
        </p:txBody>
      </p:sp>
      <p:sp>
        <p:nvSpPr>
          <p:cNvPr id="3" name="Content Placeholder 2">
            <a:extLst>
              <a:ext uri="{FF2B5EF4-FFF2-40B4-BE49-F238E27FC236}">
                <a16:creationId xmlns:a16="http://schemas.microsoft.com/office/drawing/2014/main" id="{B6883521-EB1C-4F9B-A123-C5221B2AFCD4}"/>
              </a:ext>
            </a:extLst>
          </p:cNvPr>
          <p:cNvSpPr>
            <a:spLocks noGrp="1"/>
          </p:cNvSpPr>
          <p:nvPr>
            <p:ph idx="1"/>
          </p:nvPr>
        </p:nvSpPr>
        <p:spPr>
          <a:xfrm>
            <a:off x="1371600" y="1987826"/>
            <a:ext cx="9601200" cy="3879574"/>
          </a:xfrm>
        </p:spPr>
        <p:txBody>
          <a:bodyPr/>
          <a:lstStyle/>
          <a:p>
            <a:r>
              <a:rPr lang="en-US" dirty="0"/>
              <a:t>It has a Basic Interface including option to choose default UPI Platform.</a:t>
            </a:r>
          </a:p>
          <a:p>
            <a:r>
              <a:rPr lang="en-US" dirty="0"/>
              <a:t>After we give voice command it initiates the transaction to identify the user’s intent &amp; respond accordingly.</a:t>
            </a:r>
          </a:p>
          <a:p>
            <a:r>
              <a:rPr lang="en-US" dirty="0"/>
              <a:t>It will ask for all essential details before performing the transactions.</a:t>
            </a:r>
          </a:p>
          <a:p>
            <a:r>
              <a:rPr lang="en-US" dirty="0"/>
              <a:t>Then by validating the payment information it will carry out the transaction.</a:t>
            </a:r>
          </a:p>
        </p:txBody>
      </p:sp>
      <p:sp>
        <p:nvSpPr>
          <p:cNvPr id="4" name="Footer Placeholder 3">
            <a:extLst>
              <a:ext uri="{FF2B5EF4-FFF2-40B4-BE49-F238E27FC236}">
                <a16:creationId xmlns:a16="http://schemas.microsoft.com/office/drawing/2014/main" id="{29B70F0A-CABE-4E96-B92E-EE5303E9FF44}"/>
              </a:ext>
            </a:extLst>
          </p:cNvPr>
          <p:cNvSpPr>
            <a:spLocks noGrp="1"/>
          </p:cNvSpPr>
          <p:nvPr>
            <p:ph type="ftr" sz="quarter" idx="11"/>
          </p:nvPr>
        </p:nvSpPr>
        <p:spPr>
          <a:xfrm>
            <a:off x="2893564" y="6172200"/>
            <a:ext cx="6280830" cy="685800"/>
          </a:xfrm>
        </p:spPr>
        <p:txBody>
          <a:bodyPr/>
          <a:lstStyle/>
          <a:p>
            <a:r>
              <a:rPr lang="en-US" sz="1600" b="1" dirty="0">
                <a:solidFill>
                  <a:srgbClr val="00B0F0"/>
                </a:solidFill>
              </a:rPr>
              <a:t>Voice Coin - Build For Digital India</a:t>
            </a:r>
          </a:p>
        </p:txBody>
      </p:sp>
    </p:spTree>
    <p:extLst>
      <p:ext uri="{BB962C8B-B14F-4D97-AF65-F5344CB8AC3E}">
        <p14:creationId xmlns:p14="http://schemas.microsoft.com/office/powerpoint/2010/main" val="38747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27CAEB6-2762-403E-98B1-8B96D27C6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B93A55BE-E875-414E-8964-9F4BD06F9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CA1FECA8-74A7-4D1C-9D1E-6EDE1F961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20">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AD0EA-2304-413E-8165-137DC9669A01}"/>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3000" b="1" cap="all" spc="-1" dirty="0">
                <a:uFill>
                  <a:solidFill>
                    <a:srgbClr val="FFFFFF"/>
                  </a:solidFill>
                </a:uFill>
              </a:rPr>
              <a:t>Prototype Demo(Screenshots)</a:t>
            </a:r>
            <a:br>
              <a:rPr lang="en-US" sz="3000" cap="all" spc="-1" dirty="0">
                <a:uFill>
                  <a:solidFill>
                    <a:srgbClr val="FFFFFF"/>
                  </a:solidFill>
                </a:uFill>
              </a:rPr>
            </a:br>
            <a:endParaRPr lang="en-US" sz="3000" cap="all" dirty="0"/>
          </a:p>
        </p:txBody>
      </p:sp>
      <p:pic>
        <p:nvPicPr>
          <p:cNvPr id="10" name="Picture 9" descr="A screenshot of a cell phone&#10;&#10;Description automatically generated">
            <a:extLst>
              <a:ext uri="{FF2B5EF4-FFF2-40B4-BE49-F238E27FC236}">
                <a16:creationId xmlns:a16="http://schemas.microsoft.com/office/drawing/2014/main" id="{293BDC4D-78FB-4E15-AE17-C4456017782D}"/>
              </a:ext>
            </a:extLst>
          </p:cNvPr>
          <p:cNvPicPr>
            <a:picLocks noChangeAspect="1"/>
          </p:cNvPicPr>
          <p:nvPr/>
        </p:nvPicPr>
        <p:blipFill rotWithShape="1">
          <a:blip r:embed="rId2"/>
          <a:srcRect r="1" b="20596"/>
          <a:stretch/>
        </p:blipFill>
        <p:spPr>
          <a:xfrm>
            <a:off x="3123224" y="-14813"/>
            <a:ext cx="2966149" cy="418711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C6D51FD-D2CB-4640-8AEC-5B92218B31AB}"/>
              </a:ext>
            </a:extLst>
          </p:cNvPr>
          <p:cNvPicPr>
            <a:picLocks noGrp="1" noChangeAspect="1"/>
          </p:cNvPicPr>
          <p:nvPr>
            <p:ph idx="1"/>
          </p:nvPr>
        </p:nvPicPr>
        <p:blipFill rotWithShape="1">
          <a:blip r:embed="rId3"/>
          <a:srcRect r="3" b="19367"/>
          <a:stretch/>
        </p:blipFill>
        <p:spPr>
          <a:xfrm>
            <a:off x="0" y="27479"/>
            <a:ext cx="2972784" cy="418711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A3DB566-44A1-4EF1-ACDD-40CCCE031B37}"/>
              </a:ext>
            </a:extLst>
          </p:cNvPr>
          <p:cNvPicPr>
            <a:picLocks noChangeAspect="1"/>
          </p:cNvPicPr>
          <p:nvPr/>
        </p:nvPicPr>
        <p:blipFill rotWithShape="1">
          <a:blip r:embed="rId4"/>
          <a:srcRect t="8222" r="4" b="11497"/>
          <a:stretch/>
        </p:blipFill>
        <p:spPr>
          <a:xfrm>
            <a:off x="9048880" y="0"/>
            <a:ext cx="2972784" cy="418711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3ACB120-8952-45DF-AF5B-89F7613F448D}"/>
              </a:ext>
            </a:extLst>
          </p:cNvPr>
          <p:cNvPicPr>
            <a:picLocks noChangeAspect="1"/>
          </p:cNvPicPr>
          <p:nvPr/>
        </p:nvPicPr>
        <p:blipFill rotWithShape="1">
          <a:blip r:embed="rId5"/>
          <a:srcRect t="4193" r="1" b="16403"/>
          <a:stretch/>
        </p:blipFill>
        <p:spPr>
          <a:xfrm>
            <a:off x="6089373" y="0"/>
            <a:ext cx="2966142" cy="4187119"/>
          </a:xfrm>
          <a:prstGeom prst="rect">
            <a:avLst/>
          </a:prstGeom>
        </p:spPr>
      </p:pic>
      <p:sp>
        <p:nvSpPr>
          <p:cNvPr id="23" name="Freeform: Shape 22">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4" name="Footer Placeholder 3">
            <a:extLst>
              <a:ext uri="{FF2B5EF4-FFF2-40B4-BE49-F238E27FC236}">
                <a16:creationId xmlns:a16="http://schemas.microsoft.com/office/drawing/2014/main" id="{B28CD8B1-752D-4467-B08F-37AC6EDAF77A}"/>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b="1" kern="1200" baseline="0" dirty="0">
                <a:solidFill>
                  <a:schemeClr val="tx2"/>
                </a:solidFill>
                <a:latin typeface="+mn-lt"/>
                <a:ea typeface="+mn-ea"/>
                <a:cs typeface="+mn-cs"/>
              </a:rPr>
              <a:t>Voice Coin - Build For Digital India</a:t>
            </a:r>
          </a:p>
        </p:txBody>
      </p:sp>
      <p:sp>
        <p:nvSpPr>
          <p:cNvPr id="25" name="Freeform: Shape 24">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7335722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Times New Roman</vt:lpstr>
      <vt:lpstr>Crop</vt:lpstr>
      <vt:lpstr>Voice Coin - Build For Digital India</vt:lpstr>
      <vt:lpstr>Brief Explanation of Idea </vt:lpstr>
      <vt:lpstr>What problem Voice-Coin is solving:</vt:lpstr>
      <vt:lpstr>Technical Architecture: </vt:lpstr>
      <vt:lpstr>PowerPoint Presentation</vt:lpstr>
      <vt:lpstr>Technology/Tool Stack </vt:lpstr>
      <vt:lpstr>What We have tried to build:   </vt:lpstr>
      <vt:lpstr>A brief summary of the application</vt:lpstr>
      <vt:lpstr>Prototype Demo(Screenshots) </vt:lpstr>
      <vt:lpstr>Why this Application/solution should be considered for the final round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2019-11-14T12:02:28Z</dcterms:created>
  <dcterms:modified xsi:type="dcterms:W3CDTF">2019-12-17T15:38:05Z</dcterms:modified>
</cp:coreProperties>
</file>